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rit Rabkin" initials="OR" lastIdx="1" clrIdx="0">
    <p:extLst>
      <p:ext uri="{19B8F6BF-5375-455C-9EA6-DF929625EA0E}">
        <p15:presenceInfo xmlns:p15="http://schemas.microsoft.com/office/powerpoint/2012/main" userId="S-1-5-21-285672006-3197715534-229637820-389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20" d="100"/>
          <a:sy n="120" d="100"/>
        </p:scale>
        <p:origin x="120"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12-06T14:14:59.458" idx="1">
    <p:pos x="10" y="10"/>
    <p:text/>
    <p:extLst>
      <p:ext uri="{C676402C-5697-4E1C-873F-D02D1690AC5C}">
        <p15:threadingInfo xmlns:p15="http://schemas.microsoft.com/office/powerpoint/2012/main"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E4B9B2A-A7D3-4325-80C2-FB196F53F0F8}" type="datetimeFigureOut">
              <a:rPr lang="en-IL" smtClean="0"/>
              <a:t>06/12/2022</a:t>
            </a:fld>
            <a:endParaRPr lang="en-IL"/>
          </a:p>
        </p:txBody>
      </p:sp>
      <p:sp>
        <p:nvSpPr>
          <p:cNvPr id="5" name="Footer Placeholder 4"/>
          <p:cNvSpPr>
            <a:spLocks noGrp="1"/>
          </p:cNvSpPr>
          <p:nvPr>
            <p:ph type="ftr" sz="quarter" idx="11"/>
          </p:nvPr>
        </p:nvSpPr>
        <p:spPr>
          <a:xfrm>
            <a:off x="2416500" y="329307"/>
            <a:ext cx="4973915" cy="309201"/>
          </a:xfrm>
        </p:spPr>
        <p:txBody>
          <a:bodyPr/>
          <a:lstStyle/>
          <a:p>
            <a:endParaRPr lang="en-IL"/>
          </a:p>
        </p:txBody>
      </p:sp>
      <p:sp>
        <p:nvSpPr>
          <p:cNvPr id="6" name="Slide Number Placeholder 5"/>
          <p:cNvSpPr>
            <a:spLocks noGrp="1"/>
          </p:cNvSpPr>
          <p:nvPr>
            <p:ph type="sldNum" sz="quarter" idx="12"/>
          </p:nvPr>
        </p:nvSpPr>
        <p:spPr>
          <a:xfrm>
            <a:off x="1437664" y="798973"/>
            <a:ext cx="811019" cy="503578"/>
          </a:xfrm>
        </p:spPr>
        <p:txBody>
          <a:bodyPr/>
          <a:lstStyle/>
          <a:p>
            <a:fld id="{69CD2E45-061E-4D38-851F-4E843B532E9D}" type="slidenum">
              <a:rPr lang="en-IL" smtClean="0"/>
              <a:t>‹#›</a:t>
            </a:fld>
            <a:endParaRPr lang="en-IL"/>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10682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4B9B2A-A7D3-4325-80C2-FB196F53F0F8}" type="datetimeFigureOut">
              <a:rPr lang="en-IL" smtClean="0"/>
              <a:t>06/12/2022</a:t>
            </a:fld>
            <a:endParaRPr lang="en-IL"/>
          </a:p>
        </p:txBody>
      </p:sp>
      <p:sp>
        <p:nvSpPr>
          <p:cNvPr id="5" name="Footer Placeholder 4"/>
          <p:cNvSpPr>
            <a:spLocks noGrp="1"/>
          </p:cNvSpPr>
          <p:nvPr>
            <p:ph type="ftr" sz="quarter" idx="11"/>
          </p:nvPr>
        </p:nvSpPr>
        <p:spPr/>
        <p:txBody>
          <a:bodyPr/>
          <a:lstStyle/>
          <a:p>
            <a:endParaRPr lang="en-IL"/>
          </a:p>
        </p:txBody>
      </p:sp>
      <p:sp>
        <p:nvSpPr>
          <p:cNvPr id="6" name="Slide Number Placeholder 5"/>
          <p:cNvSpPr>
            <a:spLocks noGrp="1"/>
          </p:cNvSpPr>
          <p:nvPr>
            <p:ph type="sldNum" sz="quarter" idx="12"/>
          </p:nvPr>
        </p:nvSpPr>
        <p:spPr/>
        <p:txBody>
          <a:bodyPr/>
          <a:lstStyle/>
          <a:p>
            <a:fld id="{69CD2E45-061E-4D38-851F-4E843B532E9D}" type="slidenum">
              <a:rPr lang="en-IL" smtClean="0"/>
              <a:t>‹#›</a:t>
            </a:fld>
            <a:endParaRPr lang="en-IL"/>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4766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4B9B2A-A7D3-4325-80C2-FB196F53F0F8}" type="datetimeFigureOut">
              <a:rPr lang="en-IL" smtClean="0"/>
              <a:t>06/12/2022</a:t>
            </a:fld>
            <a:endParaRPr lang="en-IL"/>
          </a:p>
        </p:txBody>
      </p:sp>
      <p:sp>
        <p:nvSpPr>
          <p:cNvPr id="5" name="Footer Placeholder 4"/>
          <p:cNvSpPr>
            <a:spLocks noGrp="1"/>
          </p:cNvSpPr>
          <p:nvPr>
            <p:ph type="ftr" sz="quarter" idx="11"/>
          </p:nvPr>
        </p:nvSpPr>
        <p:spPr/>
        <p:txBody>
          <a:bodyPr/>
          <a:lstStyle/>
          <a:p>
            <a:endParaRPr lang="en-IL"/>
          </a:p>
        </p:txBody>
      </p:sp>
      <p:sp>
        <p:nvSpPr>
          <p:cNvPr id="6" name="Slide Number Placeholder 5"/>
          <p:cNvSpPr>
            <a:spLocks noGrp="1"/>
          </p:cNvSpPr>
          <p:nvPr>
            <p:ph type="sldNum" sz="quarter" idx="12"/>
          </p:nvPr>
        </p:nvSpPr>
        <p:spPr/>
        <p:txBody>
          <a:bodyPr/>
          <a:lstStyle/>
          <a:p>
            <a:fld id="{69CD2E45-061E-4D38-851F-4E843B532E9D}" type="slidenum">
              <a:rPr lang="en-IL" smtClean="0"/>
              <a:t>‹#›</a:t>
            </a:fld>
            <a:endParaRPr lang="en-IL"/>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46127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4B9B2A-A7D3-4325-80C2-FB196F53F0F8}" type="datetimeFigureOut">
              <a:rPr lang="en-IL" smtClean="0"/>
              <a:t>06/12/2022</a:t>
            </a:fld>
            <a:endParaRPr lang="en-IL"/>
          </a:p>
        </p:txBody>
      </p:sp>
      <p:sp>
        <p:nvSpPr>
          <p:cNvPr id="5" name="Footer Placeholder 4"/>
          <p:cNvSpPr>
            <a:spLocks noGrp="1"/>
          </p:cNvSpPr>
          <p:nvPr>
            <p:ph type="ftr" sz="quarter" idx="11"/>
          </p:nvPr>
        </p:nvSpPr>
        <p:spPr/>
        <p:txBody>
          <a:bodyPr/>
          <a:lstStyle/>
          <a:p>
            <a:endParaRPr lang="en-IL"/>
          </a:p>
        </p:txBody>
      </p:sp>
      <p:sp>
        <p:nvSpPr>
          <p:cNvPr id="6" name="Slide Number Placeholder 5"/>
          <p:cNvSpPr>
            <a:spLocks noGrp="1"/>
          </p:cNvSpPr>
          <p:nvPr>
            <p:ph type="sldNum" sz="quarter" idx="12"/>
          </p:nvPr>
        </p:nvSpPr>
        <p:spPr/>
        <p:txBody>
          <a:bodyPr/>
          <a:lstStyle/>
          <a:p>
            <a:fld id="{69CD2E45-061E-4D38-851F-4E843B532E9D}" type="slidenum">
              <a:rPr lang="en-IL" smtClean="0"/>
              <a:t>‹#›</a:t>
            </a:fld>
            <a:endParaRPr lang="en-IL"/>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01046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E4B9B2A-A7D3-4325-80C2-FB196F53F0F8}" type="datetimeFigureOut">
              <a:rPr lang="en-IL" smtClean="0"/>
              <a:t>06/12/2022</a:t>
            </a:fld>
            <a:endParaRPr lang="en-IL"/>
          </a:p>
        </p:txBody>
      </p:sp>
      <p:sp>
        <p:nvSpPr>
          <p:cNvPr id="5" name="Footer Placeholder 4"/>
          <p:cNvSpPr>
            <a:spLocks noGrp="1"/>
          </p:cNvSpPr>
          <p:nvPr>
            <p:ph type="ftr" sz="quarter" idx="11"/>
          </p:nvPr>
        </p:nvSpPr>
        <p:spPr/>
        <p:txBody>
          <a:bodyPr/>
          <a:lstStyle/>
          <a:p>
            <a:endParaRPr lang="en-IL"/>
          </a:p>
        </p:txBody>
      </p:sp>
      <p:sp>
        <p:nvSpPr>
          <p:cNvPr id="6" name="Slide Number Placeholder 5"/>
          <p:cNvSpPr>
            <a:spLocks noGrp="1"/>
          </p:cNvSpPr>
          <p:nvPr>
            <p:ph type="sldNum" sz="quarter" idx="12"/>
          </p:nvPr>
        </p:nvSpPr>
        <p:spPr/>
        <p:txBody>
          <a:bodyPr/>
          <a:lstStyle/>
          <a:p>
            <a:fld id="{69CD2E45-061E-4D38-851F-4E843B532E9D}" type="slidenum">
              <a:rPr lang="en-IL" smtClean="0"/>
              <a:t>‹#›</a:t>
            </a:fld>
            <a:endParaRPr lang="en-IL"/>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18830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E4B9B2A-A7D3-4325-80C2-FB196F53F0F8}" type="datetimeFigureOut">
              <a:rPr lang="en-IL" smtClean="0"/>
              <a:t>06/12/2022</a:t>
            </a:fld>
            <a:endParaRPr lang="en-IL"/>
          </a:p>
        </p:txBody>
      </p:sp>
      <p:sp>
        <p:nvSpPr>
          <p:cNvPr id="6" name="Footer Placeholder 5"/>
          <p:cNvSpPr>
            <a:spLocks noGrp="1"/>
          </p:cNvSpPr>
          <p:nvPr>
            <p:ph type="ftr" sz="quarter" idx="11"/>
          </p:nvPr>
        </p:nvSpPr>
        <p:spPr/>
        <p:txBody>
          <a:bodyPr/>
          <a:lstStyle/>
          <a:p>
            <a:endParaRPr lang="en-IL"/>
          </a:p>
        </p:txBody>
      </p:sp>
      <p:sp>
        <p:nvSpPr>
          <p:cNvPr id="7" name="Slide Number Placeholder 6"/>
          <p:cNvSpPr>
            <a:spLocks noGrp="1"/>
          </p:cNvSpPr>
          <p:nvPr>
            <p:ph type="sldNum" sz="quarter" idx="12"/>
          </p:nvPr>
        </p:nvSpPr>
        <p:spPr/>
        <p:txBody>
          <a:bodyPr/>
          <a:lstStyle/>
          <a:p>
            <a:fld id="{69CD2E45-061E-4D38-851F-4E843B532E9D}" type="slidenum">
              <a:rPr lang="en-IL" smtClean="0"/>
              <a:t>‹#›</a:t>
            </a:fld>
            <a:endParaRPr lang="en-IL"/>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21249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E4B9B2A-A7D3-4325-80C2-FB196F53F0F8}" type="datetimeFigureOut">
              <a:rPr lang="en-IL" smtClean="0"/>
              <a:t>06/12/2022</a:t>
            </a:fld>
            <a:endParaRPr lang="en-IL"/>
          </a:p>
        </p:txBody>
      </p:sp>
      <p:sp>
        <p:nvSpPr>
          <p:cNvPr id="8" name="Footer Placeholder 7"/>
          <p:cNvSpPr>
            <a:spLocks noGrp="1"/>
          </p:cNvSpPr>
          <p:nvPr>
            <p:ph type="ftr" sz="quarter" idx="11"/>
          </p:nvPr>
        </p:nvSpPr>
        <p:spPr/>
        <p:txBody>
          <a:bodyPr/>
          <a:lstStyle/>
          <a:p>
            <a:endParaRPr lang="en-IL"/>
          </a:p>
        </p:txBody>
      </p:sp>
      <p:sp>
        <p:nvSpPr>
          <p:cNvPr id="9" name="Slide Number Placeholder 8"/>
          <p:cNvSpPr>
            <a:spLocks noGrp="1"/>
          </p:cNvSpPr>
          <p:nvPr>
            <p:ph type="sldNum" sz="quarter" idx="12"/>
          </p:nvPr>
        </p:nvSpPr>
        <p:spPr/>
        <p:txBody>
          <a:bodyPr/>
          <a:lstStyle/>
          <a:p>
            <a:fld id="{69CD2E45-061E-4D38-851F-4E843B532E9D}" type="slidenum">
              <a:rPr lang="en-IL" smtClean="0"/>
              <a:t>‹#›</a:t>
            </a:fld>
            <a:endParaRPr lang="en-IL"/>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51771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E4B9B2A-A7D3-4325-80C2-FB196F53F0F8}" type="datetimeFigureOut">
              <a:rPr lang="en-IL" smtClean="0"/>
              <a:t>06/12/2022</a:t>
            </a:fld>
            <a:endParaRPr lang="en-IL"/>
          </a:p>
        </p:txBody>
      </p:sp>
      <p:sp>
        <p:nvSpPr>
          <p:cNvPr id="4" name="Footer Placeholder 3"/>
          <p:cNvSpPr>
            <a:spLocks noGrp="1"/>
          </p:cNvSpPr>
          <p:nvPr>
            <p:ph type="ftr" sz="quarter" idx="11"/>
          </p:nvPr>
        </p:nvSpPr>
        <p:spPr/>
        <p:txBody>
          <a:bodyPr/>
          <a:lstStyle/>
          <a:p>
            <a:endParaRPr lang="en-IL"/>
          </a:p>
        </p:txBody>
      </p:sp>
      <p:sp>
        <p:nvSpPr>
          <p:cNvPr id="5" name="Slide Number Placeholder 4"/>
          <p:cNvSpPr>
            <a:spLocks noGrp="1"/>
          </p:cNvSpPr>
          <p:nvPr>
            <p:ph type="sldNum" sz="quarter" idx="12"/>
          </p:nvPr>
        </p:nvSpPr>
        <p:spPr/>
        <p:txBody>
          <a:bodyPr/>
          <a:lstStyle/>
          <a:p>
            <a:fld id="{69CD2E45-061E-4D38-851F-4E843B532E9D}" type="slidenum">
              <a:rPr lang="en-IL" smtClean="0"/>
              <a:t>‹#›</a:t>
            </a:fld>
            <a:endParaRPr lang="en-IL"/>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10484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4B9B2A-A7D3-4325-80C2-FB196F53F0F8}" type="datetimeFigureOut">
              <a:rPr lang="en-IL" smtClean="0"/>
              <a:t>06/12/2022</a:t>
            </a:fld>
            <a:endParaRPr lang="en-IL"/>
          </a:p>
        </p:txBody>
      </p:sp>
      <p:sp>
        <p:nvSpPr>
          <p:cNvPr id="3" name="Footer Placeholder 2"/>
          <p:cNvSpPr>
            <a:spLocks noGrp="1"/>
          </p:cNvSpPr>
          <p:nvPr>
            <p:ph type="ftr" sz="quarter" idx="11"/>
          </p:nvPr>
        </p:nvSpPr>
        <p:spPr/>
        <p:txBody>
          <a:bodyPr/>
          <a:lstStyle/>
          <a:p>
            <a:endParaRPr lang="en-IL"/>
          </a:p>
        </p:txBody>
      </p:sp>
      <p:sp>
        <p:nvSpPr>
          <p:cNvPr id="4" name="Slide Number Placeholder 3"/>
          <p:cNvSpPr>
            <a:spLocks noGrp="1"/>
          </p:cNvSpPr>
          <p:nvPr>
            <p:ph type="sldNum" sz="quarter" idx="12"/>
          </p:nvPr>
        </p:nvSpPr>
        <p:spPr/>
        <p:txBody>
          <a:bodyPr/>
          <a:lstStyle/>
          <a:p>
            <a:fld id="{69CD2E45-061E-4D38-851F-4E843B532E9D}" type="slidenum">
              <a:rPr lang="en-IL" smtClean="0"/>
              <a:t>‹#›</a:t>
            </a:fld>
            <a:endParaRPr lang="en-IL"/>
          </a:p>
        </p:txBody>
      </p:sp>
    </p:spTree>
    <p:extLst>
      <p:ext uri="{BB962C8B-B14F-4D97-AF65-F5344CB8AC3E}">
        <p14:creationId xmlns:p14="http://schemas.microsoft.com/office/powerpoint/2010/main" val="3936868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E4B9B2A-A7D3-4325-80C2-FB196F53F0F8}" type="datetimeFigureOut">
              <a:rPr lang="en-IL" smtClean="0"/>
              <a:t>06/12/2022</a:t>
            </a:fld>
            <a:endParaRPr lang="en-IL"/>
          </a:p>
        </p:txBody>
      </p:sp>
      <p:sp>
        <p:nvSpPr>
          <p:cNvPr id="6" name="Footer Placeholder 5"/>
          <p:cNvSpPr>
            <a:spLocks noGrp="1"/>
          </p:cNvSpPr>
          <p:nvPr>
            <p:ph type="ftr" sz="quarter" idx="11"/>
          </p:nvPr>
        </p:nvSpPr>
        <p:spPr/>
        <p:txBody>
          <a:bodyPr/>
          <a:lstStyle/>
          <a:p>
            <a:endParaRPr lang="en-IL"/>
          </a:p>
        </p:txBody>
      </p:sp>
      <p:sp>
        <p:nvSpPr>
          <p:cNvPr id="7" name="Slide Number Placeholder 6"/>
          <p:cNvSpPr>
            <a:spLocks noGrp="1"/>
          </p:cNvSpPr>
          <p:nvPr>
            <p:ph type="sldNum" sz="quarter" idx="12"/>
          </p:nvPr>
        </p:nvSpPr>
        <p:spPr/>
        <p:txBody>
          <a:bodyPr/>
          <a:lstStyle/>
          <a:p>
            <a:fld id="{69CD2E45-061E-4D38-851F-4E843B532E9D}" type="slidenum">
              <a:rPr lang="en-IL" smtClean="0"/>
              <a:t>‹#›</a:t>
            </a:fld>
            <a:endParaRPr lang="en-IL"/>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94363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7E4B9B2A-A7D3-4325-80C2-FB196F53F0F8}" type="datetimeFigureOut">
              <a:rPr lang="en-IL" smtClean="0"/>
              <a:t>06/12/2022</a:t>
            </a:fld>
            <a:endParaRPr lang="en-IL"/>
          </a:p>
        </p:txBody>
      </p:sp>
      <p:sp>
        <p:nvSpPr>
          <p:cNvPr id="6" name="Footer Placeholder 5"/>
          <p:cNvSpPr>
            <a:spLocks noGrp="1"/>
          </p:cNvSpPr>
          <p:nvPr>
            <p:ph type="ftr" sz="quarter" idx="11"/>
          </p:nvPr>
        </p:nvSpPr>
        <p:spPr>
          <a:xfrm>
            <a:off x="1447382" y="318640"/>
            <a:ext cx="5541004" cy="320931"/>
          </a:xfrm>
        </p:spPr>
        <p:txBody>
          <a:bodyPr/>
          <a:lstStyle/>
          <a:p>
            <a:endParaRPr lang="en-IL"/>
          </a:p>
        </p:txBody>
      </p:sp>
      <p:sp>
        <p:nvSpPr>
          <p:cNvPr id="7" name="Slide Number Placeholder 6"/>
          <p:cNvSpPr>
            <a:spLocks noGrp="1"/>
          </p:cNvSpPr>
          <p:nvPr>
            <p:ph type="sldNum" sz="quarter" idx="12"/>
          </p:nvPr>
        </p:nvSpPr>
        <p:spPr/>
        <p:txBody>
          <a:bodyPr/>
          <a:lstStyle/>
          <a:p>
            <a:fld id="{69CD2E45-061E-4D38-851F-4E843B532E9D}" type="slidenum">
              <a:rPr lang="en-IL" smtClean="0"/>
              <a:t>‹#›</a:t>
            </a:fld>
            <a:endParaRPr lang="en-IL"/>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43042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7E4B9B2A-A7D3-4325-80C2-FB196F53F0F8}" type="datetimeFigureOut">
              <a:rPr lang="en-IL" smtClean="0"/>
              <a:t>06/12/2022</a:t>
            </a:fld>
            <a:endParaRPr lang="en-IL"/>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L"/>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9CD2E45-061E-4D38-851F-4E843B532E9D}" type="slidenum">
              <a:rPr lang="en-IL" smtClean="0"/>
              <a:t>‹#›</a:t>
            </a:fld>
            <a:endParaRPr lang="en-IL"/>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92224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25B06-96A6-4C7D-AA4D-C98F0AF5508A}"/>
              </a:ext>
            </a:extLst>
          </p:cNvPr>
          <p:cNvSpPr>
            <a:spLocks noGrp="1"/>
          </p:cNvSpPr>
          <p:nvPr>
            <p:ph type="ctrTitle"/>
          </p:nvPr>
        </p:nvSpPr>
        <p:spPr/>
        <p:txBody>
          <a:bodyPr/>
          <a:lstStyle/>
          <a:p>
            <a:r>
              <a:rPr lang="en-US" dirty="0"/>
              <a:t>Writing Paragraphs</a:t>
            </a:r>
            <a:endParaRPr lang="en-IL" dirty="0"/>
          </a:p>
        </p:txBody>
      </p:sp>
      <p:sp>
        <p:nvSpPr>
          <p:cNvPr id="3" name="Subtitle 2">
            <a:extLst>
              <a:ext uri="{FF2B5EF4-FFF2-40B4-BE49-F238E27FC236}">
                <a16:creationId xmlns:a16="http://schemas.microsoft.com/office/drawing/2014/main" id="{2FBBEF1E-B302-4111-A7DD-74CB9E8913F9}"/>
              </a:ext>
            </a:extLst>
          </p:cNvPr>
          <p:cNvSpPr>
            <a:spLocks noGrp="1"/>
          </p:cNvSpPr>
          <p:nvPr>
            <p:ph type="subTitle" idx="1"/>
          </p:nvPr>
        </p:nvSpPr>
        <p:spPr/>
        <p:txBody>
          <a:bodyPr/>
          <a:lstStyle/>
          <a:p>
            <a:r>
              <a:rPr lang="en-US" dirty="0"/>
              <a:t>Working organization for clarity and strong ethos</a:t>
            </a:r>
            <a:endParaRPr lang="en-IL" dirty="0"/>
          </a:p>
        </p:txBody>
      </p:sp>
    </p:spTree>
    <p:extLst>
      <p:ext uri="{BB962C8B-B14F-4D97-AF65-F5344CB8AC3E}">
        <p14:creationId xmlns:p14="http://schemas.microsoft.com/office/powerpoint/2010/main" val="2312362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80397-6824-4427-9B15-25B2D7CE8053}"/>
              </a:ext>
            </a:extLst>
          </p:cNvPr>
          <p:cNvSpPr>
            <a:spLocks noGrp="1"/>
          </p:cNvSpPr>
          <p:nvPr>
            <p:ph type="title"/>
          </p:nvPr>
        </p:nvSpPr>
        <p:spPr/>
        <p:txBody>
          <a:bodyPr/>
          <a:lstStyle/>
          <a:p>
            <a:r>
              <a:rPr lang="en-US" dirty="0"/>
              <a:t>Paragraph writing and flow</a:t>
            </a:r>
            <a:endParaRPr lang="en-IL" dirty="0"/>
          </a:p>
        </p:txBody>
      </p:sp>
      <p:sp>
        <p:nvSpPr>
          <p:cNvPr id="3" name="Content Placeholder 2">
            <a:extLst>
              <a:ext uri="{FF2B5EF4-FFF2-40B4-BE49-F238E27FC236}">
                <a16:creationId xmlns:a16="http://schemas.microsoft.com/office/drawing/2014/main" id="{A4059882-6D01-42DF-9E49-2EED4E9FE92F}"/>
              </a:ext>
            </a:extLst>
          </p:cNvPr>
          <p:cNvSpPr>
            <a:spLocks noGrp="1"/>
          </p:cNvSpPr>
          <p:nvPr>
            <p:ph idx="1"/>
          </p:nvPr>
        </p:nvSpPr>
        <p:spPr/>
        <p:txBody>
          <a:bodyPr/>
          <a:lstStyle/>
          <a:p>
            <a:pPr fontAlgn="base"/>
            <a:r>
              <a:rPr lang="en-US" dirty="0"/>
              <a:t>What is flow?  Logical story and connectors</a:t>
            </a:r>
          </a:p>
          <a:p>
            <a:pPr marL="0" indent="0">
              <a:buNone/>
            </a:pPr>
            <a:r>
              <a:rPr lang="en-US" dirty="0"/>
              <a:t>Less organized because of the “story”</a:t>
            </a:r>
            <a:br>
              <a:rPr lang="en-US" dirty="0"/>
            </a:br>
            <a:r>
              <a:rPr lang="en-US" b="1" i="1" dirty="0"/>
              <a:t>Nowadays ground water is polluted by industrial and agricultural works. Therefore, drinking tap water can lead to long term health problems. Further there is no guarantee regarding the safety and transportation of toxic chemicals and nuclear wastes.  Polluted groundwater is a problem and we will focus on purification in our research</a:t>
            </a:r>
            <a:r>
              <a:rPr lang="en-US" i="1" dirty="0"/>
              <a:t>.</a:t>
            </a:r>
          </a:p>
          <a:p>
            <a:pPr marL="0" indent="0">
              <a:buNone/>
            </a:pPr>
            <a:endParaRPr lang="en-IL" dirty="0"/>
          </a:p>
        </p:txBody>
      </p:sp>
    </p:spTree>
    <p:extLst>
      <p:ext uri="{BB962C8B-B14F-4D97-AF65-F5344CB8AC3E}">
        <p14:creationId xmlns:p14="http://schemas.microsoft.com/office/powerpoint/2010/main" val="1420296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780E3-79AE-43A0-9DFF-8BF33DC25E18}"/>
              </a:ext>
            </a:extLst>
          </p:cNvPr>
          <p:cNvSpPr>
            <a:spLocks noGrp="1"/>
          </p:cNvSpPr>
          <p:nvPr>
            <p:ph type="title"/>
          </p:nvPr>
        </p:nvSpPr>
        <p:spPr/>
        <p:txBody>
          <a:bodyPr/>
          <a:lstStyle/>
          <a:p>
            <a:r>
              <a:rPr lang="en-US" dirty="0"/>
              <a:t>More organized – story and connectors</a:t>
            </a:r>
            <a:endParaRPr lang="en-IL" dirty="0"/>
          </a:p>
        </p:txBody>
      </p:sp>
      <p:sp>
        <p:nvSpPr>
          <p:cNvPr id="3" name="Content Placeholder 2">
            <a:extLst>
              <a:ext uri="{FF2B5EF4-FFF2-40B4-BE49-F238E27FC236}">
                <a16:creationId xmlns:a16="http://schemas.microsoft.com/office/drawing/2014/main" id="{3F8F2624-FE40-4131-ACDD-4DAEFCC04FE1}"/>
              </a:ext>
            </a:extLst>
          </p:cNvPr>
          <p:cNvSpPr>
            <a:spLocks noGrp="1"/>
          </p:cNvSpPr>
          <p:nvPr>
            <p:ph idx="1"/>
          </p:nvPr>
        </p:nvSpPr>
        <p:spPr/>
        <p:txBody>
          <a:bodyPr/>
          <a:lstStyle/>
          <a:p>
            <a:r>
              <a:rPr lang="en-US" i="1" dirty="0"/>
              <a:t>Nowadays ground water is polluted by industrial and agricultural works. As a result, drinking tap water can lead to long term health problems. In fact, the world health organization estimates that there are no clean water sources left on the entire earth (source). Recent studies have, indeed shown that places as far away as the jungles of Central America and the Russian Tundra show worrying signs of ground water pollution (source). Hence, finding effective , ways to purify polluted water from a host of sources (chemical, nuclear, agricultural, etc.) proves more crucial than ever. Our research focuses on ground water pollution both from industrial and agricultural sources and the results are promising.</a:t>
            </a:r>
          </a:p>
          <a:p>
            <a:endParaRPr lang="en-IL" dirty="0"/>
          </a:p>
        </p:txBody>
      </p:sp>
    </p:spTree>
    <p:extLst>
      <p:ext uri="{BB962C8B-B14F-4D97-AF65-F5344CB8AC3E}">
        <p14:creationId xmlns:p14="http://schemas.microsoft.com/office/powerpoint/2010/main" val="3571261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780E3-79AE-43A0-9DFF-8BF33DC25E18}"/>
              </a:ext>
            </a:extLst>
          </p:cNvPr>
          <p:cNvSpPr>
            <a:spLocks noGrp="1"/>
          </p:cNvSpPr>
          <p:nvPr>
            <p:ph type="title"/>
          </p:nvPr>
        </p:nvSpPr>
        <p:spPr/>
        <p:txBody>
          <a:bodyPr/>
          <a:lstStyle/>
          <a:p>
            <a:r>
              <a:rPr lang="en-US" dirty="0"/>
              <a:t>More organized – story and connectors</a:t>
            </a:r>
            <a:endParaRPr lang="en-IL" dirty="0"/>
          </a:p>
        </p:txBody>
      </p:sp>
      <p:sp>
        <p:nvSpPr>
          <p:cNvPr id="3" name="Content Placeholder 2">
            <a:extLst>
              <a:ext uri="{FF2B5EF4-FFF2-40B4-BE49-F238E27FC236}">
                <a16:creationId xmlns:a16="http://schemas.microsoft.com/office/drawing/2014/main" id="{3F8F2624-FE40-4131-ACDD-4DAEFCC04FE1}"/>
              </a:ext>
            </a:extLst>
          </p:cNvPr>
          <p:cNvSpPr>
            <a:spLocks noGrp="1"/>
          </p:cNvSpPr>
          <p:nvPr>
            <p:ph idx="1"/>
          </p:nvPr>
        </p:nvSpPr>
        <p:spPr/>
        <p:txBody>
          <a:bodyPr/>
          <a:lstStyle/>
          <a:p>
            <a:r>
              <a:rPr lang="en-US" i="1" dirty="0">
                <a:solidFill>
                  <a:srgbClr val="7030A0"/>
                </a:solidFill>
              </a:rPr>
              <a:t>Nowadays ground water is polluted by industrial and agricultural works. As a result, drinking tap water can lead to long term health problems</a:t>
            </a:r>
            <a:r>
              <a:rPr lang="en-US" i="1" dirty="0"/>
              <a:t>. </a:t>
            </a:r>
            <a:r>
              <a:rPr lang="en-US" i="1" dirty="0">
                <a:solidFill>
                  <a:schemeClr val="accent1"/>
                </a:solidFill>
              </a:rPr>
              <a:t>In fact, the world health organization estimates that there are no clean water sources left on the entire earth (source). Recent studies have, indeed shown that places as far away as the jungles of Central America and the Russian Tundra show worrying signs of ground water pollution (source). </a:t>
            </a:r>
            <a:r>
              <a:rPr lang="en-US" i="1" dirty="0">
                <a:solidFill>
                  <a:schemeClr val="accent3"/>
                </a:solidFill>
              </a:rPr>
              <a:t>Hence, finding effective , ways to purify polluted water from a host of sources (chemical, nuclear, agricultural, etc.) proves more crucial than ever</a:t>
            </a:r>
            <a:r>
              <a:rPr lang="en-US" i="1" dirty="0"/>
              <a:t>. </a:t>
            </a:r>
            <a:r>
              <a:rPr lang="en-US" i="1" dirty="0">
                <a:solidFill>
                  <a:srgbClr val="7030A0"/>
                </a:solidFill>
              </a:rPr>
              <a:t>Our research focuses on ground water pollution both from industrial and agricultural sources and the results are promising</a:t>
            </a:r>
            <a:r>
              <a:rPr lang="en-US" i="1" dirty="0"/>
              <a:t>.</a:t>
            </a:r>
          </a:p>
          <a:p>
            <a:endParaRPr lang="en-IL" dirty="0"/>
          </a:p>
        </p:txBody>
      </p:sp>
    </p:spTree>
    <p:extLst>
      <p:ext uri="{BB962C8B-B14F-4D97-AF65-F5344CB8AC3E}">
        <p14:creationId xmlns:p14="http://schemas.microsoft.com/office/powerpoint/2010/main" val="2983027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7EEB8-732D-4C9C-BD14-BB149984D72F}"/>
              </a:ext>
            </a:extLst>
          </p:cNvPr>
          <p:cNvSpPr>
            <a:spLocks noGrp="1"/>
          </p:cNvSpPr>
          <p:nvPr>
            <p:ph type="title"/>
          </p:nvPr>
        </p:nvSpPr>
        <p:spPr/>
        <p:txBody>
          <a:bodyPr/>
          <a:lstStyle/>
          <a:p>
            <a:r>
              <a:rPr lang="en-US" dirty="0"/>
              <a:t>How long should paragraphs be</a:t>
            </a:r>
            <a:endParaRPr lang="en-IL" dirty="0"/>
          </a:p>
        </p:txBody>
      </p:sp>
      <p:sp>
        <p:nvSpPr>
          <p:cNvPr id="3" name="Content Placeholder 2">
            <a:extLst>
              <a:ext uri="{FF2B5EF4-FFF2-40B4-BE49-F238E27FC236}">
                <a16:creationId xmlns:a16="http://schemas.microsoft.com/office/drawing/2014/main" id="{36A0ADEA-94D6-4B6F-8032-134482897D69}"/>
              </a:ext>
            </a:extLst>
          </p:cNvPr>
          <p:cNvSpPr>
            <a:spLocks noGrp="1"/>
          </p:cNvSpPr>
          <p:nvPr>
            <p:ph idx="1"/>
          </p:nvPr>
        </p:nvSpPr>
        <p:spPr/>
        <p:txBody>
          <a:bodyPr>
            <a:normAutofit fontScale="77500" lnSpcReduction="20000"/>
          </a:bodyPr>
          <a:lstStyle/>
          <a:p>
            <a:r>
              <a:rPr lang="en-US" dirty="0"/>
              <a:t>Depends on the needs of the paragraph. </a:t>
            </a:r>
            <a:br>
              <a:rPr lang="en-US" dirty="0"/>
            </a:br>
            <a:r>
              <a:rPr lang="en-US" dirty="0"/>
              <a:t>Usually, paragraphs are between one-third and two-thirds of a page double spaced (250 words).</a:t>
            </a:r>
          </a:p>
          <a:p>
            <a:r>
              <a:rPr lang="en-US" dirty="0"/>
              <a:t>A series of long paragraphs can make prose dense and unpleasant to read. </a:t>
            </a:r>
            <a:br>
              <a:rPr lang="en-US" dirty="0"/>
            </a:br>
            <a:r>
              <a:rPr lang="en-US" dirty="0"/>
              <a:t>Check any paragraph that is a page or longer to see whether it would work better as two or more paragraphs. </a:t>
            </a:r>
            <a:br>
              <a:rPr lang="en-US" dirty="0"/>
            </a:br>
            <a:r>
              <a:rPr lang="en-US" dirty="0"/>
              <a:t>Break it at a logical place (e.g., where your focus shifts), and see whether you need to create new topic sentences to make the shift clear.</a:t>
            </a:r>
          </a:p>
          <a:p>
            <a:r>
              <a:rPr lang="en-US" dirty="0"/>
              <a:t>Look out for short paragraphs only two or three sentences long. </a:t>
            </a:r>
            <a:br>
              <a:rPr lang="en-US" dirty="0"/>
            </a:br>
            <a:r>
              <a:rPr lang="en-US" dirty="0"/>
              <a:t>They make academic writing seem disjointed or skimpy. </a:t>
            </a:r>
            <a:br>
              <a:rPr lang="en-US" dirty="0"/>
            </a:br>
            <a:r>
              <a:rPr lang="en-US" dirty="0"/>
              <a:t>Try combining short paragraphs with the preceding or following paragraph if they share the same topic. Short paragraphs might also need to be developed further. Make sure that nothing vital has been omitted.</a:t>
            </a:r>
          </a:p>
          <a:p>
            <a:endParaRPr lang="en-IL" dirty="0"/>
          </a:p>
        </p:txBody>
      </p:sp>
    </p:spTree>
    <p:extLst>
      <p:ext uri="{BB962C8B-B14F-4D97-AF65-F5344CB8AC3E}">
        <p14:creationId xmlns:p14="http://schemas.microsoft.com/office/powerpoint/2010/main" val="1696290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933FA-6F33-48C4-ABDC-CB6AA77F5EFD}"/>
              </a:ext>
            </a:extLst>
          </p:cNvPr>
          <p:cNvSpPr>
            <a:spLocks noGrp="1"/>
          </p:cNvSpPr>
          <p:nvPr>
            <p:ph type="title"/>
          </p:nvPr>
        </p:nvSpPr>
        <p:spPr/>
        <p:txBody>
          <a:bodyPr/>
          <a:lstStyle/>
          <a:p>
            <a:r>
              <a:rPr lang="en-US" dirty="0"/>
              <a:t>Keep it coherent and organized</a:t>
            </a:r>
            <a:endParaRPr lang="en-IL" dirty="0"/>
          </a:p>
        </p:txBody>
      </p:sp>
      <p:pic>
        <p:nvPicPr>
          <p:cNvPr id="4" name="Content Placeholder 3">
            <a:extLst>
              <a:ext uri="{FF2B5EF4-FFF2-40B4-BE49-F238E27FC236}">
                <a16:creationId xmlns:a16="http://schemas.microsoft.com/office/drawing/2014/main" id="{AB62BD65-E3DC-458A-8973-4D86297BFCA6}"/>
              </a:ext>
            </a:extLst>
          </p:cNvPr>
          <p:cNvPicPr>
            <a:picLocks noGrp="1" noChangeAspect="1"/>
          </p:cNvPicPr>
          <p:nvPr>
            <p:ph idx="1"/>
          </p:nvPr>
        </p:nvPicPr>
        <p:blipFill>
          <a:blip r:embed="rId2"/>
          <a:stretch>
            <a:fillRect/>
          </a:stretch>
        </p:blipFill>
        <p:spPr>
          <a:xfrm>
            <a:off x="6819646" y="2372027"/>
            <a:ext cx="5372354" cy="3681454"/>
          </a:xfrm>
          <a:prstGeom prst="rect">
            <a:avLst/>
          </a:prstGeom>
        </p:spPr>
      </p:pic>
      <p:sp>
        <p:nvSpPr>
          <p:cNvPr id="5" name="TextBox 4">
            <a:extLst>
              <a:ext uri="{FF2B5EF4-FFF2-40B4-BE49-F238E27FC236}">
                <a16:creationId xmlns:a16="http://schemas.microsoft.com/office/drawing/2014/main" id="{0A49ED1B-7D0B-4CA9-B51F-D34F4D265794}"/>
              </a:ext>
            </a:extLst>
          </p:cNvPr>
          <p:cNvSpPr txBox="1"/>
          <p:nvPr/>
        </p:nvSpPr>
        <p:spPr>
          <a:xfrm>
            <a:off x="500932" y="1956021"/>
            <a:ext cx="5724939" cy="2308324"/>
          </a:xfrm>
          <a:prstGeom prst="rect">
            <a:avLst/>
          </a:prstGeom>
          <a:noFill/>
        </p:spPr>
        <p:txBody>
          <a:bodyPr wrap="square" rtlCol="0">
            <a:spAutoFit/>
          </a:bodyPr>
          <a:lstStyle/>
          <a:p>
            <a:r>
              <a:rPr lang="en-US" dirty="0">
                <a:solidFill>
                  <a:srgbClr val="7030A0"/>
                </a:solidFill>
              </a:rPr>
              <a:t>Butterflies’ body structure and transformation are interesting</a:t>
            </a:r>
            <a:r>
              <a:rPr lang="en-US" dirty="0"/>
              <a:t>. </a:t>
            </a:r>
            <a:r>
              <a:rPr lang="en-US" dirty="0">
                <a:solidFill>
                  <a:schemeClr val="accent3"/>
                </a:solidFill>
              </a:rPr>
              <a:t>They start their lives as caterpillars, but do not stay that way for long. Soon, butterflies change, retreating into cocoons. Finally, they emerge as beautiful butterflies. At this stage, they present with six legs which are spread over three different body parts</a:t>
            </a:r>
            <a:r>
              <a:rPr lang="en-US" dirty="0">
                <a:solidFill>
                  <a:srgbClr val="7030A0"/>
                </a:solidFill>
              </a:rPr>
              <a:t>. In one short life span, these unique insects transform three times before becoming the beautiful creature we love watching</a:t>
            </a:r>
            <a:r>
              <a:rPr lang="en-US" dirty="0"/>
              <a:t>.</a:t>
            </a:r>
            <a:endParaRPr lang="en-IL" dirty="0"/>
          </a:p>
        </p:txBody>
      </p:sp>
    </p:spTree>
    <p:extLst>
      <p:ext uri="{BB962C8B-B14F-4D97-AF65-F5344CB8AC3E}">
        <p14:creationId xmlns:p14="http://schemas.microsoft.com/office/powerpoint/2010/main" val="3525414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476E6-3DA1-4444-8FFE-0B97CFD9412F}"/>
              </a:ext>
            </a:extLst>
          </p:cNvPr>
          <p:cNvSpPr>
            <a:spLocks noGrp="1"/>
          </p:cNvSpPr>
          <p:nvPr>
            <p:ph type="title"/>
          </p:nvPr>
        </p:nvSpPr>
        <p:spPr/>
        <p:txBody>
          <a:bodyPr/>
          <a:lstStyle/>
          <a:p>
            <a:r>
              <a:rPr lang="en-US" dirty="0"/>
              <a:t>In class exercise</a:t>
            </a:r>
            <a:endParaRPr lang="en-IL" dirty="0"/>
          </a:p>
        </p:txBody>
      </p:sp>
      <p:sp>
        <p:nvSpPr>
          <p:cNvPr id="3" name="Content Placeholder 2">
            <a:extLst>
              <a:ext uri="{FF2B5EF4-FFF2-40B4-BE49-F238E27FC236}">
                <a16:creationId xmlns:a16="http://schemas.microsoft.com/office/drawing/2014/main" id="{B2F6B01A-B8DF-491E-B171-FC189FE2BD46}"/>
              </a:ext>
            </a:extLst>
          </p:cNvPr>
          <p:cNvSpPr>
            <a:spLocks noGrp="1"/>
          </p:cNvSpPr>
          <p:nvPr>
            <p:ph idx="1"/>
          </p:nvPr>
        </p:nvSpPr>
        <p:spPr/>
        <p:txBody>
          <a:bodyPr/>
          <a:lstStyle/>
          <a:p>
            <a:r>
              <a:rPr lang="en-US" dirty="0"/>
              <a:t>Write at least 1 paragraph – stating a claim/opinion</a:t>
            </a:r>
          </a:p>
          <a:p>
            <a:r>
              <a:rPr lang="en-US" dirty="0"/>
              <a:t>Respond to a single point in “Importance of Stupidity”</a:t>
            </a:r>
          </a:p>
          <a:p>
            <a:r>
              <a:rPr lang="en-US" dirty="0"/>
              <a:t>Focus on writing a well organized, well connected paragraph.</a:t>
            </a:r>
          </a:p>
          <a:p>
            <a:endParaRPr lang="en-IL"/>
          </a:p>
        </p:txBody>
      </p:sp>
    </p:spTree>
    <p:extLst>
      <p:ext uri="{BB962C8B-B14F-4D97-AF65-F5344CB8AC3E}">
        <p14:creationId xmlns:p14="http://schemas.microsoft.com/office/powerpoint/2010/main" val="386771407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28</TotalTime>
  <Words>640</Words>
  <Application>Microsoft Office PowerPoint</Application>
  <PresentationFormat>Widescreen</PresentationFormat>
  <Paragraphs>19</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Gill Sans MT</vt:lpstr>
      <vt:lpstr>Gallery</vt:lpstr>
      <vt:lpstr>Writing Paragraphs</vt:lpstr>
      <vt:lpstr>Paragraph writing and flow</vt:lpstr>
      <vt:lpstr>More organized – story and connectors</vt:lpstr>
      <vt:lpstr>More organized – story and connectors</vt:lpstr>
      <vt:lpstr>How long should paragraphs be</vt:lpstr>
      <vt:lpstr>Keep it coherent and organized</vt:lpstr>
      <vt:lpstr>In class exercise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Paragraphs</dc:title>
  <dc:creator>Orit Rabkin</dc:creator>
  <cp:lastModifiedBy>Orit Rabkin</cp:lastModifiedBy>
  <cp:revision>4</cp:revision>
  <dcterms:created xsi:type="dcterms:W3CDTF">2022-12-06T12:01:39Z</dcterms:created>
  <dcterms:modified xsi:type="dcterms:W3CDTF">2022-12-06T12:30:00Z</dcterms:modified>
</cp:coreProperties>
</file>