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
  </p:notesMasterIdLst>
  <p:handoutMasterIdLst>
    <p:handoutMasterId r:id="rId13"/>
  </p:handoutMasterIdLst>
  <p:sldIdLst>
    <p:sldId id="533" r:id="rId3"/>
    <p:sldId id="534" r:id="rId4"/>
    <p:sldId id="524" r:id="rId5"/>
    <p:sldId id="526" r:id="rId6"/>
    <p:sldId id="527" r:id="rId7"/>
    <p:sldId id="528" r:id="rId8"/>
    <p:sldId id="529" r:id="rId9"/>
    <p:sldId id="530" r:id="rId10"/>
    <p:sldId id="539" r:id="rId11"/>
  </p:sldIdLst>
  <p:sldSz cx="9144000" cy="6858000" type="screen4x3"/>
  <p:notesSz cx="6743700"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am-tsabari Ayelet" initials="B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869" y="0"/>
            <a:ext cx="2922270" cy="493792"/>
          </a:xfrm>
          <a:prstGeom prst="rect">
            <a:avLst/>
          </a:prstGeom>
        </p:spPr>
        <p:txBody>
          <a:bodyPr vert="horz" lIns="91440" tIns="45720" rIns="91440" bIns="45720" rtlCol="0"/>
          <a:lstStyle>
            <a:lvl1pPr algn="r">
              <a:defRPr sz="1200"/>
            </a:lvl1pPr>
          </a:lstStyle>
          <a:p>
            <a:fld id="{75AD2745-F979-4B48-B914-587057F13C77}" type="datetimeFigureOut">
              <a:rPr lang="en-US" smtClean="0"/>
              <a:t>3/3/2016</a:t>
            </a:fld>
            <a:endParaRPr lang="en-US"/>
          </a:p>
        </p:txBody>
      </p:sp>
      <p:sp>
        <p:nvSpPr>
          <p:cNvPr id="4" name="Footer Placeholder 3"/>
          <p:cNvSpPr>
            <a:spLocks noGrp="1"/>
          </p:cNvSpPr>
          <p:nvPr>
            <p:ph type="ftr" sz="quarter" idx="2"/>
          </p:nvPr>
        </p:nvSpPr>
        <p:spPr>
          <a:xfrm>
            <a:off x="0" y="9380332"/>
            <a:ext cx="2922270"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869" y="9380332"/>
            <a:ext cx="2922270" cy="493792"/>
          </a:xfrm>
          <a:prstGeom prst="rect">
            <a:avLst/>
          </a:prstGeom>
        </p:spPr>
        <p:txBody>
          <a:bodyPr vert="horz" lIns="91440" tIns="45720" rIns="91440" bIns="45720" rtlCol="0" anchor="b"/>
          <a:lstStyle>
            <a:lvl1pPr algn="r">
              <a:defRPr sz="1200"/>
            </a:lvl1pPr>
          </a:lstStyle>
          <a:p>
            <a:fld id="{1A77D775-E282-41D2-A442-0EFD1EB5043D}" type="slidenum">
              <a:rPr lang="en-US" smtClean="0"/>
              <a:t>‹#›</a:t>
            </a:fld>
            <a:endParaRPr lang="en-US"/>
          </a:p>
        </p:txBody>
      </p:sp>
    </p:spTree>
    <p:extLst>
      <p:ext uri="{BB962C8B-B14F-4D97-AF65-F5344CB8AC3E}">
        <p14:creationId xmlns:p14="http://schemas.microsoft.com/office/powerpoint/2010/main" val="232439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869" y="0"/>
            <a:ext cx="2922270" cy="493792"/>
          </a:xfrm>
          <a:prstGeom prst="rect">
            <a:avLst/>
          </a:prstGeom>
        </p:spPr>
        <p:txBody>
          <a:bodyPr vert="horz" lIns="91440" tIns="45720" rIns="91440" bIns="45720" rtlCol="0"/>
          <a:lstStyle>
            <a:lvl1pPr algn="r">
              <a:defRPr sz="1200"/>
            </a:lvl1pPr>
          </a:lstStyle>
          <a:p>
            <a:fld id="{480E4DD2-27C9-4C1F-85EB-D009E61649C0}" type="datetimeFigureOut">
              <a:rPr lang="en-US" smtClean="0"/>
              <a:t>3/3/2016</a:t>
            </a:fld>
            <a:endParaRPr lang="en-US"/>
          </a:p>
        </p:txBody>
      </p:sp>
      <p:sp>
        <p:nvSpPr>
          <p:cNvPr id="4" name="Slide Image Placeholder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370" y="4691023"/>
            <a:ext cx="5394960" cy="444412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80332"/>
            <a:ext cx="2922270"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869" y="9380332"/>
            <a:ext cx="2922270" cy="493792"/>
          </a:xfrm>
          <a:prstGeom prst="rect">
            <a:avLst/>
          </a:prstGeom>
        </p:spPr>
        <p:txBody>
          <a:bodyPr vert="horz" lIns="91440" tIns="45720" rIns="91440" bIns="45720" rtlCol="0" anchor="b"/>
          <a:lstStyle>
            <a:lvl1pPr algn="r">
              <a:defRPr sz="1200"/>
            </a:lvl1pPr>
          </a:lstStyle>
          <a:p>
            <a:fld id="{A777381A-7432-4645-8EEA-568B7D5947E6}" type="slidenum">
              <a:rPr lang="en-US" smtClean="0"/>
              <a:t>‹#›</a:t>
            </a:fld>
            <a:endParaRPr lang="en-US"/>
          </a:p>
        </p:txBody>
      </p:sp>
    </p:spTree>
    <p:extLst>
      <p:ext uri="{BB962C8B-B14F-4D97-AF65-F5344CB8AC3E}">
        <p14:creationId xmlns:p14="http://schemas.microsoft.com/office/powerpoint/2010/main" val="245638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CE4114-6371-47E6-9338-E250564C3EC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94037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E4114-6371-47E6-9338-E250564C3EC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250587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E4114-6371-47E6-9338-E250564C3EC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338472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214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103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266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3608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3551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829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6913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121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E4114-6371-47E6-9338-E250564C3EC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131113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7248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4300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805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E4114-6371-47E6-9338-E250564C3EC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166955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E4114-6371-47E6-9338-E250564C3EC1}"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214015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E4114-6371-47E6-9338-E250564C3EC1}"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193038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E4114-6371-47E6-9338-E250564C3EC1}"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25250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E4114-6371-47E6-9338-E250564C3EC1}"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38461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E4114-6371-47E6-9338-E250564C3EC1}"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377835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E4114-6371-47E6-9338-E250564C3EC1}"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C4EC-F9DD-41F5-8571-5864AB1029CA}" type="slidenum">
              <a:rPr lang="en-US" smtClean="0"/>
              <a:t>‹#›</a:t>
            </a:fld>
            <a:endParaRPr lang="en-US"/>
          </a:p>
        </p:txBody>
      </p:sp>
    </p:spTree>
    <p:extLst>
      <p:ext uri="{BB962C8B-B14F-4D97-AF65-F5344CB8AC3E}">
        <p14:creationId xmlns:p14="http://schemas.microsoft.com/office/powerpoint/2010/main" val="5439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E4114-6371-47E6-9338-E250564C3EC1}" type="datetimeFigureOut">
              <a:rPr lang="en-US" smtClean="0"/>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BC4EC-F9DD-41F5-8571-5864AB1029CA}" type="slidenum">
              <a:rPr lang="en-US" smtClean="0"/>
              <a:t>‹#›</a:t>
            </a:fld>
            <a:endParaRPr lang="en-US"/>
          </a:p>
        </p:txBody>
      </p:sp>
    </p:spTree>
    <p:extLst>
      <p:ext uri="{BB962C8B-B14F-4D97-AF65-F5344CB8AC3E}">
        <p14:creationId xmlns:p14="http://schemas.microsoft.com/office/powerpoint/2010/main" val="408969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D56A7-BB33-4F86-B4C2-A92397B84810}" type="datetimeFigureOut">
              <a:rPr lang="en-US" smtClean="0">
                <a:solidFill>
                  <a:prstClr val="white">
                    <a:tint val="75000"/>
                  </a:prstClr>
                </a:solidFill>
              </a:rPr>
              <a:pPr/>
              <a:t>3/3/2016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229A1-9172-4060-A2D1-F9295DED336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71388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chnionlive.technion.ac.il/Apr15/" TargetMode="External"/><Relationship Id="rId2" Type="http://schemas.openxmlformats.org/officeDocument/2006/relationships/hyperlink" Target="http://pard.technion.ac.il/par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normAutofit fontScale="90000"/>
          </a:bodyPr>
          <a:lstStyle/>
          <a:p>
            <a:r>
              <a:rPr lang="en-US" b="1" u="sng" dirty="0" smtClean="0">
                <a:solidFill>
                  <a:schemeClr val="bg1"/>
                </a:solidFill>
              </a:rPr>
              <a:t/>
            </a:r>
            <a:br>
              <a:rPr lang="en-US" b="1" u="sng" dirty="0" smtClean="0">
                <a:solidFill>
                  <a:schemeClr val="bg1"/>
                </a:solidFill>
              </a:rPr>
            </a:br>
            <a:r>
              <a:rPr lang="en-US" b="1" u="sng" dirty="0">
                <a:solidFill>
                  <a:schemeClr val="bg1"/>
                </a:solidFill>
              </a:rPr>
              <a:t/>
            </a:r>
            <a:br>
              <a:rPr lang="en-US" b="1" u="sng" dirty="0">
                <a:solidFill>
                  <a:schemeClr val="bg1"/>
                </a:solidFill>
              </a:rPr>
            </a:br>
            <a:r>
              <a:rPr lang="en-US" b="1" u="sng" dirty="0" smtClean="0">
                <a:solidFill>
                  <a:schemeClr val="bg1"/>
                </a:solidFill>
              </a:rPr>
              <a:t>What </a:t>
            </a:r>
            <a:r>
              <a:rPr lang="en-US" b="1" u="sng" dirty="0">
                <a:solidFill>
                  <a:schemeClr val="bg1"/>
                </a:solidFill>
              </a:rPr>
              <a:t>is a “press release” </a:t>
            </a:r>
            <a:r>
              <a:rPr lang="en-US" b="1" u="sng" dirty="0" smtClean="0">
                <a:solidFill>
                  <a:schemeClr val="bg1"/>
                </a:solidFill>
              </a:rPr>
              <a:t>and why is </a:t>
            </a:r>
            <a:r>
              <a:rPr lang="en-US" b="1" u="sng" dirty="0">
                <a:solidFill>
                  <a:schemeClr val="bg1"/>
                </a:solidFill>
              </a:rPr>
              <a:t>it important for you</a:t>
            </a:r>
            <a:r>
              <a:rPr lang="en-US" b="1" u="sng" dirty="0" smtClean="0">
                <a:solidFill>
                  <a:schemeClr val="bg1"/>
                </a:solidFill>
              </a:rPr>
              <a:t>?</a:t>
            </a:r>
            <a:br>
              <a:rPr lang="en-US" b="1" u="sng" dirty="0" smtClean="0">
                <a:solidFill>
                  <a:schemeClr val="bg1"/>
                </a:solidFill>
              </a:rPr>
            </a:br>
            <a:r>
              <a:rPr lang="en-US" sz="2000" dirty="0">
                <a:solidFill>
                  <a:schemeClr val="bg1"/>
                </a:solidFill>
                <a:hlinkClick r:id="rId2"/>
              </a:rPr>
              <a:t>http://pard.technion.ac.il/pard/</a:t>
            </a:r>
            <a:r>
              <a:rPr lang="en-US" sz="2000" dirty="0">
                <a:solidFill>
                  <a:schemeClr val="bg1"/>
                </a:solidFill>
              </a:rPr>
              <a:t/>
            </a:r>
            <a:br>
              <a:rPr lang="en-US" sz="2000" dirty="0">
                <a:solidFill>
                  <a:schemeClr val="bg1"/>
                </a:solidFill>
              </a:rPr>
            </a:br>
            <a:r>
              <a:rPr lang="en-US" sz="2000" dirty="0">
                <a:solidFill>
                  <a:schemeClr val="bg1"/>
                </a:solidFill>
                <a:hlinkClick r:id="rId3"/>
              </a:rPr>
              <a:t>http://technionlive.technion.ac.il/Apr15/</a:t>
            </a: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
        <p:nvSpPr>
          <p:cNvPr id="3" name="Subtitle 2"/>
          <p:cNvSpPr>
            <a:spLocks noGrp="1"/>
          </p:cNvSpPr>
          <p:nvPr>
            <p:ph type="subTitle" idx="1"/>
          </p:nvPr>
        </p:nvSpPr>
        <p:spPr>
          <a:xfrm>
            <a:off x="1331640" y="2204864"/>
            <a:ext cx="6400800" cy="3937992"/>
          </a:xfrm>
        </p:spPr>
        <p:txBody>
          <a:bodyPr>
            <a:normAutofit fontScale="77500" lnSpcReduction="20000"/>
          </a:bodyPr>
          <a:lstStyle/>
          <a:p>
            <a:r>
              <a:rPr lang="en-US" dirty="0"/>
              <a:t>“</a:t>
            </a:r>
            <a:r>
              <a:rPr lang="en-US" dirty="0">
                <a:solidFill>
                  <a:schemeClr val="bg1"/>
                </a:solidFill>
              </a:rPr>
              <a:t>Press releases” are news articles that inform the world about the scientific advances by research universities. To write the press release, the </a:t>
            </a:r>
            <a:r>
              <a:rPr lang="en-US" b="1" u="sng" dirty="0">
                <a:solidFill>
                  <a:schemeClr val="bg1"/>
                </a:solidFill>
              </a:rPr>
              <a:t>Public Information Officer </a:t>
            </a:r>
            <a:r>
              <a:rPr lang="en-US" dirty="0">
                <a:solidFill>
                  <a:schemeClr val="bg1"/>
                </a:solidFill>
              </a:rPr>
              <a:t>at the research university, like at the Technion for example, </a:t>
            </a:r>
            <a:r>
              <a:rPr lang="en-US" dirty="0" smtClean="0">
                <a:solidFill>
                  <a:schemeClr val="bg1"/>
                </a:solidFill>
              </a:rPr>
              <a:t>   cooperates </a:t>
            </a:r>
            <a:r>
              <a:rPr lang="en-US" dirty="0">
                <a:solidFill>
                  <a:schemeClr val="bg1"/>
                </a:solidFill>
              </a:rPr>
              <a:t>with the scientist.</a:t>
            </a:r>
          </a:p>
          <a:p>
            <a:r>
              <a:rPr lang="en-US" dirty="0">
                <a:solidFill>
                  <a:schemeClr val="bg1"/>
                </a:solidFill>
              </a:rPr>
              <a:t/>
            </a:r>
            <a:br>
              <a:rPr lang="en-US" dirty="0">
                <a:solidFill>
                  <a:schemeClr val="bg1"/>
                </a:solidFill>
              </a:rPr>
            </a:br>
            <a:r>
              <a:rPr lang="en-US" dirty="0">
                <a:solidFill>
                  <a:schemeClr val="bg1"/>
                </a:solidFill>
              </a:rPr>
              <a:t>Press releases mainly communicate important information to the press, who then </a:t>
            </a:r>
            <a:r>
              <a:rPr lang="en-US" b="1" u="sng" dirty="0">
                <a:solidFill>
                  <a:schemeClr val="bg1"/>
                </a:solidFill>
              </a:rPr>
              <a:t>publish in newspapers, TV, the internet</a:t>
            </a:r>
            <a:r>
              <a:rPr lang="en-US" b="1" dirty="0">
                <a:solidFill>
                  <a:schemeClr val="bg1"/>
                </a:solidFill>
              </a:rPr>
              <a:t> </a:t>
            </a:r>
            <a:r>
              <a:rPr lang="en-US" dirty="0">
                <a:solidFill>
                  <a:schemeClr val="bg1"/>
                </a:solidFill>
              </a:rPr>
              <a:t>to inform the public. It is important that the press release be interesting to catch </a:t>
            </a:r>
            <a:r>
              <a:rPr lang="en-US" dirty="0" smtClean="0">
                <a:solidFill>
                  <a:schemeClr val="bg1"/>
                </a:solidFill>
              </a:rPr>
              <a:t> attention</a:t>
            </a:r>
          </a:p>
          <a:p>
            <a:endParaRPr lang="en-US" dirty="0">
              <a:solidFill>
                <a:schemeClr val="bg1"/>
              </a:solidFill>
            </a:endParaRPr>
          </a:p>
        </p:txBody>
      </p:sp>
    </p:spTree>
    <p:extLst>
      <p:ext uri="{BB962C8B-B14F-4D97-AF65-F5344CB8AC3E}">
        <p14:creationId xmlns:p14="http://schemas.microsoft.com/office/powerpoint/2010/main" val="251246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470025"/>
          </a:xfrm>
        </p:spPr>
        <p:txBody>
          <a:bodyPr>
            <a:normAutofit fontScale="90000"/>
          </a:bodyPr>
          <a:lstStyle/>
          <a:p>
            <a:pPr fontAlgn="base"/>
            <a:r>
              <a:rPr lang="en-US" b="1" dirty="0">
                <a:solidFill>
                  <a:schemeClr val="bg1"/>
                </a:solidFill>
              </a:rPr>
              <a:t>The press release has to fulfill three main goals </a:t>
            </a:r>
            <a:br>
              <a:rPr lang="en-US" b="1" dirty="0">
                <a:solidFill>
                  <a:schemeClr val="bg1"/>
                </a:solidFill>
              </a:rPr>
            </a:br>
            <a:r>
              <a:rPr lang="en-US" dirty="0"/>
              <a:t/>
            </a:r>
            <a:br>
              <a:rPr lang="en-US" dirty="0"/>
            </a:br>
            <a:endParaRPr lang="en-US" dirty="0"/>
          </a:p>
        </p:txBody>
      </p:sp>
      <p:sp>
        <p:nvSpPr>
          <p:cNvPr id="3" name="Subtitle 2"/>
          <p:cNvSpPr>
            <a:spLocks noGrp="1"/>
          </p:cNvSpPr>
          <p:nvPr>
            <p:ph type="subTitle" idx="1"/>
          </p:nvPr>
        </p:nvSpPr>
        <p:spPr>
          <a:xfrm>
            <a:off x="1331640" y="2060848"/>
            <a:ext cx="6584776" cy="3672408"/>
          </a:xfrm>
        </p:spPr>
        <p:txBody>
          <a:bodyPr>
            <a:normAutofit fontScale="47500" lnSpcReduction="20000"/>
          </a:bodyPr>
          <a:lstStyle/>
          <a:p>
            <a:pPr marL="914400" lvl="1" indent="-457200" algn="l">
              <a:buFont typeface="Arial" panose="020B0604020202020204" pitchFamily="34" charset="0"/>
              <a:buChar char="•"/>
            </a:pPr>
            <a:r>
              <a:rPr lang="en-US" sz="5900" dirty="0">
                <a:solidFill>
                  <a:schemeClr val="bg1"/>
                </a:solidFill>
              </a:rPr>
              <a:t>To increase public awareness of science and the scientific </a:t>
            </a:r>
            <a:r>
              <a:rPr lang="en-US" sz="5900" dirty="0" smtClean="0">
                <a:solidFill>
                  <a:schemeClr val="bg1"/>
                </a:solidFill>
              </a:rPr>
              <a:t>work</a:t>
            </a:r>
          </a:p>
          <a:p>
            <a:pPr marL="914400" lvl="1" indent="-457200" algn="l">
              <a:buFont typeface="Arial" panose="020B0604020202020204" pitchFamily="34" charset="0"/>
              <a:buChar char="•"/>
            </a:pPr>
            <a:endParaRPr lang="en-US" sz="5900" dirty="0" smtClean="0">
              <a:solidFill>
                <a:schemeClr val="bg1"/>
              </a:solidFill>
            </a:endParaRPr>
          </a:p>
          <a:p>
            <a:pPr marL="914400" lvl="1" indent="-457200" algn="l">
              <a:buFont typeface="Arial" panose="020B0604020202020204" pitchFamily="34" charset="0"/>
              <a:buChar char="•"/>
            </a:pPr>
            <a:r>
              <a:rPr lang="en-US" sz="5900" dirty="0" smtClean="0">
                <a:solidFill>
                  <a:schemeClr val="bg1"/>
                </a:solidFill>
              </a:rPr>
              <a:t>To </a:t>
            </a:r>
            <a:r>
              <a:rPr lang="en-US" sz="5900" dirty="0">
                <a:solidFill>
                  <a:schemeClr val="bg1"/>
                </a:solidFill>
              </a:rPr>
              <a:t>increase public awareness of the research </a:t>
            </a:r>
            <a:r>
              <a:rPr lang="en-US" sz="5900" dirty="0" smtClean="0">
                <a:solidFill>
                  <a:schemeClr val="bg1"/>
                </a:solidFill>
              </a:rPr>
              <a:t>organization</a:t>
            </a:r>
          </a:p>
          <a:p>
            <a:pPr lvl="1" algn="l"/>
            <a:endParaRPr lang="en-US" sz="5900" dirty="0">
              <a:solidFill>
                <a:schemeClr val="bg1"/>
              </a:solidFill>
            </a:endParaRPr>
          </a:p>
          <a:p>
            <a:pPr marL="914400" lvl="1" indent="-457200" algn="l">
              <a:buFont typeface="Arial" panose="020B0604020202020204" pitchFamily="34" charset="0"/>
              <a:buChar char="•"/>
            </a:pPr>
            <a:r>
              <a:rPr lang="en-US" sz="5900" dirty="0" smtClean="0">
                <a:solidFill>
                  <a:schemeClr val="bg1"/>
                </a:solidFill>
              </a:rPr>
              <a:t>To </a:t>
            </a:r>
            <a:r>
              <a:rPr lang="en-US" sz="5900" dirty="0">
                <a:solidFill>
                  <a:schemeClr val="bg1"/>
                </a:solidFill>
              </a:rPr>
              <a:t>increase public awareness of specific scientific projects, instruments or missions</a:t>
            </a:r>
          </a:p>
          <a:p>
            <a:endParaRPr lang="en-US" dirty="0"/>
          </a:p>
        </p:txBody>
      </p:sp>
    </p:spTree>
    <p:extLst>
      <p:ext uri="{BB962C8B-B14F-4D97-AF65-F5344CB8AC3E}">
        <p14:creationId xmlns:p14="http://schemas.microsoft.com/office/powerpoint/2010/main" val="314185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u="sng" dirty="0" smtClean="0"/>
              <a:t/>
            </a:r>
            <a:br>
              <a:rPr lang="en-US" b="1" u="sng" dirty="0" smtClean="0"/>
            </a:br>
            <a:r>
              <a:rPr lang="en-US" b="1" u="sng" dirty="0"/>
              <a:t/>
            </a:r>
            <a:br>
              <a:rPr lang="en-US" b="1" u="sng" dirty="0"/>
            </a:br>
            <a:r>
              <a:rPr lang="en-US" b="1" u="sng" dirty="0" smtClean="0"/>
              <a:t/>
            </a:r>
            <a:br>
              <a:rPr lang="en-US" b="1" u="sng" dirty="0" smtClean="0"/>
            </a:br>
            <a:r>
              <a:rPr lang="en-US" b="1" u="sng" dirty="0"/>
              <a:t/>
            </a:r>
            <a:br>
              <a:rPr lang="en-US" b="1" u="sng" dirty="0"/>
            </a:br>
            <a:r>
              <a:rPr lang="en-US" b="1" u="sng" dirty="0" smtClean="0"/>
              <a:t/>
            </a:r>
            <a:br>
              <a:rPr lang="en-US" b="1" u="sng" dirty="0" smtClean="0"/>
            </a:br>
            <a:r>
              <a:rPr lang="en-US" b="1" u="sng" dirty="0"/>
              <a:t/>
            </a:r>
            <a:br>
              <a:rPr lang="en-US" b="1" u="sng" dirty="0"/>
            </a:br>
            <a:r>
              <a:rPr lang="en-US" b="1" u="sng" dirty="0" smtClean="0"/>
              <a:t>Tips </a:t>
            </a:r>
            <a:r>
              <a:rPr lang="en-US" b="1" u="sng" dirty="0"/>
              <a:t>for writing press release</a:t>
            </a:r>
            <a:r>
              <a:rPr lang="en-US" b="1" u="sng" dirty="0" smtClean="0"/>
              <a:t>:</a:t>
            </a:r>
            <a:br>
              <a:rPr lang="en-US" b="1" u="sng" dirty="0" smtClean="0"/>
            </a:br>
            <a:r>
              <a:rPr lang="en-US" dirty="0"/>
              <a:t/>
            </a:r>
            <a:br>
              <a:rPr lang="en-US" dirty="0"/>
            </a:br>
            <a:r>
              <a:rPr lang="en-US" sz="2200" dirty="0">
                <a:solidFill>
                  <a:srgbClr val="FF0000"/>
                </a:solidFill>
              </a:rPr>
              <a:t>B</a:t>
            </a:r>
            <a:r>
              <a:rPr lang="en-US" sz="2200" dirty="0" smtClean="0">
                <a:solidFill>
                  <a:srgbClr val="FF0000"/>
                </a:solidFill>
              </a:rPr>
              <a:t>ased on: </a:t>
            </a:r>
            <a:r>
              <a:rPr lang="en-US" sz="2000" dirty="0" smtClean="0"/>
              <a:t>http</a:t>
            </a:r>
            <a:r>
              <a:rPr lang="en-US" sz="2000" dirty="0"/>
              <a:t>://www.mindtools.com/pages/article/writing-a-press-release.htm?utm_source=nl&amp;utm_medium=email&amp;utm_campaign=27Jan15#np</a:t>
            </a:r>
            <a:r>
              <a:rPr lang="en-US" dirty="0"/>
              <a:t/>
            </a:r>
            <a:br>
              <a:rPr lang="en-US" dirty="0"/>
            </a:br>
            <a:endParaRPr lang="en-US" dirty="0"/>
          </a:p>
        </p:txBody>
      </p:sp>
    </p:spTree>
    <p:extLst>
      <p:ext uri="{BB962C8B-B14F-4D97-AF65-F5344CB8AC3E}">
        <p14:creationId xmlns:p14="http://schemas.microsoft.com/office/powerpoint/2010/main" val="40357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5"/>
            <a:ext cx="7772400" cy="1152128"/>
          </a:xfrm>
        </p:spPr>
        <p:txBody>
          <a:bodyPr/>
          <a:lstStyle/>
          <a:p>
            <a:pPr fontAlgn="base"/>
            <a:r>
              <a:rPr lang="en-US" i="1" dirty="0"/>
              <a:t>Who's my Audience?</a:t>
            </a:r>
            <a:endParaRPr lang="en-US" b="1" i="1" dirty="0"/>
          </a:p>
        </p:txBody>
      </p:sp>
      <p:sp>
        <p:nvSpPr>
          <p:cNvPr id="3" name="Subtitle 2"/>
          <p:cNvSpPr>
            <a:spLocks noGrp="1"/>
          </p:cNvSpPr>
          <p:nvPr>
            <p:ph type="subTitle" idx="1"/>
          </p:nvPr>
        </p:nvSpPr>
        <p:spPr>
          <a:xfrm>
            <a:off x="1331640" y="1412776"/>
            <a:ext cx="6400800" cy="1752600"/>
          </a:xfrm>
        </p:spPr>
        <p:txBody>
          <a:bodyPr>
            <a:normAutofit fontScale="92500" lnSpcReduction="10000"/>
          </a:bodyPr>
          <a:lstStyle/>
          <a:p>
            <a:r>
              <a:rPr lang="en-US" dirty="0"/>
              <a:t>When you know your audience, you also know how best to write and present your press release so that you get your message across.</a:t>
            </a:r>
          </a:p>
          <a:p>
            <a:endParaRPr lang="en-US" dirty="0"/>
          </a:p>
        </p:txBody>
      </p:sp>
      <p:pic>
        <p:nvPicPr>
          <p:cNvPr id="4" name="Picture 8" descr="C:\Users\User\Desktop\sharon- 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40968"/>
            <a:ext cx="4824536" cy="321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24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5"/>
            <a:ext cx="7772400" cy="1152128"/>
          </a:xfrm>
        </p:spPr>
        <p:txBody>
          <a:bodyPr/>
          <a:lstStyle/>
          <a:p>
            <a:pPr fontAlgn="base"/>
            <a:r>
              <a:rPr lang="en-US" i="1" dirty="0"/>
              <a:t>The Headline</a:t>
            </a:r>
            <a:endParaRPr lang="en-US" b="1" dirty="0"/>
          </a:p>
        </p:txBody>
      </p:sp>
      <p:sp>
        <p:nvSpPr>
          <p:cNvPr id="3" name="Subtitle 2"/>
          <p:cNvSpPr>
            <a:spLocks noGrp="1"/>
          </p:cNvSpPr>
          <p:nvPr>
            <p:ph type="subTitle" idx="1"/>
          </p:nvPr>
        </p:nvSpPr>
        <p:spPr>
          <a:xfrm>
            <a:off x="683568" y="1412776"/>
            <a:ext cx="7560840" cy="3456384"/>
          </a:xfrm>
        </p:spPr>
        <p:txBody>
          <a:bodyPr>
            <a:normAutofit fontScale="62500" lnSpcReduction="20000"/>
          </a:bodyPr>
          <a:lstStyle/>
          <a:p>
            <a:pPr fontAlgn="base"/>
            <a:r>
              <a:rPr lang="en-US" sz="4500" dirty="0"/>
              <a:t>Most journalists receive a large number of emails every day, so your headline needs to grab their attention. It's worth spending time crafting it, because it will lead them either to read your press release or throw it away.</a:t>
            </a:r>
          </a:p>
          <a:p>
            <a:pPr fontAlgn="base"/>
            <a:r>
              <a:rPr lang="en-US" sz="4500" dirty="0"/>
              <a:t>Keep your headline short, use active verbs, and accurately sum up what the whole story is about. </a:t>
            </a:r>
          </a:p>
          <a:p>
            <a:endParaRPr lang="en-US" dirty="0"/>
          </a:p>
        </p:txBody>
      </p:sp>
      <p:pic>
        <p:nvPicPr>
          <p:cNvPr id="5" name="Picture 10" descr="Newspaper, Article, Journal, Headlines, News,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906" y="3933056"/>
            <a:ext cx="3211938" cy="243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66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5"/>
            <a:ext cx="7772400" cy="1152128"/>
          </a:xfrm>
        </p:spPr>
        <p:txBody>
          <a:bodyPr/>
          <a:lstStyle/>
          <a:p>
            <a:pPr fontAlgn="base"/>
            <a:r>
              <a:rPr lang="en-US" i="1" dirty="0"/>
              <a:t>The First Paragraph</a:t>
            </a:r>
            <a:endParaRPr lang="en-US" b="1" dirty="0"/>
          </a:p>
        </p:txBody>
      </p:sp>
      <p:sp>
        <p:nvSpPr>
          <p:cNvPr id="3" name="Subtitle 2"/>
          <p:cNvSpPr>
            <a:spLocks noGrp="1"/>
          </p:cNvSpPr>
          <p:nvPr>
            <p:ph type="subTitle" idx="1"/>
          </p:nvPr>
        </p:nvSpPr>
        <p:spPr>
          <a:xfrm>
            <a:off x="683568" y="1412776"/>
            <a:ext cx="7560840" cy="3456384"/>
          </a:xfrm>
        </p:spPr>
        <p:txBody>
          <a:bodyPr>
            <a:noAutofit/>
          </a:bodyPr>
          <a:lstStyle/>
          <a:p>
            <a:pPr fontAlgn="base"/>
            <a:r>
              <a:rPr lang="en-US" sz="2800" dirty="0"/>
              <a:t>Your opening paragraph should summarize what is at the heart of your story. The seven key questions journalists want answered </a:t>
            </a:r>
            <a:r>
              <a:rPr lang="en-US" sz="2800" dirty="0" smtClean="0"/>
              <a:t>are:</a:t>
            </a:r>
          </a:p>
          <a:p>
            <a:pPr algn="l" fontAlgn="base"/>
            <a:r>
              <a:rPr lang="en-US" sz="2800" dirty="0" smtClean="0">
                <a:solidFill>
                  <a:srgbClr val="FF0000"/>
                </a:solidFill>
              </a:rPr>
              <a:t>Who?			Where?	When?	Why</a:t>
            </a:r>
            <a:r>
              <a:rPr lang="en-US" sz="2800" dirty="0">
                <a:solidFill>
                  <a:srgbClr val="FF0000"/>
                </a:solidFill>
              </a:rPr>
              <a:t>?</a:t>
            </a:r>
          </a:p>
          <a:p>
            <a:pPr lvl="0" algn="l" fontAlgn="base"/>
            <a:r>
              <a:rPr lang="en-US" sz="2800" dirty="0" smtClean="0">
                <a:solidFill>
                  <a:srgbClr val="FF0000"/>
                </a:solidFill>
              </a:rPr>
              <a:t>What?		How?		How </a:t>
            </a:r>
            <a:r>
              <a:rPr lang="en-US" sz="2800" dirty="0">
                <a:solidFill>
                  <a:srgbClr val="FF0000"/>
                </a:solidFill>
              </a:rPr>
              <a:t>many?</a:t>
            </a:r>
          </a:p>
          <a:p>
            <a:pPr fontAlgn="base"/>
            <a:endParaRPr lang="en-US" sz="2800" dirty="0" smtClean="0"/>
          </a:p>
          <a:p>
            <a:pPr fontAlgn="base"/>
            <a:r>
              <a:rPr lang="en-US" sz="2800" dirty="0" smtClean="0"/>
              <a:t>Your </a:t>
            </a:r>
            <a:r>
              <a:rPr lang="en-US" sz="2800" dirty="0"/>
              <a:t>opening paragraph should answer at least one of these questions, ideally more, and should contain enough information so that it can be published by itself if necessary. </a:t>
            </a:r>
          </a:p>
        </p:txBody>
      </p:sp>
    </p:spTree>
    <p:extLst>
      <p:ext uri="{BB962C8B-B14F-4D97-AF65-F5344CB8AC3E}">
        <p14:creationId xmlns:p14="http://schemas.microsoft.com/office/powerpoint/2010/main" val="210463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5"/>
            <a:ext cx="7772400" cy="1152128"/>
          </a:xfrm>
        </p:spPr>
        <p:txBody>
          <a:bodyPr/>
          <a:lstStyle/>
          <a:p>
            <a:pPr fontAlgn="base"/>
            <a:r>
              <a:rPr lang="en-US" i="1" dirty="0"/>
              <a:t>The Main "Body" of the Release</a:t>
            </a:r>
            <a:endParaRPr lang="en-US" b="1" dirty="0"/>
          </a:p>
        </p:txBody>
      </p:sp>
      <p:sp>
        <p:nvSpPr>
          <p:cNvPr id="3" name="Subtitle 2"/>
          <p:cNvSpPr>
            <a:spLocks noGrp="1"/>
          </p:cNvSpPr>
          <p:nvPr>
            <p:ph type="subTitle" idx="1"/>
          </p:nvPr>
        </p:nvSpPr>
        <p:spPr>
          <a:xfrm>
            <a:off x="683568" y="1412776"/>
            <a:ext cx="7848872" cy="5688632"/>
          </a:xfrm>
        </p:spPr>
        <p:txBody>
          <a:bodyPr>
            <a:noAutofit/>
          </a:bodyPr>
          <a:lstStyle/>
          <a:p>
            <a:pPr marL="342900" indent="-342900" algn="l" fontAlgn="base">
              <a:buFont typeface="Arial" panose="020B0604020202020204" pitchFamily="34" charset="0"/>
              <a:buChar char="•"/>
            </a:pPr>
            <a:r>
              <a:rPr lang="en-US" sz="2400" dirty="0"/>
              <a:t>Keep your sentences short and your language simple and accessible – avoid industry jargon or acronyms wherever possible. </a:t>
            </a:r>
            <a:endParaRPr lang="en-US" sz="2400" dirty="0" smtClean="0"/>
          </a:p>
          <a:p>
            <a:pPr marL="342900" indent="-342900" algn="l" fontAlgn="base">
              <a:buFont typeface="Arial" panose="020B0604020202020204" pitchFamily="34" charset="0"/>
              <a:buChar char="•"/>
            </a:pPr>
            <a:endParaRPr lang="en-US" sz="2400" dirty="0" smtClean="0"/>
          </a:p>
          <a:p>
            <a:pPr marL="342900" indent="-342900" algn="l" fontAlgn="base">
              <a:spcBef>
                <a:spcPts val="0"/>
              </a:spcBef>
              <a:buFont typeface="Arial" panose="020B0604020202020204" pitchFamily="34" charset="0"/>
              <a:buChar char="•"/>
            </a:pPr>
            <a:r>
              <a:rPr lang="en-US" sz="2400" dirty="0" smtClean="0"/>
              <a:t>Limit </a:t>
            </a:r>
            <a:r>
              <a:rPr lang="en-US" sz="2400" dirty="0"/>
              <a:t>each paragraph to one point only, and structure them around the seven key questions, answering each question in turn in one or two sentences</a:t>
            </a:r>
            <a:r>
              <a:rPr lang="en-US" sz="2400" dirty="0" smtClean="0"/>
              <a:t>.</a:t>
            </a:r>
          </a:p>
          <a:p>
            <a:pPr marL="342900" indent="-342900" algn="l" fontAlgn="base">
              <a:spcBef>
                <a:spcPts val="0"/>
              </a:spcBef>
              <a:buFont typeface="Arial" panose="020B0604020202020204" pitchFamily="34" charset="0"/>
              <a:buChar char="•"/>
            </a:pPr>
            <a:endParaRPr lang="en-US" sz="2400" dirty="0"/>
          </a:p>
          <a:p>
            <a:pPr marL="342900" indent="-342900" algn="l" fontAlgn="base">
              <a:buFont typeface="Arial" panose="020B0604020202020204" pitchFamily="34" charset="0"/>
              <a:buChar char="•"/>
            </a:pPr>
            <a:r>
              <a:rPr lang="en-US" sz="2400" dirty="0"/>
              <a:t>You might also want to include some relevant quotes in the press release. These should be short and to the point. If you have permission, it can be a good idea to include a quote from an expert or a senior colleague to add credibility to your release.</a:t>
            </a:r>
          </a:p>
        </p:txBody>
      </p:sp>
    </p:spTree>
    <p:extLst>
      <p:ext uri="{BB962C8B-B14F-4D97-AF65-F5344CB8AC3E}">
        <p14:creationId xmlns:p14="http://schemas.microsoft.com/office/powerpoint/2010/main" val="317784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5"/>
            <a:ext cx="7772400" cy="1152128"/>
          </a:xfrm>
        </p:spPr>
        <p:txBody>
          <a:bodyPr>
            <a:normAutofit fontScale="90000"/>
          </a:bodyPr>
          <a:lstStyle/>
          <a:p>
            <a:pPr fontAlgn="base"/>
            <a:r>
              <a:rPr lang="en-US" b="1" i="1" dirty="0"/>
              <a:t>Add Your "Boilerplate" at the End</a:t>
            </a:r>
            <a:endParaRPr lang="en-US" b="1" dirty="0"/>
          </a:p>
        </p:txBody>
      </p:sp>
      <p:sp>
        <p:nvSpPr>
          <p:cNvPr id="3" name="Subtitle 2"/>
          <p:cNvSpPr>
            <a:spLocks noGrp="1"/>
          </p:cNvSpPr>
          <p:nvPr>
            <p:ph type="subTitle" idx="1"/>
          </p:nvPr>
        </p:nvSpPr>
        <p:spPr>
          <a:xfrm>
            <a:off x="683568" y="1412776"/>
            <a:ext cx="7848872" cy="5688632"/>
          </a:xfrm>
        </p:spPr>
        <p:txBody>
          <a:bodyPr>
            <a:noAutofit/>
          </a:bodyPr>
          <a:lstStyle/>
          <a:p>
            <a:pPr fontAlgn="base"/>
            <a:endParaRPr lang="en-US" sz="2800" dirty="0" smtClean="0"/>
          </a:p>
          <a:p>
            <a:pPr fontAlgn="base"/>
            <a:r>
              <a:rPr lang="en-US" sz="2800" dirty="0" smtClean="0"/>
              <a:t>The </a:t>
            </a:r>
            <a:r>
              <a:rPr lang="en-US" sz="2800" dirty="0"/>
              <a:t>boilerplate is essentially the "About Us" section of your press </a:t>
            </a:r>
            <a:r>
              <a:rPr lang="en-US" sz="2800" dirty="0" smtClean="0"/>
              <a:t>release, including: </a:t>
            </a:r>
          </a:p>
          <a:p>
            <a:pPr marL="457200" indent="-457200" algn="l" fontAlgn="base">
              <a:buFont typeface="Arial" panose="020B0604020202020204" pitchFamily="34" charset="0"/>
              <a:buChar char="•"/>
            </a:pPr>
            <a:r>
              <a:rPr lang="en-US" sz="2800" dirty="0" smtClean="0"/>
              <a:t>the </a:t>
            </a:r>
            <a:r>
              <a:rPr lang="en-US" sz="2800" dirty="0"/>
              <a:t>name and contact details of whoever is going to be dealing with follow-up </a:t>
            </a:r>
            <a:r>
              <a:rPr lang="en-US" sz="2800" dirty="0" smtClean="0"/>
              <a:t>enquiries</a:t>
            </a:r>
          </a:p>
          <a:p>
            <a:pPr marL="457200" indent="-457200" algn="l" fontAlgn="base">
              <a:buFont typeface="Arial" panose="020B0604020202020204" pitchFamily="34" charset="0"/>
              <a:buChar char="•"/>
            </a:pPr>
            <a:r>
              <a:rPr lang="en-US" sz="2800" dirty="0" smtClean="0"/>
              <a:t>a </a:t>
            </a:r>
            <a:r>
              <a:rPr lang="en-US" sz="2800" dirty="0"/>
              <a:t>"Notes for editors" section </a:t>
            </a:r>
            <a:r>
              <a:rPr lang="en-US" sz="2800" dirty="0" smtClean="0"/>
              <a:t>(describe </a:t>
            </a:r>
            <a:r>
              <a:rPr lang="en-US" sz="2800" dirty="0"/>
              <a:t>what your company does, where it operates, when it was </a:t>
            </a:r>
            <a:r>
              <a:rPr lang="en-US" sz="2800" dirty="0" smtClean="0"/>
              <a:t>founded)</a:t>
            </a:r>
          </a:p>
          <a:p>
            <a:pPr marL="457200" indent="-457200" algn="l" fontAlgn="base">
              <a:buFont typeface="Arial" panose="020B0604020202020204" pitchFamily="34" charset="0"/>
              <a:buChar char="•"/>
            </a:pPr>
            <a:r>
              <a:rPr lang="en-US" sz="2800" dirty="0" smtClean="0"/>
              <a:t>links </a:t>
            </a:r>
            <a:r>
              <a:rPr lang="en-US" sz="2800" dirty="0"/>
              <a:t>to any further information that's available online</a:t>
            </a:r>
            <a:r>
              <a:rPr lang="en-US" sz="2400" dirty="0"/>
              <a:t>.</a:t>
            </a:r>
          </a:p>
        </p:txBody>
      </p:sp>
    </p:spTree>
    <p:extLst>
      <p:ext uri="{BB962C8B-B14F-4D97-AF65-F5344CB8AC3E}">
        <p14:creationId xmlns:p14="http://schemas.microsoft.com/office/powerpoint/2010/main" val="240683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normAutofit/>
          </a:bodyPr>
          <a:lstStyle/>
          <a:p>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1403648" y="2348880"/>
            <a:ext cx="6400800" cy="1752600"/>
          </a:xfrm>
        </p:spPr>
        <p:txBody>
          <a:bodyPr/>
          <a:lstStyle/>
          <a:p>
            <a:r>
              <a:rPr lang="en-US" dirty="0" smtClean="0">
                <a:solidFill>
                  <a:schemeClr val="accent6"/>
                </a:solidFill>
              </a:rPr>
              <a:t>Don’t forget homework…..</a:t>
            </a:r>
          </a:p>
          <a:p>
            <a:endParaRPr lang="en-US" dirty="0"/>
          </a:p>
          <a:p>
            <a:endParaRPr lang="en-US" dirty="0" smtClean="0"/>
          </a:p>
          <a:p>
            <a:endParaRPr lang="en-US" dirty="0"/>
          </a:p>
        </p:txBody>
      </p:sp>
      <p:pic>
        <p:nvPicPr>
          <p:cNvPr id="4" name="Picture 3" descr="Homework Makes Me Tired by coconutgiroro"/>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861048"/>
            <a:ext cx="3352800" cy="2325370"/>
          </a:xfrm>
          <a:prstGeom prst="rect">
            <a:avLst/>
          </a:prstGeom>
          <a:noFill/>
          <a:ln>
            <a:noFill/>
          </a:ln>
        </p:spPr>
      </p:pic>
    </p:spTree>
    <p:extLst>
      <p:ext uri="{BB962C8B-B14F-4D97-AF65-F5344CB8AC3E}">
        <p14:creationId xmlns:p14="http://schemas.microsoft.com/office/powerpoint/2010/main" val="89521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TotalTime>
  <Words>300</Words>
  <Application>Microsoft Office PowerPoint</Application>
  <PresentationFormat>On-screen Show (4:3)</PresentationFormat>
  <Paragraphs>36</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2_Office Theme</vt:lpstr>
      <vt:lpstr>  What is a “press release” and why is it important for you? http://pard.technion.ac.il/pard/ http://technionlive.technion.ac.il/Apr15/   </vt:lpstr>
      <vt:lpstr>The press release has to fulfill three main goals   </vt:lpstr>
      <vt:lpstr>        Tips for writing press release:  Based on: http://www.mindtools.com/pages/article/writing-a-press-release.htm?utm_source=nl&amp;utm_medium=email&amp;utm_campaign=27Jan15#np </vt:lpstr>
      <vt:lpstr>Who's my Audience?</vt:lpstr>
      <vt:lpstr>The Headline</vt:lpstr>
      <vt:lpstr>The First Paragraph</vt:lpstr>
      <vt:lpstr>The Main "Body" of the Release</vt:lpstr>
      <vt:lpstr>Add Your "Boilerplate" at the End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Communication Workshop: Adapting a message to an audience</dc:title>
  <dc:creator>Ayelet Baram Tsabari</dc:creator>
  <cp:lastModifiedBy>Tzipora</cp:lastModifiedBy>
  <cp:revision>154</cp:revision>
  <cp:lastPrinted>2015-05-03T10:31:56Z</cp:lastPrinted>
  <dcterms:created xsi:type="dcterms:W3CDTF">2013-04-27T10:03:04Z</dcterms:created>
  <dcterms:modified xsi:type="dcterms:W3CDTF">2016-03-03T07:42:30Z</dcterms:modified>
</cp:coreProperties>
</file>