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72" r:id="rId6"/>
    <p:sldId id="303" r:id="rId7"/>
    <p:sldId id="260" r:id="rId8"/>
    <p:sldId id="262" r:id="rId9"/>
    <p:sldId id="308" r:id="rId10"/>
    <p:sldId id="274" r:id="rId11"/>
    <p:sldId id="304" r:id="rId12"/>
    <p:sldId id="294" r:id="rId13"/>
    <p:sldId id="295" r:id="rId14"/>
    <p:sldId id="305" r:id="rId15"/>
    <p:sldId id="273" r:id="rId16"/>
    <p:sldId id="275" r:id="rId17"/>
    <p:sldId id="278" r:id="rId18"/>
    <p:sldId id="279" r:id="rId19"/>
    <p:sldId id="276" r:id="rId20"/>
    <p:sldId id="277" r:id="rId21"/>
    <p:sldId id="280" r:id="rId22"/>
    <p:sldId id="265" r:id="rId23"/>
    <p:sldId id="270" r:id="rId24"/>
    <p:sldId id="306" r:id="rId25"/>
    <p:sldId id="281" r:id="rId26"/>
    <p:sldId id="299" r:id="rId27"/>
    <p:sldId id="282" r:id="rId28"/>
    <p:sldId id="283" r:id="rId29"/>
    <p:sldId id="284" r:id="rId30"/>
    <p:sldId id="285" r:id="rId31"/>
    <p:sldId id="286" r:id="rId32"/>
    <p:sldId id="287" r:id="rId33"/>
    <p:sldId id="289" r:id="rId34"/>
    <p:sldId id="290" r:id="rId35"/>
    <p:sldId id="296" r:id="rId36"/>
    <p:sldId id="297" r:id="rId37"/>
    <p:sldId id="298" r:id="rId38"/>
    <p:sldId id="291" r:id="rId39"/>
    <p:sldId id="293" r:id="rId40"/>
    <p:sldId id="292" r:id="rId41"/>
    <p:sldId id="301" r:id="rId42"/>
    <p:sldId id="307" r:id="rId43"/>
    <p:sldId id="302" r:id="rId44"/>
    <p:sldId id="27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92" autoAdjust="0"/>
  </p:normalViewPr>
  <p:slideViewPr>
    <p:cSldViewPr>
      <p:cViewPr>
        <p:scale>
          <a:sx n="58" d="100"/>
          <a:sy n="58" d="100"/>
        </p:scale>
        <p:origin x="-1027" y="-24"/>
      </p:cViewPr>
      <p:guideLst>
        <p:guide orient="horz" pos="2160"/>
        <p:guide pos="2880"/>
      </p:guideLst>
    </p:cSldViewPr>
  </p:slideViewPr>
  <p:outlineViewPr>
    <p:cViewPr>
      <p:scale>
        <a:sx n="33" d="100"/>
        <a:sy n="33" d="100"/>
      </p:scale>
      <p:origin x="0" y="3163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7494E27-9CBF-4BD7-BDFC-FFB9183CA910}" type="datetimeFigureOut">
              <a:rPr lang="en-US" smtClean="0"/>
              <a:t>11/30/2014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681B81B-8CEB-4427-8EFC-DE0DF288E48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494E27-9CBF-4BD7-BDFC-FFB9183CA910}" type="datetimeFigureOut">
              <a:rPr lang="en-US" smtClean="0"/>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1B81B-8CEB-4427-8EFC-DE0DF288E4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494E27-9CBF-4BD7-BDFC-FFB9183CA910}" type="datetimeFigureOut">
              <a:rPr lang="en-US" smtClean="0"/>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1B81B-8CEB-4427-8EFC-DE0DF288E48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7494E27-9CBF-4BD7-BDFC-FFB9183CA910}" type="datetimeFigureOut">
              <a:rPr lang="en-US" smtClean="0"/>
              <a:t>11/30/2014</a:t>
            </a:fld>
            <a:endParaRPr lang="en-US"/>
          </a:p>
        </p:txBody>
      </p:sp>
      <p:sp>
        <p:nvSpPr>
          <p:cNvPr id="9" name="Slide Number Placeholder 8"/>
          <p:cNvSpPr>
            <a:spLocks noGrp="1"/>
          </p:cNvSpPr>
          <p:nvPr>
            <p:ph type="sldNum" sz="quarter" idx="15"/>
          </p:nvPr>
        </p:nvSpPr>
        <p:spPr/>
        <p:txBody>
          <a:bodyPr rtlCol="0"/>
          <a:lstStyle/>
          <a:p>
            <a:fld id="{1681B81B-8CEB-4427-8EFC-DE0DF288E484}"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7494E27-9CBF-4BD7-BDFC-FFB9183CA910}" type="datetimeFigureOut">
              <a:rPr lang="en-US" smtClean="0"/>
              <a:t>11/30/2014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681B81B-8CEB-4427-8EFC-DE0DF288E48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7494E27-9CBF-4BD7-BDFC-FFB9183CA910}" type="datetimeFigureOut">
              <a:rPr lang="en-US" smtClean="0"/>
              <a:t>11/30/2014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1B81B-8CEB-4427-8EFC-DE0DF288E484}"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7494E27-9CBF-4BD7-BDFC-FFB9183CA910}" type="datetimeFigureOut">
              <a:rPr lang="en-US" smtClean="0"/>
              <a:t>11/30/2014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81B81B-8CEB-4427-8EFC-DE0DF288E484}"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7494E27-9CBF-4BD7-BDFC-FFB9183CA910}" type="datetimeFigureOut">
              <a:rPr lang="en-US" smtClean="0"/>
              <a:t>11/30/2014</a:t>
            </a:fld>
            <a:endParaRPr lang="en-US"/>
          </a:p>
        </p:txBody>
      </p:sp>
      <p:sp>
        <p:nvSpPr>
          <p:cNvPr id="7" name="Slide Number Placeholder 6"/>
          <p:cNvSpPr>
            <a:spLocks noGrp="1"/>
          </p:cNvSpPr>
          <p:nvPr>
            <p:ph type="sldNum" sz="quarter" idx="11"/>
          </p:nvPr>
        </p:nvSpPr>
        <p:spPr/>
        <p:txBody>
          <a:bodyPr rtlCol="0"/>
          <a:lstStyle/>
          <a:p>
            <a:fld id="{1681B81B-8CEB-4427-8EFC-DE0DF288E484}"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94E27-9CBF-4BD7-BDFC-FFB9183CA910}" type="datetimeFigureOut">
              <a:rPr lang="en-US" smtClean="0"/>
              <a:t>11/30/2014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81B81B-8CEB-4427-8EFC-DE0DF288E4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7494E27-9CBF-4BD7-BDFC-FFB9183CA910}" type="datetimeFigureOut">
              <a:rPr lang="en-US" smtClean="0"/>
              <a:t>11/30/2014</a:t>
            </a:fld>
            <a:endParaRPr lang="en-US"/>
          </a:p>
        </p:txBody>
      </p:sp>
      <p:sp>
        <p:nvSpPr>
          <p:cNvPr id="22" name="Slide Number Placeholder 21"/>
          <p:cNvSpPr>
            <a:spLocks noGrp="1"/>
          </p:cNvSpPr>
          <p:nvPr>
            <p:ph type="sldNum" sz="quarter" idx="15"/>
          </p:nvPr>
        </p:nvSpPr>
        <p:spPr/>
        <p:txBody>
          <a:bodyPr rtlCol="0"/>
          <a:lstStyle/>
          <a:p>
            <a:fld id="{1681B81B-8CEB-4427-8EFC-DE0DF288E484}"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7494E27-9CBF-4BD7-BDFC-FFB9183CA910}" type="datetimeFigureOut">
              <a:rPr lang="en-US" smtClean="0"/>
              <a:t>11/30/2014</a:t>
            </a:fld>
            <a:endParaRPr lang="en-US"/>
          </a:p>
        </p:txBody>
      </p:sp>
      <p:sp>
        <p:nvSpPr>
          <p:cNvPr id="18" name="Slide Number Placeholder 17"/>
          <p:cNvSpPr>
            <a:spLocks noGrp="1"/>
          </p:cNvSpPr>
          <p:nvPr>
            <p:ph type="sldNum" sz="quarter" idx="11"/>
          </p:nvPr>
        </p:nvSpPr>
        <p:spPr/>
        <p:txBody>
          <a:bodyPr rtlCol="0"/>
          <a:lstStyle/>
          <a:p>
            <a:fld id="{1681B81B-8CEB-4427-8EFC-DE0DF288E484}"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7494E27-9CBF-4BD7-BDFC-FFB9183CA910}" type="datetimeFigureOut">
              <a:rPr lang="en-US" smtClean="0"/>
              <a:t>11/30/2014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681B81B-8CEB-4427-8EFC-DE0DF288E48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speakingaboutpresenting.com/presentation-books/overcame-his-stage-fright/" TargetMode="External"/><Relationship Id="rId7" Type="http://schemas.openxmlformats.org/officeDocument/2006/relationships/image" Target="../media/image52.wmf"/><Relationship Id="rId2" Type="http://schemas.openxmlformats.org/officeDocument/2006/relationships/hyperlink" Target="http://www.ellenfinkelstein.com/pptblog/create-clear-iconic-illustrations-in-powerpoint-with-gasp-clip-art/" TargetMode="External"/><Relationship Id="rId1" Type="http://schemas.openxmlformats.org/officeDocument/2006/relationships/slideLayout" Target="../slideLayouts/slideLayout2.xml"/><Relationship Id="rId6" Type="http://schemas.openxmlformats.org/officeDocument/2006/relationships/hyperlink" Target="http://libweb.surrey.ac.uk/library/skills/Presentation%20Skills%20Leicester/index.php" TargetMode="External"/><Relationship Id="rId5" Type="http://schemas.openxmlformats.org/officeDocument/2006/relationships/hyperlink" Target="http://emilylewisdesign.com/" TargetMode="External"/><Relationship Id="rId4" Type="http://schemas.openxmlformats.org/officeDocument/2006/relationships/hyperlink" Target="http://wolfgangriebe.wordpress.com/tag/35-tips-on-overcoming-stage-frigh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371600"/>
            <a:ext cx="6934200" cy="1905000"/>
          </a:xfrm>
        </p:spPr>
        <p:txBody>
          <a:bodyPr>
            <a:normAutofit/>
          </a:bodyPr>
          <a:lstStyle/>
          <a:p>
            <a:pPr marL="182880" indent="0" algn="ctr">
              <a:buNone/>
            </a:pPr>
            <a:r>
              <a:rPr lang="en-US" sz="6600" dirty="0" smtClean="0">
                <a:effectLst>
                  <a:outerShdw blurRad="38100" dist="38100" dir="2700000" algn="tl">
                    <a:srgbClr val="000000">
                      <a:alpha val="43137"/>
                    </a:srgbClr>
                  </a:outerShdw>
                  <a:reflection blurRad="6350" stA="55000" endA="300" endPos="45500" dir="5400000" sy="-100000" algn="bl" rotWithShape="0"/>
                </a:effectLst>
                <a:latin typeface="Tahoma" panose="020B0604030504040204" pitchFamily="34" charset="0"/>
                <a:ea typeface="Tahoma" panose="020B0604030504040204" pitchFamily="34" charset="0"/>
                <a:cs typeface="Tahoma" panose="020B0604030504040204" pitchFamily="34" charset="0"/>
              </a:rPr>
              <a:t>1,2,3 Present!</a:t>
            </a:r>
            <a:endParaRPr lang="en-US" sz="6600" dirty="0">
              <a:effectLst>
                <a:outerShdw blurRad="38100" dist="38100" dir="2700000" algn="tl">
                  <a:srgbClr val="000000">
                    <a:alpha val="43137"/>
                  </a:srgbClr>
                </a:outerShdw>
                <a:reflection blurRad="6350" stA="55000" endA="300" endPos="45500" dir="5400000" sy="-100000" algn="bl" rotWithShape="0"/>
              </a:effectLst>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2286000" y="3733800"/>
            <a:ext cx="6400799" cy="2971801"/>
          </a:xfrm>
        </p:spPr>
        <p:txBody>
          <a:bodyPr>
            <a:normAutofit/>
          </a:bodyPr>
          <a:lstStyle/>
          <a:p>
            <a:pPr algn="ctr"/>
            <a:r>
              <a:rPr lang="en-US" sz="4000" dirty="0" smtClean="0">
                <a:solidFill>
                  <a:schemeClr val="accent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Mastering and Teaching Presentation Skills</a:t>
            </a:r>
          </a:p>
          <a:p>
            <a:r>
              <a:rPr lang="en-US" sz="2800" b="1" i="1" dirty="0" smtClean="0">
                <a:solidFill>
                  <a:schemeClr val="accent2">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r>
              <a:rPr lang="en-US" sz="2800" i="1" dirty="0">
                <a:solidFill>
                  <a:schemeClr val="accent2">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i="1" dirty="0" smtClean="0">
                <a:solidFill>
                  <a:schemeClr val="accent2">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b="1" i="1" dirty="0" smtClean="0">
                <a:solidFill>
                  <a:schemeClr val="accent2">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Dr. Judy Henn</a:t>
            </a:r>
          </a:p>
          <a:p>
            <a:r>
              <a:rPr lang="en-US" sz="2800" i="1" dirty="0" smtClean="0">
                <a:solidFill>
                  <a:schemeClr val="accent2">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 Technion</a:t>
            </a:r>
            <a:endParaRPr lang="en-US" sz="2800" b="1" i="1" dirty="0">
              <a:solidFill>
                <a:schemeClr val="accent2">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3878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762000"/>
          </a:xfrm>
        </p:spPr>
        <p:txBody>
          <a:bodyPr>
            <a:normAutofit/>
          </a:bodyPr>
          <a:lstStyle/>
          <a:p>
            <a:pPr algn="ctr"/>
            <a:r>
              <a:rPr lang="en-US" sz="4400" b="1" cap="none" dirty="0" smtClean="0">
                <a:latin typeface="Tahoma" panose="020B0604030504040204" pitchFamily="34" charset="0"/>
                <a:ea typeface="Tahoma" panose="020B0604030504040204" pitchFamily="34" charset="0"/>
                <a:cs typeface="Tahoma" panose="020B0604030504040204" pitchFamily="34" charset="0"/>
              </a:rPr>
              <a:t>Capitals and Italics</a:t>
            </a:r>
            <a:endParaRPr lang="en-US" sz="4400" b="1" cap="none"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a:xfrm>
            <a:off x="76200" y="762000"/>
            <a:ext cx="8458200" cy="5711952"/>
          </a:xfrm>
        </p:spPr>
        <p:txBody>
          <a:bodyPr>
            <a:normAutofit lnSpcReduction="10000"/>
          </a:bodyPr>
          <a:lstStyle/>
          <a:p>
            <a:pPr marL="0" indent="0">
              <a:lnSpc>
                <a:spcPct val="90000"/>
              </a:lnSpc>
              <a:buNone/>
            </a:pPr>
            <a:endParaRPr lang="en-US" sz="3600" b="1" u="sng" dirty="0" smtClean="0">
              <a:solidFill>
                <a:schemeClr val="tx2">
                  <a:lumMod val="50000"/>
                </a:schemeClr>
              </a:solidFill>
              <a:latin typeface="Tahoma" pitchFamily="34" charset="0"/>
            </a:endParaRPr>
          </a:p>
          <a:p>
            <a:pPr marL="0" indent="0">
              <a:lnSpc>
                <a:spcPct val="90000"/>
              </a:lnSpc>
              <a:buNone/>
            </a:pPr>
            <a:r>
              <a:rPr lang="en-US" sz="3600" b="1" u="sng" dirty="0" smtClean="0">
                <a:solidFill>
                  <a:schemeClr val="tx2">
                    <a:lumMod val="50000"/>
                  </a:schemeClr>
                </a:solidFill>
                <a:latin typeface="Tahoma" pitchFamily="34" charset="0"/>
              </a:rPr>
              <a:t>DO </a:t>
            </a:r>
            <a:r>
              <a:rPr lang="en-US" sz="3600" b="1" u="sng" dirty="0">
                <a:solidFill>
                  <a:schemeClr val="tx2">
                    <a:lumMod val="50000"/>
                  </a:schemeClr>
                </a:solidFill>
                <a:latin typeface="Tahoma" pitchFamily="34" charset="0"/>
              </a:rPr>
              <a:t>NOT USE ALL CAPITAL </a:t>
            </a:r>
            <a:r>
              <a:rPr lang="en-US" sz="3600" b="1" u="sng" dirty="0" smtClean="0">
                <a:solidFill>
                  <a:schemeClr val="tx2">
                    <a:lumMod val="50000"/>
                  </a:schemeClr>
                </a:solidFill>
                <a:latin typeface="Tahoma" pitchFamily="34" charset="0"/>
              </a:rPr>
              <a:t>LETTERS</a:t>
            </a:r>
            <a:endParaRPr lang="en-US" sz="3600" b="1" u="sng" dirty="0">
              <a:solidFill>
                <a:schemeClr val="tx2">
                  <a:lumMod val="50000"/>
                </a:schemeClr>
              </a:solidFill>
              <a:latin typeface="Tahoma" pitchFamily="34" charset="0"/>
            </a:endParaRPr>
          </a:p>
          <a:p>
            <a:pPr lvl="1">
              <a:lnSpc>
                <a:spcPct val="90000"/>
              </a:lnSpc>
              <a:buFont typeface="Wingdings" panose="05000000000000000000" pitchFamily="2" charset="2"/>
              <a:buChar char="§"/>
            </a:pPr>
            <a:r>
              <a:rPr lang="en-US" sz="3600" b="1" dirty="0">
                <a:solidFill>
                  <a:schemeClr val="tx2">
                    <a:lumMod val="50000"/>
                  </a:schemeClr>
                </a:solidFill>
                <a:latin typeface="Tahoma" pitchFamily="34" charset="0"/>
              </a:rPr>
              <a:t>Makes text hard to read</a:t>
            </a:r>
          </a:p>
          <a:p>
            <a:pPr lvl="1">
              <a:lnSpc>
                <a:spcPct val="90000"/>
              </a:lnSpc>
              <a:buFont typeface="Wingdings" panose="05000000000000000000" pitchFamily="2" charset="2"/>
              <a:buChar char="§"/>
            </a:pPr>
            <a:r>
              <a:rPr lang="en-US" sz="3600" b="1" dirty="0" smtClean="0">
                <a:solidFill>
                  <a:schemeClr val="tx2">
                    <a:lumMod val="50000"/>
                  </a:schemeClr>
                </a:solidFill>
                <a:latin typeface="Tahoma" pitchFamily="34" charset="0"/>
              </a:rPr>
              <a:t>Denies </a:t>
            </a:r>
            <a:r>
              <a:rPr lang="en-US" sz="3600" b="1" dirty="0">
                <a:solidFill>
                  <a:schemeClr val="tx2">
                    <a:lumMod val="50000"/>
                  </a:schemeClr>
                </a:solidFill>
                <a:latin typeface="Tahoma" pitchFamily="34" charset="0"/>
              </a:rPr>
              <a:t>their use for EMPHASIS</a:t>
            </a:r>
          </a:p>
          <a:p>
            <a:pPr marL="0" indent="0">
              <a:lnSpc>
                <a:spcPct val="90000"/>
              </a:lnSpc>
              <a:buNone/>
            </a:pPr>
            <a:endParaRPr lang="en-US" sz="3600" b="1" i="1" u="sng" dirty="0" smtClean="0">
              <a:solidFill>
                <a:schemeClr val="tx2">
                  <a:lumMod val="50000"/>
                </a:schemeClr>
              </a:solidFill>
              <a:latin typeface="Tahoma" pitchFamily="34" charset="0"/>
            </a:endParaRPr>
          </a:p>
          <a:p>
            <a:pPr marL="0" indent="0">
              <a:lnSpc>
                <a:spcPct val="90000"/>
              </a:lnSpc>
              <a:buNone/>
            </a:pPr>
            <a:r>
              <a:rPr lang="en-US" sz="3600" b="1" i="1" u="sng" dirty="0" smtClean="0">
                <a:solidFill>
                  <a:schemeClr val="tx2">
                    <a:lumMod val="50000"/>
                  </a:schemeClr>
                </a:solidFill>
                <a:latin typeface="Tahoma" pitchFamily="34" charset="0"/>
              </a:rPr>
              <a:t>Italics</a:t>
            </a:r>
            <a:endParaRPr lang="en-US" sz="3600" b="1" i="1" u="sng" dirty="0">
              <a:solidFill>
                <a:schemeClr val="tx2">
                  <a:lumMod val="50000"/>
                </a:schemeClr>
              </a:solidFill>
              <a:latin typeface="Tahoma" pitchFamily="34" charset="0"/>
            </a:endParaRPr>
          </a:p>
          <a:p>
            <a:pPr lvl="1">
              <a:lnSpc>
                <a:spcPct val="90000"/>
              </a:lnSpc>
              <a:buFont typeface="Wingdings" panose="05000000000000000000" pitchFamily="2" charset="2"/>
              <a:buChar char="§"/>
            </a:pPr>
            <a:r>
              <a:rPr lang="en-US" sz="3600" b="1" dirty="0" smtClean="0">
                <a:solidFill>
                  <a:schemeClr val="tx2">
                    <a:lumMod val="50000"/>
                  </a:schemeClr>
                </a:solidFill>
                <a:latin typeface="Tahoma" pitchFamily="34" charset="0"/>
              </a:rPr>
              <a:t>Save for </a:t>
            </a:r>
            <a:r>
              <a:rPr lang="en-US" sz="3600" b="1" i="1" dirty="0" smtClean="0">
                <a:solidFill>
                  <a:schemeClr val="tx2">
                    <a:lumMod val="50000"/>
                  </a:schemeClr>
                </a:solidFill>
                <a:latin typeface="Tahoma" pitchFamily="34" charset="0"/>
              </a:rPr>
              <a:t>“quotes</a:t>
            </a:r>
            <a:r>
              <a:rPr lang="en-US" sz="3600" b="1" dirty="0">
                <a:solidFill>
                  <a:schemeClr val="tx2">
                    <a:lumMod val="50000"/>
                  </a:schemeClr>
                </a:solidFill>
                <a:latin typeface="Tahoma" pitchFamily="34" charset="0"/>
              </a:rPr>
              <a:t>”</a:t>
            </a:r>
          </a:p>
          <a:p>
            <a:pPr lvl="1">
              <a:lnSpc>
                <a:spcPct val="90000"/>
              </a:lnSpc>
              <a:buFont typeface="Wingdings" panose="05000000000000000000" pitchFamily="2" charset="2"/>
              <a:buChar char="§"/>
            </a:pPr>
            <a:r>
              <a:rPr lang="en-US" sz="3600" b="1" dirty="0" smtClean="0">
                <a:solidFill>
                  <a:schemeClr val="tx2">
                    <a:lumMod val="50000"/>
                  </a:schemeClr>
                </a:solidFill>
                <a:latin typeface="Tahoma" pitchFamily="34" charset="0"/>
              </a:rPr>
              <a:t>Use </a:t>
            </a:r>
            <a:r>
              <a:rPr lang="en-US" sz="3600" b="1" dirty="0">
                <a:solidFill>
                  <a:schemeClr val="tx2">
                    <a:lumMod val="50000"/>
                  </a:schemeClr>
                </a:solidFill>
                <a:latin typeface="Tahoma" pitchFamily="34" charset="0"/>
              </a:rPr>
              <a:t>to </a:t>
            </a:r>
            <a:r>
              <a:rPr lang="en-US" sz="3600" b="1" i="1" dirty="0">
                <a:solidFill>
                  <a:schemeClr val="tx2">
                    <a:lumMod val="50000"/>
                  </a:schemeClr>
                </a:solidFill>
                <a:latin typeface="Tahoma" pitchFamily="34" charset="0"/>
              </a:rPr>
              <a:t>highlight</a:t>
            </a:r>
            <a:r>
              <a:rPr lang="en-US" sz="3600" b="1" dirty="0">
                <a:solidFill>
                  <a:schemeClr val="tx2">
                    <a:lumMod val="50000"/>
                  </a:schemeClr>
                </a:solidFill>
                <a:latin typeface="Tahoma" pitchFamily="34" charset="0"/>
              </a:rPr>
              <a:t> thoughts or ideas</a:t>
            </a:r>
          </a:p>
          <a:p>
            <a:pPr lvl="1">
              <a:lnSpc>
                <a:spcPct val="90000"/>
              </a:lnSpc>
              <a:buFont typeface="Wingdings" panose="05000000000000000000" pitchFamily="2" charset="2"/>
              <a:buChar char="§"/>
            </a:pPr>
            <a:r>
              <a:rPr lang="en-US" sz="3600" b="1" dirty="0" smtClean="0">
                <a:solidFill>
                  <a:schemeClr val="tx2">
                    <a:lumMod val="50000"/>
                  </a:schemeClr>
                </a:solidFill>
                <a:latin typeface="Tahoma" pitchFamily="34" charset="0"/>
              </a:rPr>
              <a:t>Use </a:t>
            </a:r>
            <a:r>
              <a:rPr lang="en-US" sz="3600" b="1" dirty="0">
                <a:solidFill>
                  <a:schemeClr val="tx2">
                    <a:lumMod val="50000"/>
                  </a:schemeClr>
                </a:solidFill>
                <a:latin typeface="Tahoma" pitchFamily="34" charset="0"/>
              </a:rPr>
              <a:t>for </a:t>
            </a:r>
            <a:r>
              <a:rPr lang="en-US" sz="3600" b="1" dirty="0" smtClean="0">
                <a:solidFill>
                  <a:schemeClr val="tx2">
                    <a:lumMod val="50000"/>
                  </a:schemeClr>
                </a:solidFill>
                <a:latin typeface="Tahoma" pitchFamily="34" charset="0"/>
              </a:rPr>
              <a:t>book or journal </a:t>
            </a:r>
            <a:r>
              <a:rPr lang="en-US" sz="3600" b="1" i="1" dirty="0" smtClean="0">
                <a:solidFill>
                  <a:schemeClr val="tx2">
                    <a:lumMod val="50000"/>
                  </a:schemeClr>
                </a:solidFill>
                <a:latin typeface="Tahoma" pitchFamily="34" charset="0"/>
              </a:rPr>
              <a:t>titles</a:t>
            </a:r>
            <a:endParaRPr lang="en-US" sz="3600" b="1" dirty="0">
              <a:solidFill>
                <a:schemeClr val="tx2">
                  <a:lumMod val="50000"/>
                </a:schemeClr>
              </a:solidFill>
              <a:latin typeface="Tahoma" pitchFamily="34" charset="0"/>
            </a:endParaRPr>
          </a:p>
          <a:p>
            <a:pPr>
              <a:lnSpc>
                <a:spcPct val="90000"/>
              </a:lnSpc>
            </a:pPr>
            <a:endParaRPr lang="en-US" b="1" dirty="0" smtClean="0">
              <a:solidFill>
                <a:schemeClr val="tx2">
                  <a:lumMod val="50000"/>
                </a:schemeClr>
              </a:solidFill>
              <a:latin typeface="Tahoma" pitchFamily="34" charset="0"/>
            </a:endParaRPr>
          </a:p>
          <a:p>
            <a:pPr>
              <a:lnSpc>
                <a:spcPct val="90000"/>
              </a:lnSpc>
            </a:pPr>
            <a:endParaRPr lang="en-US" dirty="0">
              <a:latin typeface="Tahoma" pitchFamily="34" charset="0"/>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895600"/>
            <a:ext cx="1866900" cy="1392995"/>
          </a:xfrm>
          <a:prstGeom prst="rect">
            <a:avLst/>
          </a:prstGeom>
        </p:spPr>
      </p:pic>
    </p:spTree>
    <p:extLst>
      <p:ext uri="{BB962C8B-B14F-4D97-AF65-F5344CB8AC3E}">
        <p14:creationId xmlns:p14="http://schemas.microsoft.com/office/powerpoint/2010/main" val="1418336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cap="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Presentation Itself</a:t>
            </a:r>
            <a:endParaRPr lang="en-US" sz="4800" b="1" cap="none"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p:txBody>
          <a:bodyPr>
            <a:normAutofit/>
          </a:bodyPr>
          <a:lstStyle/>
          <a:p>
            <a:pPr>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Keep your eyes mainly on your audience </a:t>
            </a:r>
          </a:p>
          <a:p>
            <a:pPr mar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Turn to your slides BRIEFLY only to gesture at your text or graphic</a:t>
            </a: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356587"/>
            <a:ext cx="2981325" cy="2085975"/>
          </a:xfrm>
          <a:prstGeom prst="rect">
            <a:avLst/>
          </a:prstGeom>
        </p:spPr>
      </p:pic>
    </p:spTree>
    <p:extLst>
      <p:ext uri="{BB962C8B-B14F-4D97-AF65-F5344CB8AC3E}">
        <p14:creationId xmlns:p14="http://schemas.microsoft.com/office/powerpoint/2010/main" val="1212674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10600" cy="1066800"/>
          </a:xfrm>
        </p:spPr>
        <p:txBody>
          <a:bodyPr>
            <a:normAutofit/>
          </a:bodyPr>
          <a:lstStyle/>
          <a:p>
            <a:pPr algn="ctr"/>
            <a:r>
              <a:rPr lang="en-US" sz="4800" b="1" cap="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Pay Attention to Each Slide</a:t>
            </a:r>
            <a:endParaRPr lang="en-US" sz="4800" b="1" cap="none"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a:xfrm>
            <a:off x="152400" y="1066800"/>
            <a:ext cx="7772400" cy="5715000"/>
          </a:xfrm>
        </p:spPr>
        <p:txBody>
          <a:bodyPr>
            <a:normAutofit/>
          </a:bodyPr>
          <a:lstStyle/>
          <a:p>
            <a:pPr lvl="0">
              <a:buFont typeface="Wingdings" panose="05000000000000000000" pitchFamily="2" charset="2"/>
              <a:buChar char="§"/>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Tell your audience what they will see, using synonyms. </a:t>
            </a: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lv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
            </a:pPr>
            <a:endParaRPr lang="en-US" sz="3600" b="1" u="wavyHeavy" cap="small"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
            </a:pPr>
            <a:r>
              <a:rPr lang="en-US" sz="3600" b="1" u="wavyHeavy" cap="small" dirty="0" smtClean="0">
                <a:solidFill>
                  <a:schemeClr val="tx2"/>
                </a:solidFill>
                <a:latin typeface="Tahoma" panose="020B0604030504040204" pitchFamily="34" charset="0"/>
                <a:ea typeface="Tahoma" panose="020B0604030504040204" pitchFamily="34" charset="0"/>
                <a:cs typeface="Tahoma" panose="020B0604030504040204" pitchFamily="34" charset="0"/>
              </a:rPr>
              <a:t>Do Not Read</a:t>
            </a:r>
            <a:r>
              <a:rPr lang="en-US" sz="36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the slides to the audience. </a:t>
            </a: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752600"/>
            <a:ext cx="1974849" cy="14811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4724400"/>
            <a:ext cx="3619500" cy="1838476"/>
          </a:xfrm>
          <a:prstGeom prst="rect">
            <a:avLst/>
          </a:prstGeom>
        </p:spPr>
      </p:pic>
    </p:spTree>
    <p:extLst>
      <p:ext uri="{BB962C8B-B14F-4D97-AF65-F5344CB8AC3E}">
        <p14:creationId xmlns:p14="http://schemas.microsoft.com/office/powerpoint/2010/main" val="1406983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362"/>
          </a:xfrm>
        </p:spPr>
        <p:txBody>
          <a:bodyPr>
            <a:normAutofit fontScale="90000"/>
          </a:bodyPr>
          <a:lstStyle/>
          <a:p>
            <a:endParaRPr lang="en-US" dirty="0"/>
          </a:p>
        </p:txBody>
      </p:sp>
      <p:sp>
        <p:nvSpPr>
          <p:cNvPr id="3" name="Content Placeholder 2"/>
          <p:cNvSpPr>
            <a:spLocks noGrp="1"/>
          </p:cNvSpPr>
          <p:nvPr>
            <p:ph sz="quarter" idx="1"/>
          </p:nvPr>
        </p:nvSpPr>
        <p:spPr>
          <a:xfrm>
            <a:off x="152400" y="457200"/>
            <a:ext cx="7772400" cy="6400800"/>
          </a:xfrm>
        </p:spPr>
        <p:txBody>
          <a:bodyPr>
            <a:normAutofit/>
          </a:bodyPr>
          <a:lstStyle/>
          <a:p>
            <a:pPr lvl="0">
              <a:buFont typeface="Wingdings" panose="05000000000000000000" pitchFamily="2" charset="2"/>
              <a:buChar char="§"/>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Give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the audience time to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absorb,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then comment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by </a:t>
            </a:r>
            <a:r>
              <a:rPr lang="en-US" sz="3600" b="1" u="sng"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paraphrasing</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the text</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p>
          <a:p>
            <a:pPr marL="0" lvl="0" indent="0">
              <a:buNone/>
            </a:pP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lv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Limit yourself to one to two slides per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minute.</a:t>
            </a: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US" dirty="0"/>
          </a:p>
          <a:p>
            <a:pPr lvl="0"/>
            <a:endParaRPr lang="en-US"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914400"/>
            <a:ext cx="2228851" cy="2133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5195839"/>
            <a:ext cx="1871892" cy="1400175"/>
          </a:xfrm>
          <a:prstGeom prst="rect">
            <a:avLst/>
          </a:prstGeom>
        </p:spPr>
      </p:pic>
    </p:spTree>
    <p:extLst>
      <p:ext uri="{BB962C8B-B14F-4D97-AF65-F5344CB8AC3E}">
        <p14:creationId xmlns:p14="http://schemas.microsoft.com/office/powerpoint/2010/main" val="923262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cap="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Slide Design</a:t>
            </a:r>
            <a:endParaRPr lang="en-US" sz="4800" b="1" cap="none"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p:txBody>
          <a:bodyPr>
            <a:normAutofit/>
          </a:bodyPr>
          <a:lstStyle/>
          <a:p>
            <a:pPr>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Clarity is the key</a:t>
            </a: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514600"/>
            <a:ext cx="6795654" cy="3200400"/>
          </a:xfrm>
          <a:prstGeom prst="rect">
            <a:avLst/>
          </a:prstGeom>
        </p:spPr>
      </p:pic>
    </p:spTree>
    <p:extLst>
      <p:ext uri="{BB962C8B-B14F-4D97-AF65-F5344CB8AC3E}">
        <p14:creationId xmlns:p14="http://schemas.microsoft.com/office/powerpoint/2010/main" val="322949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838200"/>
          </a:xfrm>
        </p:spPr>
        <p:txBody>
          <a:bodyPr>
            <a:normAutofit/>
          </a:bodyPr>
          <a:lstStyle/>
          <a:p>
            <a:pPr algn="ctr"/>
            <a:r>
              <a:rPr lang="en-US" sz="4400" b="1" cap="none" dirty="0" smtClean="0">
                <a:latin typeface="Tahoma" panose="020B0604030504040204" pitchFamily="34" charset="0"/>
                <a:ea typeface="Tahoma" panose="020B0604030504040204" pitchFamily="34" charset="0"/>
                <a:cs typeface="Tahoma" panose="020B0604030504040204" pitchFamily="34" charset="0"/>
              </a:rPr>
              <a:t>Charts and Diagrams</a:t>
            </a:r>
            <a:endParaRPr lang="en-US" sz="4400" b="1" cap="none"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a:xfrm>
            <a:off x="457200" y="1066800"/>
            <a:ext cx="7467600" cy="5407152"/>
          </a:xfrm>
        </p:spPr>
        <p:txBody>
          <a:bodyPr/>
          <a:lstStyle/>
          <a:p>
            <a:pPr marL="0" indent="0">
              <a:buNone/>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Simplify complicated diagrams</a:t>
            </a:r>
          </a:p>
          <a:p>
            <a:pPr marL="0" indent="0">
              <a:buNone/>
            </a:pP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pic>
        <p:nvPicPr>
          <p:cNvPr id="4" name="Picture 8" descr="Diagram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05200"/>
            <a:ext cx="3657600" cy="30676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590800"/>
            <a:ext cx="4242368" cy="3139352"/>
          </a:xfrm>
          <a:prstGeom prst="rect">
            <a:avLst/>
          </a:prstGeom>
        </p:spPr>
      </p:pic>
    </p:spTree>
    <p:extLst>
      <p:ext uri="{BB962C8B-B14F-4D97-AF65-F5344CB8AC3E}">
        <p14:creationId xmlns:p14="http://schemas.microsoft.com/office/powerpoint/2010/main" val="616538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458200" cy="76200"/>
          </a:xfrm>
        </p:spPr>
        <p:txBody>
          <a:bodyPr>
            <a:normAutofit fontScale="90000"/>
          </a:bodyPr>
          <a:lstStyle/>
          <a:p>
            <a:endParaRPr lang="en-US" dirty="0"/>
          </a:p>
        </p:txBody>
      </p:sp>
      <p:sp>
        <p:nvSpPr>
          <p:cNvPr id="3" name="Content Placeholder 2"/>
          <p:cNvSpPr>
            <a:spLocks noGrp="1"/>
          </p:cNvSpPr>
          <p:nvPr>
            <p:ph sz="quarter" idx="1"/>
          </p:nvPr>
        </p:nvSpPr>
        <p:spPr>
          <a:xfrm>
            <a:off x="152400" y="152400"/>
            <a:ext cx="8001000" cy="6321552"/>
          </a:xfrm>
        </p:spPr>
        <p:txBody>
          <a:bodyPr>
            <a:normAutofit/>
          </a:bodyPr>
          <a:lstStyle/>
          <a:p>
            <a:pPr marL="0" indent="0">
              <a:buNone/>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Learn to identify and describe 6 types of graphs and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charts:</a:t>
            </a:r>
          </a:p>
          <a:p>
            <a:pPr mar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2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Line graph</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points connected           </a:t>
            </a: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by lines </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show changes </a:t>
            </a: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in </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value</a:t>
            </a:r>
          </a:p>
          <a:p>
            <a:pPr>
              <a:buFont typeface="Wingdings" panose="05000000000000000000" pitchFamily="2" charset="2"/>
              <a:buChar char="§"/>
            </a:pPr>
            <a:r>
              <a:rPr lang="en-US" sz="32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Pie chart</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units </a:t>
            </a: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of data </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represented </a:t>
            </a: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as </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pie-shaped pieces of </a:t>
            </a: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 </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circle</a:t>
            </a:r>
            <a:endParaRPr lang="en-US" sz="32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endPar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pic>
        <p:nvPicPr>
          <p:cNvPr id="4" name="Picture 4" descr="line_graph exampl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3460" y="1447800"/>
            <a:ext cx="2491370" cy="19810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ie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637480"/>
            <a:ext cx="2898310" cy="222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077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76200"/>
          </a:xfrm>
        </p:spPr>
        <p:txBody>
          <a:bodyPr>
            <a:normAutofit fontScale="90000"/>
          </a:bodyPr>
          <a:lstStyle/>
          <a:p>
            <a:endParaRPr lang="en-US" dirty="0"/>
          </a:p>
        </p:txBody>
      </p:sp>
      <p:sp>
        <p:nvSpPr>
          <p:cNvPr id="3" name="Content Placeholder 2"/>
          <p:cNvSpPr>
            <a:spLocks noGrp="1"/>
          </p:cNvSpPr>
          <p:nvPr>
            <p:ph sz="quarter" idx="1"/>
          </p:nvPr>
        </p:nvSpPr>
        <p:spPr>
          <a:xfrm>
            <a:off x="152400" y="152400"/>
            <a:ext cx="8610600" cy="6705600"/>
          </a:xfrm>
        </p:spPr>
        <p:txBody>
          <a:bodyPr/>
          <a:lstStyle/>
          <a:p>
            <a:pPr>
              <a:buFont typeface="Wingdings" panose="05000000000000000000" pitchFamily="2" charset="2"/>
              <a:buChar char="§"/>
            </a:pPr>
            <a:r>
              <a:rPr lang="en-US" sz="32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Flow chart</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symbolic </a:t>
            </a: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representation of </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process - each </a:t>
            </a: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step </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represented </a:t>
            </a: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by a different </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symbol linked with </a:t>
            </a:r>
            <a:r>
              <a:rPr lang="en-US" sz="3200" b="1" u="sng"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arrows</a:t>
            </a: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showing </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flow </a:t>
            </a: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direction</a:t>
            </a:r>
          </a:p>
          <a:p>
            <a:pPr>
              <a:buFont typeface="Wingdings" panose="05000000000000000000" pitchFamily="2" charset="2"/>
              <a:buChar char="§"/>
            </a:pPr>
            <a:endPar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endParaRPr lang="en-US" sz="32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2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Pictogram</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r>
              <a:rPr lang="en-US" sz="3200" b="1" dirty="0"/>
              <a:t> </a:t>
            </a: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statistics in </a:t>
            </a:r>
            <a:endPar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pictorial form</a:t>
            </a:r>
          </a:p>
          <a:p>
            <a:pPr marL="0" indent="0">
              <a:buNone/>
            </a:pPr>
            <a:endPar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pic>
        <p:nvPicPr>
          <p:cNvPr id="4" name="Picture 4" descr="simple-flow-chart-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3" y="1752600"/>
            <a:ext cx="2134637" cy="3505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83" y="4338071"/>
            <a:ext cx="5418870" cy="2519929"/>
          </a:xfrm>
          <a:prstGeom prst="rect">
            <a:avLst/>
          </a:prstGeom>
        </p:spPr>
      </p:pic>
    </p:spTree>
    <p:extLst>
      <p:ext uri="{BB962C8B-B14F-4D97-AF65-F5344CB8AC3E}">
        <p14:creationId xmlns:p14="http://schemas.microsoft.com/office/powerpoint/2010/main" val="1547845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45719"/>
          </a:xfrm>
        </p:spPr>
        <p:txBody>
          <a:bodyPr>
            <a:normAutofit fontScale="90000"/>
          </a:bodyPr>
          <a:lstStyle/>
          <a:p>
            <a:endParaRPr lang="en-US" dirty="0"/>
          </a:p>
        </p:txBody>
      </p:sp>
      <p:sp>
        <p:nvSpPr>
          <p:cNvPr id="3" name="Content Placeholder 2"/>
          <p:cNvSpPr>
            <a:spLocks noGrp="1"/>
          </p:cNvSpPr>
          <p:nvPr>
            <p:ph sz="quarter" idx="1"/>
          </p:nvPr>
        </p:nvSpPr>
        <p:spPr>
          <a:xfrm>
            <a:off x="-31688" y="152400"/>
            <a:ext cx="8108887" cy="6705600"/>
          </a:xfrm>
        </p:spPr>
        <p:txBody>
          <a:bodyPr/>
          <a:lstStyle/>
          <a:p>
            <a:pPr>
              <a:buFont typeface="Wingdings" panose="05000000000000000000" pitchFamily="2" charset="2"/>
              <a:buChar char="§"/>
            </a:pPr>
            <a:r>
              <a:rPr lang="en-US" sz="3200" b="1" u="sng"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Bar </a:t>
            </a:r>
            <a:r>
              <a:rPr lang="en-US" sz="32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chart</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bars </a:t>
            </a: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whose lengths are proportional to quantities </a:t>
            </a:r>
            <a:endPar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endPar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endPar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endPar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Wingdings" panose="05000000000000000000" pitchFamily="2" charset="2"/>
              <a:buChar char="§"/>
            </a:pPr>
            <a:r>
              <a:rPr lang="en-US" sz="3200" b="1" u="sng"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Scatter </a:t>
            </a:r>
            <a:r>
              <a:rPr lang="en-US" sz="32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diagram</a:t>
            </a: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unconnected </a:t>
            </a: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points of data</a:t>
            </a:r>
          </a:p>
          <a:p>
            <a:pPr>
              <a:buFont typeface="Wingdings" panose="05000000000000000000" pitchFamily="2" charset="2"/>
              <a:buChar char="§"/>
            </a:pPr>
            <a:endParaRPr lang="en-US"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pic>
        <p:nvPicPr>
          <p:cNvPr id="4" name="Picture 5" descr="barchar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402" y="1143000"/>
            <a:ext cx="369273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493" y="4343400"/>
            <a:ext cx="4105275" cy="2257425"/>
          </a:xfrm>
          <a:prstGeom prst="rect">
            <a:avLst/>
          </a:prstGeom>
        </p:spPr>
      </p:pic>
    </p:spTree>
    <p:extLst>
      <p:ext uri="{BB962C8B-B14F-4D97-AF65-F5344CB8AC3E}">
        <p14:creationId xmlns:p14="http://schemas.microsoft.com/office/powerpoint/2010/main" val="285985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838200"/>
          </a:xfrm>
        </p:spPr>
        <p:txBody>
          <a:bodyPr>
            <a:normAutofit/>
          </a:bodyPr>
          <a:lstStyle/>
          <a:p>
            <a:pPr algn="ctr"/>
            <a:r>
              <a:rPr lang="en-US" sz="4400" b="1" cap="none" dirty="0">
                <a:latin typeface="Tahoma" panose="020B0604030504040204" pitchFamily="34" charset="0"/>
                <a:ea typeface="Tahoma" panose="020B0604030504040204" pitchFamily="34" charset="0"/>
                <a:cs typeface="Tahoma" panose="020B0604030504040204" pitchFamily="34" charset="0"/>
              </a:rPr>
              <a:t>Useful </a:t>
            </a:r>
            <a:r>
              <a:rPr lang="en-US" sz="4400" b="1" cap="none" dirty="0" smtClean="0">
                <a:latin typeface="Tahoma" panose="020B0604030504040204" pitchFamily="34" charset="0"/>
                <a:ea typeface="Tahoma" panose="020B0604030504040204" pitchFamily="34" charset="0"/>
                <a:cs typeface="Tahoma" panose="020B0604030504040204" pitchFamily="34" charset="0"/>
              </a:rPr>
              <a:t>Descriptive Verbs</a:t>
            </a:r>
            <a:endParaRPr lang="en-US" sz="4400" cap="none"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a:xfrm>
            <a:off x="152400" y="990600"/>
            <a:ext cx="7924800" cy="5867400"/>
          </a:xfrm>
        </p:spPr>
        <p:txBody>
          <a:bodyPr/>
          <a:lstStyle/>
          <a:p>
            <a:pPr>
              <a:lnSpc>
                <a:spcPct val="150000"/>
              </a:lnSpc>
              <a:buFont typeface="Wingdings" panose="05000000000000000000" pitchFamily="2" charset="2"/>
              <a:buChar char="§"/>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Increase, soar, rocket, rise</a:t>
            </a:r>
          </a:p>
          <a:p>
            <a:pPr>
              <a:lnSpc>
                <a:spcPct val="150000"/>
              </a:lnSpc>
              <a:buFont typeface="Wingdings" panose="05000000000000000000" pitchFamily="2" charset="2"/>
              <a:buChar char="§"/>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Decrease, plummet, drop,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decline</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fall</a:t>
            </a:r>
          </a:p>
          <a:p>
            <a:pPr>
              <a:lnSpc>
                <a:spcPct val="150000"/>
              </a:lnSpc>
              <a:buFont typeface="Wingdings" panose="05000000000000000000" pitchFamily="2" charset="2"/>
              <a:buChar char="§"/>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Peak, level out, fluctuate</a:t>
            </a:r>
          </a:p>
          <a:p>
            <a:pPr marL="0" indent="0">
              <a:buNone/>
            </a:pPr>
            <a:endParaRPr lang="en-US" dirty="0"/>
          </a:p>
        </p:txBody>
      </p:sp>
    </p:spTree>
    <p:extLst>
      <p:ext uri="{BB962C8B-B14F-4D97-AF65-F5344CB8AC3E}">
        <p14:creationId xmlns:p14="http://schemas.microsoft.com/office/powerpoint/2010/main" val="766323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914400"/>
          </a:xfrm>
        </p:spPr>
        <p:txBody>
          <a:bodyPr>
            <a:normAutofit/>
          </a:bodyPr>
          <a:lstStyle/>
          <a:p>
            <a:pPr algn="ctr"/>
            <a:r>
              <a:rPr lang="en-US" sz="4800" b="1" cap="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Learning and Teaching</a:t>
            </a:r>
            <a:endParaRPr lang="en-US" sz="4800" b="1" cap="none"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a:xfrm>
            <a:off x="457200" y="990600"/>
            <a:ext cx="7467600" cy="5867400"/>
          </a:xfrm>
        </p:spPr>
        <p:txBody>
          <a:bodyPr>
            <a:normAutofit/>
          </a:bodyPr>
          <a:lstStyle/>
          <a:p>
            <a:pPr marL="0" indent="0">
              <a:buNone/>
            </a:pPr>
            <a:r>
              <a:rPr lang="en-US" sz="3600" b="1" u="sng"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Communication is the key</a:t>
            </a:r>
          </a:p>
          <a:p>
            <a:pPr>
              <a:buFont typeface="Wingdings" panose="05000000000000000000" pitchFamily="2" charset="2"/>
              <a:buChar char="§"/>
            </a:pPr>
            <a:r>
              <a:rPr lang="en-US" sz="36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Personal and professional goals</a:t>
            </a:r>
          </a:p>
          <a:p>
            <a:pPr marL="0" indent="0">
              <a:buNone/>
            </a:pPr>
            <a:endParaRPr lang="en-US" sz="36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6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Adding a new set of skills</a:t>
            </a:r>
            <a:endParaRPr lang="en-US" sz="36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2362200"/>
            <a:ext cx="2311400" cy="17335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7340" y="4612741"/>
            <a:ext cx="1831060" cy="2019300"/>
          </a:xfrm>
          <a:prstGeom prst="rect">
            <a:avLst/>
          </a:prstGeom>
        </p:spPr>
      </p:pic>
    </p:spTree>
    <p:extLst>
      <p:ext uri="{BB962C8B-B14F-4D97-AF65-F5344CB8AC3E}">
        <p14:creationId xmlns:p14="http://schemas.microsoft.com/office/powerpoint/2010/main" val="646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10600" cy="990600"/>
          </a:xfrm>
        </p:spPr>
        <p:txBody>
          <a:bodyPr>
            <a:noAutofit/>
          </a:bodyPr>
          <a:lstStyle/>
          <a:p>
            <a:pPr algn="ctr"/>
            <a:r>
              <a:rPr lang="en-US" sz="4400" b="1" cap="none" dirty="0">
                <a:latin typeface="Tahoma" panose="020B0604030504040204" pitchFamily="34" charset="0"/>
                <a:ea typeface="Tahoma" panose="020B0604030504040204" pitchFamily="34" charset="0"/>
                <a:cs typeface="Tahoma" panose="020B0604030504040204" pitchFamily="34" charset="0"/>
              </a:rPr>
              <a:t>Useful Adverbs &amp; Adjectives</a:t>
            </a:r>
            <a:endParaRPr lang="en-US" sz="4400" cap="none"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a:xfrm>
            <a:off x="76200" y="1752600"/>
            <a:ext cx="7848600" cy="5029200"/>
          </a:xfrm>
        </p:spPr>
        <p:txBody>
          <a:bodyPr>
            <a:normAutofit/>
          </a:bodyPr>
          <a:lstStyle/>
          <a:p>
            <a:pPr>
              <a:lnSpc>
                <a:spcPct val="150000"/>
              </a:lnSpc>
              <a:buFont typeface="Wingdings" panose="05000000000000000000" pitchFamily="2" charset="2"/>
              <a:buChar char="§"/>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Significantly / insignificantly</a:t>
            </a:r>
          </a:p>
          <a:p>
            <a:pPr>
              <a:lnSpc>
                <a:spcPct val="150000"/>
              </a:lnSpc>
              <a:buFont typeface="Wingdings" panose="05000000000000000000" pitchFamily="2" charset="2"/>
              <a:buChar char="§"/>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Steadily, slowly, dramatically, sharply</a:t>
            </a:r>
          </a:p>
          <a:p>
            <a:pPr>
              <a:lnSpc>
                <a:spcPct val="150000"/>
              </a:lnSpc>
              <a:buFont typeface="Wingdings" panose="05000000000000000000" pitchFamily="2" charset="2"/>
              <a:buChar char="§"/>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Moderately, slightly</a:t>
            </a:r>
          </a:p>
          <a:p>
            <a:pPr marL="609600" indent="-609600">
              <a:buNone/>
            </a:pPr>
            <a:endParaRPr lang="en-US" dirty="0"/>
          </a:p>
          <a:p>
            <a:pPr marL="0" indent="0">
              <a:buNone/>
            </a:pPr>
            <a:endParaRPr lang="en-US" sz="36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16671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362"/>
          </a:xfrm>
        </p:spPr>
        <p:txBody>
          <a:bodyPr>
            <a:normAutofit fontScale="90000"/>
          </a:bodyPr>
          <a:lstStyle/>
          <a:p>
            <a:endParaRPr lang="en-US" dirty="0"/>
          </a:p>
        </p:txBody>
      </p:sp>
      <p:sp>
        <p:nvSpPr>
          <p:cNvPr id="3" name="Content Placeholder 2"/>
          <p:cNvSpPr>
            <a:spLocks noGrp="1"/>
          </p:cNvSpPr>
          <p:nvPr>
            <p:ph sz="quarter" idx="1"/>
          </p:nvPr>
        </p:nvSpPr>
        <p:spPr>
          <a:xfrm>
            <a:off x="457200" y="762000"/>
            <a:ext cx="7467600" cy="5711952"/>
          </a:xfrm>
        </p:spPr>
        <p:txBody>
          <a:bodyPr/>
          <a:lstStyle/>
          <a:p>
            <a:pPr marL="0" indent="0">
              <a:lnSpc>
                <a:spcPct val="150000"/>
              </a:lnSpc>
              <a:buNone/>
            </a:pPr>
            <a:r>
              <a:rPr lang="en-US" sz="3600" b="1" i="1" u="sng"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EXAMPLES</a:t>
            </a:r>
            <a:r>
              <a:rPr lang="en-US" sz="36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p>
          <a:p>
            <a:pPr>
              <a:lnSpc>
                <a:spcPct val="150000"/>
              </a:lnSpc>
              <a:buFont typeface="Wingdings" panose="05000000000000000000" pitchFamily="2" charset="2"/>
              <a:buChar char="§"/>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Downloads increased dramatically. </a:t>
            </a:r>
            <a:endParaRPr lang="en-US"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Wingdings" panose="05000000000000000000" pitchFamily="2" charset="2"/>
              <a:buChar char="§"/>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There was a moderate drop in sales. </a:t>
            </a:r>
            <a:endParaRPr lang="en-US" dirty="0"/>
          </a:p>
        </p:txBody>
      </p:sp>
    </p:spTree>
    <p:extLst>
      <p:ext uri="{BB962C8B-B14F-4D97-AF65-F5344CB8AC3E}">
        <p14:creationId xmlns:p14="http://schemas.microsoft.com/office/powerpoint/2010/main" val="779574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76200"/>
            <a:ext cx="8610600" cy="914400"/>
          </a:xfrm>
        </p:spPr>
        <p:txBody>
          <a:bodyPr>
            <a:normAutofit/>
          </a:bodyPr>
          <a:lstStyle/>
          <a:p>
            <a:pPr algn="ctr"/>
            <a:r>
              <a:rPr lang="en-US" sz="4400" b="1" cap="none" dirty="0">
                <a:latin typeface="Tahoma" panose="020B0604030504040204" pitchFamily="34" charset="0"/>
                <a:ea typeface="Tahoma" panose="020B0604030504040204" pitchFamily="34" charset="0"/>
                <a:cs typeface="Tahoma" panose="020B0604030504040204" pitchFamily="34" charset="0"/>
              </a:rPr>
              <a:t>Amount of Information</a:t>
            </a:r>
            <a:r>
              <a:rPr lang="en-US" sz="4400" cap="none" dirty="0">
                <a:latin typeface="Tahoma" panose="020B0604030504040204" pitchFamily="34" charset="0"/>
                <a:ea typeface="Tahoma" panose="020B0604030504040204" pitchFamily="34" charset="0"/>
                <a:cs typeface="Tahoma" panose="020B0604030504040204" pitchFamily="34" charset="0"/>
              </a:rPr>
              <a:t> </a:t>
            </a:r>
          </a:p>
        </p:txBody>
      </p:sp>
      <p:sp>
        <p:nvSpPr>
          <p:cNvPr id="6147" name="Rectangle 3"/>
          <p:cNvSpPr>
            <a:spLocks noGrp="1" noChangeArrowheads="1"/>
          </p:cNvSpPr>
          <p:nvPr>
            <p:ph type="body" idx="1"/>
          </p:nvPr>
        </p:nvSpPr>
        <p:spPr/>
        <p:txBody>
          <a:bodyPr/>
          <a:lstStyle/>
          <a:p>
            <a:pPr>
              <a:lnSpc>
                <a:spcPct val="80000"/>
              </a:lnSpc>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Voice Control and Eye Contact </a:t>
            </a:r>
          </a:p>
          <a:p>
            <a:pPr>
              <a:lnSpc>
                <a:spcPct val="80000"/>
              </a:lnSpc>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Effective use of the voice, eye contact, posture, gestures, and enthusiasm distinguish a routine presentation from a memorable one.</a:t>
            </a:r>
          </a:p>
          <a:p>
            <a:pPr>
              <a:lnSpc>
                <a:spcPct val="80000"/>
              </a:lnSpc>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The characteristics of delivery in terms of voice control can be separated into several interrelated properties: sound, volume, speed, and rhythm.</a:t>
            </a:r>
          </a:p>
          <a:p>
            <a:pPr>
              <a:lnSpc>
                <a:spcPct val="80000"/>
              </a:lnSpc>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Articulation and eye contact are the two most important components of voice presentation. Take the time to articulate every work of each sentence clearly, while maintaining eye contact with your audience.</a:t>
            </a:r>
          </a:p>
          <a:p>
            <a:pPr>
              <a:lnSpc>
                <a:spcPct val="80000"/>
              </a:lnSpc>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As with written text, the end of the sentence designates the "stress" position. It is here the audience expects to be provided with the most important information.</a:t>
            </a:r>
          </a:p>
          <a:p>
            <a:pPr>
              <a:lnSpc>
                <a:spcPct val="80000"/>
              </a:lnSpc>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Nervous, hurried speech often leads to inaccurate articulation. Take your time and do not speak faster than your normal conversational speed.</a:t>
            </a:r>
          </a:p>
          <a:p>
            <a:pPr>
              <a:lnSpc>
                <a:spcPct val="80000"/>
              </a:lnSpc>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Monotony is the greatest enemy of a scientific presentation.</a:t>
            </a:r>
          </a:p>
          <a:p>
            <a:pPr>
              <a:lnSpc>
                <a:spcPct val="80000"/>
              </a:lnSpc>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Plain silence is preferable to mere noise.</a:t>
            </a:r>
          </a:p>
          <a:p>
            <a:pPr>
              <a:lnSpc>
                <a:spcPct val="80000"/>
              </a:lnSpc>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Slowing down is a remedy for 90 percent of most speakers' problems.</a:t>
            </a:r>
          </a:p>
          <a:p>
            <a:pPr>
              <a:lnSpc>
                <a:spcPct val="80000"/>
              </a:lnSpc>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Looking straight at members of the audience establishes the notion that you are talking </a:t>
            </a:r>
            <a:r>
              <a:rPr lang="en-US" sz="1400" i="1" dirty="0">
                <a:latin typeface="Tahoma" panose="020B0604030504040204" pitchFamily="34" charset="0"/>
                <a:ea typeface="Tahoma" panose="020B0604030504040204" pitchFamily="34" charset="0"/>
                <a:cs typeface="Tahoma" panose="020B0604030504040204" pitchFamily="34" charset="0"/>
              </a:rPr>
              <a:t>to</a:t>
            </a:r>
            <a:r>
              <a:rPr lang="en-US" sz="1400" dirty="0">
                <a:latin typeface="Tahoma" panose="020B0604030504040204" pitchFamily="34" charset="0"/>
                <a:ea typeface="Tahoma" panose="020B0604030504040204" pitchFamily="34" charset="0"/>
                <a:cs typeface="Tahoma" panose="020B0604030504040204" pitchFamily="34" charset="0"/>
              </a:rPr>
              <a:t> them, not just </a:t>
            </a:r>
            <a:r>
              <a:rPr lang="en-US" sz="1400" i="1" dirty="0">
                <a:latin typeface="Tahoma" panose="020B0604030504040204" pitchFamily="34" charset="0"/>
                <a:ea typeface="Tahoma" panose="020B0604030504040204" pitchFamily="34" charset="0"/>
                <a:cs typeface="Tahoma" panose="020B0604030504040204" pitchFamily="34" charset="0"/>
              </a:rPr>
              <a:t>in front</a:t>
            </a:r>
            <a:r>
              <a:rPr lang="en-US" sz="1400" dirty="0">
                <a:latin typeface="Tahoma" panose="020B0604030504040204" pitchFamily="34" charset="0"/>
                <a:ea typeface="Tahoma" panose="020B0604030504040204" pitchFamily="34" charset="0"/>
                <a:cs typeface="Tahoma" panose="020B0604030504040204" pitchFamily="34" charset="0"/>
              </a:rPr>
              <a:t> of them.</a:t>
            </a:r>
          </a:p>
          <a:p>
            <a:pPr>
              <a:lnSpc>
                <a:spcPct val="80000"/>
              </a:lnSpc>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Foreign speakers who have severe language problems giving a scientific presentation should:</a:t>
            </a:r>
          </a:p>
          <a:p>
            <a:pPr>
              <a:lnSpc>
                <a:spcPct val="80000"/>
              </a:lnSpc>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Rehearse and practice the presentation often, preferably with a friend who is a native English speaker, and almost learn it by heart.</a:t>
            </a:r>
          </a:p>
        </p:txBody>
      </p:sp>
    </p:spTree>
    <p:extLst>
      <p:ext uri="{BB962C8B-B14F-4D97-AF65-F5344CB8AC3E}">
        <p14:creationId xmlns:p14="http://schemas.microsoft.com/office/powerpoint/2010/main" val="2997681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10600" cy="1066800"/>
          </a:xfrm>
        </p:spPr>
        <p:txBody>
          <a:bodyPr>
            <a:noAutofit/>
          </a:bodyPr>
          <a:lstStyle/>
          <a:p>
            <a:pPr algn="ctr"/>
            <a:r>
              <a:rPr lang="en-US" sz="4400" b="1" cap="none" dirty="0" smtClean="0">
                <a:latin typeface="Tahoma" panose="020B0604030504040204" pitchFamily="34" charset="0"/>
                <a:ea typeface="Tahoma" panose="020B0604030504040204" pitchFamily="34" charset="0"/>
                <a:cs typeface="Tahoma" panose="020B0604030504040204" pitchFamily="34" charset="0"/>
              </a:rPr>
              <a:t>How to Choose Illustrations</a:t>
            </a:r>
            <a:endParaRPr lang="en-US" sz="4400" b="1" cap="none"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76200" y="1066800"/>
            <a:ext cx="8610600" cy="5407152"/>
          </a:xfrm>
        </p:spPr>
        <p:txBody>
          <a:bodyPr/>
          <a:lstStyle/>
          <a:p>
            <a:pPr>
              <a:buFont typeface="Wingdings" panose="05000000000000000000" pitchFamily="2" charset="2"/>
              <a:buChar char="§"/>
            </a:pP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Why do you want/need illustrations?</a:t>
            </a:r>
          </a:p>
          <a:p>
            <a:pPr>
              <a:buFont typeface="Wingdings" panose="05000000000000000000" pitchFamily="2" charset="2"/>
              <a:buChar char="§"/>
            </a:pPr>
            <a:r>
              <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Photo or clip art?</a:t>
            </a:r>
          </a:p>
          <a:p>
            <a:pPr>
              <a:buFont typeface="Wingdings" panose="05000000000000000000" pitchFamily="2" charset="2"/>
              <a:buChar char="§"/>
            </a:pP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Which is more effective?</a:t>
            </a:r>
          </a:p>
          <a:p>
            <a:pPr>
              <a:buFont typeface="Wingdings" panose="05000000000000000000" pitchFamily="2" charset="2"/>
              <a:buChar char="§"/>
            </a:pP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What suits your topic?</a:t>
            </a:r>
          </a:p>
          <a:p>
            <a:endParaRPr lang="en-US" b="1" dirty="0"/>
          </a:p>
          <a:p>
            <a:pPr marL="0" indent="0">
              <a:buNone/>
            </a:pPr>
            <a:endParaRPr lang="en-US"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653496"/>
            <a:ext cx="3657600" cy="28931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5359" y="3619284"/>
            <a:ext cx="2807046" cy="2817922"/>
          </a:xfrm>
          <a:prstGeom prst="rect">
            <a:avLst/>
          </a:prstGeom>
        </p:spPr>
      </p:pic>
    </p:spTree>
    <p:extLst>
      <p:ext uri="{BB962C8B-B14F-4D97-AF65-F5344CB8AC3E}">
        <p14:creationId xmlns:p14="http://schemas.microsoft.com/office/powerpoint/2010/main" val="973651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cap="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Graphics Must Enhance</a:t>
            </a:r>
            <a:endParaRPr lang="en-US" sz="4800" b="1" cap="none"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p:txBody>
          <a:bodyPr>
            <a:normAutofit/>
          </a:bodyPr>
          <a:lstStyle/>
          <a:p>
            <a:pPr marL="0" indent="0">
              <a:buNone/>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Check that your</a:t>
            </a:r>
          </a:p>
          <a:p>
            <a:pPr marL="742950" indent="-742950">
              <a:buAutoNum type="arabicPeriod"/>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text is legible</a:t>
            </a:r>
          </a:p>
          <a:p>
            <a:pPr marL="742950" indent="-742950">
              <a:buAutoNum type="arabicPeriod"/>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illustrations are clear</a:t>
            </a:r>
          </a:p>
          <a:p>
            <a:pPr marL="742950" indent="-742950">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deas stand out </a:t>
            </a: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3505200"/>
            <a:ext cx="2971800" cy="2971800"/>
          </a:xfrm>
          <a:prstGeom prst="rect">
            <a:avLst/>
          </a:prstGeom>
        </p:spPr>
      </p:pic>
    </p:spTree>
    <p:extLst>
      <p:ext uri="{BB962C8B-B14F-4D97-AF65-F5344CB8AC3E}">
        <p14:creationId xmlns:p14="http://schemas.microsoft.com/office/powerpoint/2010/main" val="568332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914400"/>
          </a:xfrm>
        </p:spPr>
        <p:txBody>
          <a:bodyPr>
            <a:normAutofit/>
          </a:bodyPr>
          <a:lstStyle/>
          <a:p>
            <a:pPr algn="ctr"/>
            <a:r>
              <a:rPr lang="en-US" sz="4400" b="1" cap="none" dirty="0" smtClean="0">
                <a:latin typeface="Tahoma" panose="020B0604030504040204" pitchFamily="34" charset="0"/>
                <a:ea typeface="Tahoma" panose="020B0604030504040204" pitchFamily="34" charset="0"/>
                <a:cs typeface="Tahoma" panose="020B0604030504040204" pitchFamily="34" charset="0"/>
              </a:rPr>
              <a:t>Overcoming Stage Fright</a:t>
            </a:r>
            <a:endParaRPr lang="en-US" sz="4400" b="1" cap="none"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a:xfrm>
            <a:off x="152400" y="1143000"/>
            <a:ext cx="8001000" cy="5330952"/>
          </a:xfrm>
        </p:spPr>
        <p:txBody>
          <a:bodyPr>
            <a:normAutofit/>
          </a:bodyPr>
          <a:lstStyle/>
          <a:p>
            <a:pPr>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Develop visualization skills</a:t>
            </a:r>
          </a:p>
          <a:p>
            <a:pPr mar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Replace negative thought patterns with positive ones: </a:t>
            </a:r>
          </a:p>
          <a:p>
            <a:pPr marL="0" indent="0">
              <a:buNone/>
            </a:pPr>
            <a:r>
              <a:rPr lang="en-US" sz="3600" b="1" i="1" strike="sngStrike"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It will be a disaster </a:t>
            </a:r>
            <a:r>
              <a:rPr lang="en-US" sz="3600" b="1" i="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I will aim to do the best I can</a:t>
            </a:r>
            <a:endParaRPr lang="en-US" sz="36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b="1" i="1" dirty="0">
              <a:solidFill>
                <a:srgbClr val="7030A0"/>
              </a:solidFill>
            </a:endParaRP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665612"/>
            <a:ext cx="3276600" cy="2192387"/>
          </a:xfrm>
          <a:prstGeom prst="rect">
            <a:avLst/>
          </a:prstGeom>
        </p:spPr>
      </p:pic>
    </p:spTree>
    <p:extLst>
      <p:ext uri="{BB962C8B-B14F-4D97-AF65-F5344CB8AC3E}">
        <p14:creationId xmlns:p14="http://schemas.microsoft.com/office/powerpoint/2010/main" val="1457630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52400"/>
          </a:xfrm>
        </p:spPr>
        <p:txBody>
          <a:bodyPr>
            <a:normAutofit fontScale="90000"/>
          </a:bodyPr>
          <a:lstStyle/>
          <a:p>
            <a:endParaRPr lang="en-US" dirty="0"/>
          </a:p>
        </p:txBody>
      </p:sp>
      <p:sp>
        <p:nvSpPr>
          <p:cNvPr id="3" name="Content Placeholder 2"/>
          <p:cNvSpPr>
            <a:spLocks noGrp="1"/>
          </p:cNvSpPr>
          <p:nvPr>
            <p:ph sz="quarter" idx="1"/>
          </p:nvPr>
        </p:nvSpPr>
        <p:spPr>
          <a:xfrm>
            <a:off x="76200" y="228600"/>
            <a:ext cx="8004082" cy="6245352"/>
          </a:xfrm>
        </p:spPr>
        <p:txBody>
          <a:bodyPr/>
          <a:lstStyle/>
          <a:p>
            <a:pPr marL="0" indent="0">
              <a:buNone/>
            </a:pPr>
            <a:r>
              <a:rPr lang="en-US" sz="36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Limit </a:t>
            </a:r>
            <a:r>
              <a:rPr lang="en-US" sz="3600" b="1" u="sng"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Your </a:t>
            </a:r>
            <a:r>
              <a:rPr lang="en-US" sz="36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Fears</a:t>
            </a:r>
            <a:endParaRPr lang="en-US" sz="3600" b="1" u="sng"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b="1" u="sng"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2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9 o’clock, I’ll stop </a:t>
            </a:r>
          </a:p>
          <a:p>
            <a:pPr marL="0" indent="0">
              <a:buNone/>
            </a:pPr>
            <a:r>
              <a:rPr lang="en-US" sz="32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worrying about </a:t>
            </a:r>
          </a:p>
          <a:p>
            <a:pPr marL="0" indent="0">
              <a:buNone/>
            </a:pPr>
            <a:r>
              <a:rPr lang="en-US" sz="32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my presentation.</a:t>
            </a:r>
          </a:p>
          <a:p>
            <a:pPr marL="0" indent="0">
              <a:buNone/>
            </a:pPr>
            <a:endParaRPr lang="en-US"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2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I’ll take my mind off </a:t>
            </a:r>
          </a:p>
          <a:p>
            <a:pPr marL="0" indent="0">
              <a:buNone/>
            </a:pPr>
            <a:r>
              <a:rPr lang="en-US" sz="32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the presentation</a:t>
            </a:r>
          </a:p>
          <a:p>
            <a:pPr marL="0" indent="0">
              <a:buNone/>
            </a:pPr>
            <a:r>
              <a:rPr lang="en-US" sz="32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by doing something else.</a:t>
            </a:r>
          </a:p>
          <a:p>
            <a:pPr marL="0" indent="0">
              <a:buNone/>
            </a:pPr>
            <a:endParaRPr lang="en-US" b="1" i="1" dirty="0">
              <a:solidFill>
                <a:srgbClr val="7030A0"/>
              </a:solidFill>
            </a:endParaRPr>
          </a:p>
          <a:p>
            <a:endParaRPr lang="en-US" dirty="0"/>
          </a:p>
          <a:p>
            <a:endParaRPr lang="en-US" dirty="0"/>
          </a:p>
        </p:txBody>
      </p:sp>
      <p:pic>
        <p:nvPicPr>
          <p:cNvPr id="4" name="Picture 2" descr="C:\Users\Judy\AppData\Local\Microsoft\Windows\Temporary Internet Files\Content.IE5\MHPHABK1\MC9003838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8034" y="1905000"/>
            <a:ext cx="2016224" cy="1859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Judy\AppData\Local\Microsoft\Windows\Temporary Internet Files\Content.IE5\8EK0DHEZ\MC90038332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2010" y="4038600"/>
            <a:ext cx="2448272" cy="2449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455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pPr algn="ctr"/>
            <a:r>
              <a:rPr lang="en-US" sz="4400" b="1" cap="none" dirty="0">
                <a:latin typeface="Tahoma" panose="020B0604030504040204" pitchFamily="34" charset="0"/>
                <a:ea typeface="Tahoma" panose="020B0604030504040204" pitchFamily="34" charset="0"/>
                <a:cs typeface="Tahoma" panose="020B0604030504040204" pitchFamily="34" charset="0"/>
              </a:rPr>
              <a:t>Practice </a:t>
            </a:r>
          </a:p>
        </p:txBody>
      </p:sp>
      <p:sp>
        <p:nvSpPr>
          <p:cNvPr id="3" name="Content Placeholder 2"/>
          <p:cNvSpPr>
            <a:spLocks noGrp="1"/>
          </p:cNvSpPr>
          <p:nvPr>
            <p:ph sz="quarter" idx="1"/>
          </p:nvPr>
        </p:nvSpPr>
        <p:spPr>
          <a:xfrm>
            <a:off x="457200" y="1219200"/>
            <a:ext cx="7467600" cy="5254752"/>
          </a:xfrm>
        </p:spPr>
        <p:txBody>
          <a:bodyPr/>
          <a:lstStyle/>
          <a:p>
            <a:pPr marL="514350" indent="-514350">
              <a:lnSpc>
                <a:spcPct val="150000"/>
              </a:lnSpc>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In front of a mirror</a:t>
            </a:r>
          </a:p>
          <a:p>
            <a:pPr marL="514350" indent="-514350">
              <a:lnSpc>
                <a:spcPct val="150000"/>
              </a:lnSpc>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In front of an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audience </a:t>
            </a:r>
          </a:p>
          <a:p>
            <a:pPr marL="514350" indent="-514350">
              <a:lnSpc>
                <a:spcPct val="150000"/>
              </a:lnSpc>
              <a:buAutoNum type="arabicPeriod"/>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In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your head</a:t>
            </a:r>
          </a:p>
          <a:p>
            <a:pPr marL="514350" indent="-514350">
              <a:lnSpc>
                <a:spcPct val="150000"/>
              </a:lnSpc>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Time yourself</a:t>
            </a:r>
          </a:p>
          <a:p>
            <a:endParaRPr lang="en-US" dirty="0"/>
          </a:p>
        </p:txBody>
      </p:sp>
      <p:pic>
        <p:nvPicPr>
          <p:cNvPr id="4" name="Picture 2" descr="C:\Users\Judy\AppData\Local\Microsoft\Windows\Temporary Internet Files\Content.IE5\CFJM54IV\MC9003844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6925" y="3200400"/>
            <a:ext cx="2471936" cy="316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646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90600"/>
          </a:xfrm>
        </p:spPr>
        <p:txBody>
          <a:bodyPr>
            <a:normAutofit/>
          </a:bodyPr>
          <a:lstStyle/>
          <a:p>
            <a:pPr algn="ctr"/>
            <a:r>
              <a:rPr lang="en-US" sz="4400" b="1" cap="none" dirty="0">
                <a:latin typeface="Tahoma" panose="020B0604030504040204" pitchFamily="34" charset="0"/>
                <a:ea typeface="Tahoma" panose="020B0604030504040204" pitchFamily="34" charset="0"/>
                <a:cs typeface="Tahoma" panose="020B0604030504040204" pitchFamily="34" charset="0"/>
              </a:rPr>
              <a:t>At Home</a:t>
            </a:r>
          </a:p>
        </p:txBody>
      </p:sp>
      <p:sp>
        <p:nvSpPr>
          <p:cNvPr id="3" name="Content Placeholder 2"/>
          <p:cNvSpPr>
            <a:spLocks noGrp="1"/>
          </p:cNvSpPr>
          <p:nvPr>
            <p:ph sz="quarter" idx="1"/>
          </p:nvPr>
        </p:nvSpPr>
        <p:spPr>
          <a:xfrm>
            <a:off x="0" y="990600"/>
            <a:ext cx="8153400" cy="5867400"/>
          </a:xfrm>
        </p:spPr>
        <p:txBody>
          <a:bodyPr>
            <a:normAutofit/>
          </a:bodyPr>
          <a:lstStyle/>
          <a:p>
            <a:pPr marL="742950" indent="-742950">
              <a:buFont typeface="+mj-lt"/>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Make a check-list and see that everything is ready </a:t>
            </a:r>
            <a:r>
              <a:rPr lang="en-US" sz="28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(laptop, USB)</a:t>
            </a:r>
            <a:endParaRPr lang="en-US" sz="28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742950" indent="-742950">
              <a:buFont typeface="+mj-lt"/>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Plan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your wardrobe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and check that everything is clean and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ironed</a:t>
            </a:r>
          </a:p>
          <a:p>
            <a:pPr marL="514350" indent="-514350">
              <a:buAutoNum type="arabicPeriod"/>
            </a:pP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514350" indent="-514350">
              <a:buAutoNum type="arabicPeriod"/>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3. Sleep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well the night before</a:t>
            </a:r>
          </a:p>
          <a:p>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3276600"/>
            <a:ext cx="1790700" cy="2457450"/>
          </a:xfrm>
          <a:prstGeom prst="rect">
            <a:avLst/>
          </a:prstGeom>
        </p:spPr>
      </p:pic>
    </p:spTree>
    <p:extLst>
      <p:ext uri="{BB962C8B-B14F-4D97-AF65-F5344CB8AC3E}">
        <p14:creationId xmlns:p14="http://schemas.microsoft.com/office/powerpoint/2010/main" val="5556707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pPr algn="ctr"/>
            <a:r>
              <a:rPr lang="en-US" sz="4400" b="1" cap="none" dirty="0">
                <a:latin typeface="Tahoma" panose="020B0604030504040204" pitchFamily="34" charset="0"/>
                <a:ea typeface="Tahoma" panose="020B0604030504040204" pitchFamily="34" charset="0"/>
                <a:cs typeface="Tahoma" panose="020B0604030504040204" pitchFamily="34" charset="0"/>
              </a:rPr>
              <a:t>The Venue</a:t>
            </a:r>
          </a:p>
        </p:txBody>
      </p:sp>
      <p:sp>
        <p:nvSpPr>
          <p:cNvPr id="3" name="Content Placeholder 2"/>
          <p:cNvSpPr>
            <a:spLocks noGrp="1"/>
          </p:cNvSpPr>
          <p:nvPr>
            <p:ph sz="quarter" idx="1"/>
          </p:nvPr>
        </p:nvSpPr>
        <p:spPr>
          <a:xfrm>
            <a:off x="76200" y="1219200"/>
            <a:ext cx="8610600" cy="5254752"/>
          </a:xfrm>
        </p:spPr>
        <p:txBody>
          <a:bodyPr>
            <a:normAutofit/>
          </a:bodyPr>
          <a:lstStyle/>
          <a:p>
            <a:pPr marL="514350" indent="-514350">
              <a:buFont typeface="+mj-lt"/>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Arrive early</a:t>
            </a:r>
          </a:p>
          <a:p>
            <a:pPr marL="514350" indent="-514350">
              <a:buFont typeface="+mj-lt"/>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Check the equipment</a:t>
            </a:r>
          </a:p>
          <a:p>
            <a:pPr marL="514350" indent="-514350">
              <a:buFont typeface="+mj-lt"/>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Upload your presentation</a:t>
            </a:r>
          </a:p>
          <a:p>
            <a:pPr marL="514350" indent="-514350">
              <a:buFont typeface="+mj-lt"/>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Note where the necessary gadgets are</a:t>
            </a:r>
          </a:p>
          <a:p>
            <a:pPr marL="514350" indent="-514350">
              <a:buFont typeface="+mj-lt"/>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Have water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ready (cup</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bottle)</a:t>
            </a:r>
          </a:p>
          <a:p>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995250"/>
            <a:ext cx="1676400" cy="1676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762000"/>
            <a:ext cx="2466975" cy="1847850"/>
          </a:xfrm>
          <a:prstGeom prst="rect">
            <a:avLst/>
          </a:prstGeom>
        </p:spPr>
      </p:pic>
    </p:spTree>
    <p:extLst>
      <p:ext uri="{BB962C8B-B14F-4D97-AF65-F5344CB8AC3E}">
        <p14:creationId xmlns:p14="http://schemas.microsoft.com/office/powerpoint/2010/main" val="2966779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cap="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Learn, then teach…</a:t>
            </a:r>
            <a:endParaRPr lang="en-US" sz="4800" b="1" cap="none"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p:txBody>
          <a:bodyPr>
            <a:normAutofit/>
          </a:bodyPr>
          <a:lstStyle/>
          <a:p>
            <a:pPr>
              <a:buFont typeface="Wingdings" panose="05000000000000000000" pitchFamily="2" charset="2"/>
              <a:buChar char="§"/>
            </a:pPr>
            <a:r>
              <a:rPr lang="en-US" sz="3600" b="1" dirty="0" smtClean="0"/>
              <a:t> </a:t>
            </a:r>
            <a:r>
              <a:rPr lang="en-US" sz="36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or, learn by teaching…</a:t>
            </a:r>
          </a:p>
          <a:p>
            <a:pPr marL="0" indent="0">
              <a:buNone/>
            </a:pPr>
            <a:endParaRPr lang="en-US" sz="36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6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Start at the beginning:</a:t>
            </a:r>
          </a:p>
          <a:p>
            <a:pPr marL="0" indent="0">
              <a:buNone/>
            </a:pPr>
            <a:endParaRPr lang="en-US" sz="36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6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600" b="1"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Find a topic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4724400"/>
            <a:ext cx="1524000" cy="16383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71600"/>
            <a:ext cx="2124075" cy="1295168"/>
          </a:xfrm>
          <a:prstGeom prst="rect">
            <a:avLst/>
          </a:prstGeom>
        </p:spPr>
      </p:pic>
    </p:spTree>
    <p:extLst>
      <p:ext uri="{BB962C8B-B14F-4D97-AF65-F5344CB8AC3E}">
        <p14:creationId xmlns:p14="http://schemas.microsoft.com/office/powerpoint/2010/main" val="34397325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pPr algn="ctr"/>
            <a:r>
              <a:rPr lang="en-US" sz="4400" b="1" cap="none" dirty="0">
                <a:latin typeface="Tahoma" panose="020B0604030504040204" pitchFamily="34" charset="0"/>
                <a:ea typeface="Tahoma" panose="020B0604030504040204" pitchFamily="34" charset="0"/>
                <a:cs typeface="Tahoma" panose="020B0604030504040204" pitchFamily="34" charset="0"/>
              </a:rPr>
              <a:t>1 Minute to Curtain</a:t>
            </a:r>
          </a:p>
        </p:txBody>
      </p:sp>
      <p:sp>
        <p:nvSpPr>
          <p:cNvPr id="3" name="Content Placeholder 2"/>
          <p:cNvSpPr>
            <a:spLocks noGrp="1"/>
          </p:cNvSpPr>
          <p:nvPr>
            <p:ph sz="quarter" idx="1"/>
          </p:nvPr>
        </p:nvSpPr>
        <p:spPr>
          <a:xfrm>
            <a:off x="457200" y="1066800"/>
            <a:ext cx="7467600" cy="5407152"/>
          </a:xfrm>
        </p:spPr>
        <p:txBody>
          <a:bodyPr/>
          <a:lstStyle/>
          <a:p>
            <a:pPr marL="514350" indent="-514350">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Sip some water</a:t>
            </a:r>
          </a:p>
          <a:p>
            <a:pPr marL="514350" indent="-514350">
              <a:lnSpc>
                <a:spcPct val="200000"/>
              </a:lnSpc>
              <a:buAutoNum type="arabicPeriod"/>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Concentrate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on success</a:t>
            </a:r>
          </a:p>
          <a:p>
            <a:pPr marL="514350" indent="-514350">
              <a:lnSpc>
                <a:spcPct val="200000"/>
              </a:lnSpc>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Breathe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3199666"/>
            <a:ext cx="3048000" cy="3560885"/>
          </a:xfrm>
          <a:prstGeom prst="rect">
            <a:avLst/>
          </a:prstGeom>
        </p:spPr>
      </p:pic>
    </p:spTree>
    <p:extLst>
      <p:ext uri="{BB962C8B-B14F-4D97-AF65-F5344CB8AC3E}">
        <p14:creationId xmlns:p14="http://schemas.microsoft.com/office/powerpoint/2010/main" val="450308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914400"/>
          </a:xfrm>
        </p:spPr>
        <p:txBody>
          <a:bodyPr>
            <a:normAutofit/>
          </a:bodyPr>
          <a:lstStyle/>
          <a:p>
            <a:pPr algn="ctr"/>
            <a:r>
              <a:rPr lang="en-US" sz="4400" b="1" cap="none" dirty="0">
                <a:latin typeface="Tahoma" panose="020B0604030504040204" pitchFamily="34" charset="0"/>
                <a:ea typeface="Tahoma" panose="020B0604030504040204" pitchFamily="34" charset="0"/>
                <a:cs typeface="Tahoma" panose="020B0604030504040204" pitchFamily="34" charset="0"/>
              </a:rPr>
              <a:t>In the Beginning…</a:t>
            </a:r>
          </a:p>
        </p:txBody>
      </p:sp>
      <p:sp>
        <p:nvSpPr>
          <p:cNvPr id="3" name="Content Placeholder 2"/>
          <p:cNvSpPr>
            <a:spLocks noGrp="1"/>
          </p:cNvSpPr>
          <p:nvPr>
            <p:ph sz="quarter" idx="1"/>
          </p:nvPr>
        </p:nvSpPr>
        <p:spPr>
          <a:xfrm>
            <a:off x="0" y="1143000"/>
            <a:ext cx="7924800" cy="5715000"/>
          </a:xfrm>
        </p:spPr>
        <p:txBody>
          <a:bodyPr>
            <a:noAutofit/>
          </a:bodyPr>
          <a:lstStyle/>
          <a:p>
            <a:pPr marL="514350" indent="-514350">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Start slowly and speak clearly </a:t>
            </a:r>
            <a:r>
              <a:rPr lang="en-US" sz="28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(especially if you have an accent)</a:t>
            </a:r>
          </a:p>
          <a:p>
            <a:pPr marL="514350" indent="-514350">
              <a:buAutoNum type="arabicPeriod"/>
            </a:pP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514350" indent="-514350">
              <a:lnSpc>
                <a:spcPct val="150000"/>
              </a:lnSpc>
              <a:buAutoNum type="arabicPeriod"/>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Do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NOT mention if you’re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nervous</a:t>
            </a: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514350" indent="-514350">
              <a:lnSpc>
                <a:spcPct val="150000"/>
              </a:lnSpc>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Concentrate on staying calm the first 5 minutes </a:t>
            </a:r>
            <a:r>
              <a:rPr lang="en-US" sz="28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(and by then you’ll be okay)</a:t>
            </a:r>
          </a:p>
          <a:p>
            <a:endParaRPr lang="en-US" sz="36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2" descr="C:\Users\Judy\AppData\Local\Microsoft\Windows\Temporary Internet Files\Content.IE5\DKQCUNHF\MC9003634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2029485"/>
            <a:ext cx="2232248" cy="1944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8445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066800"/>
          </a:xfrm>
        </p:spPr>
        <p:txBody>
          <a:bodyPr/>
          <a:lstStyle/>
          <a:p>
            <a:pPr algn="ctr"/>
            <a:r>
              <a:rPr lang="en-US" sz="4400" b="1" cap="none" dirty="0">
                <a:latin typeface="Tahoma" panose="020B0604030504040204" pitchFamily="34" charset="0"/>
                <a:ea typeface="Tahoma" panose="020B0604030504040204" pitchFamily="34" charset="0"/>
                <a:cs typeface="Tahoma" panose="020B0604030504040204" pitchFamily="34" charset="0"/>
              </a:rPr>
              <a:t>The Audience</a:t>
            </a:r>
          </a:p>
        </p:txBody>
      </p:sp>
      <p:sp>
        <p:nvSpPr>
          <p:cNvPr id="3" name="Content Placeholder 2"/>
          <p:cNvSpPr>
            <a:spLocks noGrp="1"/>
          </p:cNvSpPr>
          <p:nvPr>
            <p:ph sz="quarter" idx="1"/>
          </p:nvPr>
        </p:nvSpPr>
        <p:spPr/>
        <p:txBody>
          <a:bodyPr>
            <a:normAutofit/>
          </a:bodyPr>
          <a:lstStyle/>
          <a:p>
            <a:pPr marL="742950" indent="-742950">
              <a:buFont typeface="+mj-lt"/>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Look at the people and SMILE</a:t>
            </a:r>
          </a:p>
          <a:p>
            <a:pPr marL="742950" indent="-742950">
              <a:buFont typeface="+mj-lt"/>
              <a:buAutoNum type="arabicPeriod"/>
            </a:pP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742950" indent="-742950">
              <a:buFont typeface="+mj-lt"/>
              <a:buAutoNum type="arabicPeriod"/>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Focus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on making your best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performance</a:t>
            </a:r>
          </a:p>
          <a:p>
            <a:pPr marL="742950" indent="-742950">
              <a:buFont typeface="+mj-lt"/>
              <a:buAutoNum type="arabicPeriod"/>
            </a:pP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742950" indent="-742950">
              <a:buFont typeface="+mj-lt"/>
              <a:buAutoNum type="arabicPeriod"/>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Enjoy yourself</a:t>
            </a: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2" descr="C:\Users\Judy\AppData\Local\Microsoft\Windows\Temporary Internet Files\Content.IE5\EMU9ANG7\MP90042437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484784"/>
            <a:ext cx="1728192" cy="180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0702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990600"/>
          </a:xfrm>
        </p:spPr>
        <p:txBody>
          <a:bodyPr>
            <a:normAutofit/>
          </a:bodyPr>
          <a:lstStyle/>
          <a:p>
            <a:pPr algn="ctr"/>
            <a:r>
              <a:rPr lang="en-US" sz="4400" b="1" cap="none" dirty="0">
                <a:latin typeface="Tahoma" panose="020B0604030504040204" pitchFamily="34" charset="0"/>
                <a:ea typeface="Tahoma" panose="020B0604030504040204" pitchFamily="34" charset="0"/>
                <a:cs typeface="Tahoma" panose="020B0604030504040204" pitchFamily="34" charset="0"/>
              </a:rPr>
              <a:t>Remember!</a:t>
            </a:r>
          </a:p>
        </p:txBody>
      </p:sp>
      <p:sp>
        <p:nvSpPr>
          <p:cNvPr id="3" name="Content Placeholder 2"/>
          <p:cNvSpPr>
            <a:spLocks noGrp="1"/>
          </p:cNvSpPr>
          <p:nvPr>
            <p:ph sz="quarter" idx="1"/>
          </p:nvPr>
        </p:nvSpPr>
        <p:spPr/>
        <p:txBody>
          <a:bodyPr/>
          <a:lstStyle/>
          <a:p>
            <a:pPr>
              <a:buFont typeface="Wingdings" panose="05000000000000000000" pitchFamily="2" charset="2"/>
              <a:buChar char="§"/>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It’s NOT about YOU – it’s about your TOPIC and your desire to talk </a:t>
            </a: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about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it and </a:t>
            </a: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share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it</a:t>
            </a:r>
          </a:p>
          <a:p>
            <a:endParaRPr lang="en-US" dirty="0"/>
          </a:p>
        </p:txBody>
      </p:sp>
      <p:pic>
        <p:nvPicPr>
          <p:cNvPr id="4" name="Picture 2" descr="C:\Users\Judy\AppData\Local\Microsoft\Windows\Temporary Internet Files\Content.IE5\MHPHABK1\MC90043934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095571"/>
            <a:ext cx="3704456" cy="37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5309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362"/>
          </a:xfrm>
        </p:spPr>
        <p:txBody>
          <a:bodyPr>
            <a:normAutofit fontScale="90000"/>
          </a:bodyPr>
          <a:lstStyle/>
          <a:p>
            <a:endParaRPr lang="en-US" dirty="0"/>
          </a:p>
        </p:txBody>
      </p:sp>
      <p:sp>
        <p:nvSpPr>
          <p:cNvPr id="3" name="Content Placeholder 2"/>
          <p:cNvSpPr>
            <a:spLocks noGrp="1"/>
          </p:cNvSpPr>
          <p:nvPr>
            <p:ph sz="quarter" idx="1"/>
          </p:nvPr>
        </p:nvSpPr>
        <p:spPr>
          <a:xfrm>
            <a:off x="457200" y="457200"/>
            <a:ext cx="7467600" cy="6016752"/>
          </a:xfrm>
        </p:spPr>
        <p:txBody>
          <a:bodyPr>
            <a:normAutofit/>
          </a:bodyPr>
          <a:lstStyle/>
          <a:p>
            <a:pPr marL="0" indent="0" algn="ctr">
              <a:buNone/>
            </a:pPr>
            <a:r>
              <a:rPr lang="en-US" sz="4800" b="1" dirty="0">
                <a:solidFill>
                  <a:srgbClr val="7030A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PRACTICE</a:t>
            </a:r>
          </a:p>
          <a:p>
            <a:pPr marL="0" indent="0" algn="ctr">
              <a:buNone/>
            </a:pPr>
            <a:r>
              <a:rPr lang="en-US" sz="4800" b="1" dirty="0">
                <a:solidFill>
                  <a:srgbClr val="7030A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BUILDS</a:t>
            </a:r>
          </a:p>
          <a:p>
            <a:pPr marL="0" indent="0" algn="ctr">
              <a:buNone/>
            </a:pPr>
            <a:r>
              <a:rPr lang="en-US" sz="4800" b="1" dirty="0">
                <a:solidFill>
                  <a:srgbClr val="7030A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CONFIDENCE</a:t>
            </a:r>
          </a:p>
        </p:txBody>
      </p:sp>
      <p:pic>
        <p:nvPicPr>
          <p:cNvPr id="4" name="Picture 2" descr="C:\Users\Judy\AppData\Local\Microsoft\Windows\Temporary Internet Files\Content.IE5\MHPHABK1\MP9102164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200400"/>
            <a:ext cx="4002410" cy="3486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2635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10600" cy="990600"/>
          </a:xfrm>
        </p:spPr>
        <p:txBody>
          <a:bodyPr>
            <a:normAutofit/>
          </a:bodyPr>
          <a:lstStyle/>
          <a:p>
            <a:pPr algn="ctr"/>
            <a:r>
              <a:rPr lang="en-US" sz="4800" b="1" cap="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Eye Contact </a:t>
            </a:r>
            <a:endParaRPr lang="en-US" sz="4800" b="1" cap="none"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a:xfrm>
            <a:off x="152400" y="990600"/>
            <a:ext cx="7772400" cy="5791200"/>
          </a:xfrm>
        </p:spPr>
        <p:txBody>
          <a:bodyPr>
            <a:normAutofit/>
          </a:bodyPr>
          <a:lstStyle/>
          <a:p>
            <a:pPr marL="742950" indent="-742950">
              <a:buAutoNum type="arabicPeriod"/>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Express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emotion with your eyes</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742950" indent="-742950">
              <a:buAutoNum type="arabicPeriod"/>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Ensure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eye contact as you deliver all critical lines</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p>
          <a:p>
            <a:pPr marL="742950" indent="-742950">
              <a:buAutoNum type="arabicPeriod"/>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Sustain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eye contact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for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 few seconds, then move on.</a:t>
            </a:r>
            <a:b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b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4539854"/>
            <a:ext cx="3657600" cy="2318146"/>
          </a:xfrm>
          <a:prstGeom prst="rect">
            <a:avLst/>
          </a:prstGeom>
        </p:spPr>
      </p:pic>
    </p:spTree>
    <p:extLst>
      <p:ext uri="{BB962C8B-B14F-4D97-AF65-F5344CB8AC3E}">
        <p14:creationId xmlns:p14="http://schemas.microsoft.com/office/powerpoint/2010/main" val="19319721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990600"/>
          </a:xfrm>
        </p:spPr>
        <p:txBody>
          <a:bodyPr>
            <a:normAutofit/>
          </a:bodyPr>
          <a:lstStyle/>
          <a:p>
            <a:pPr algn="ctr"/>
            <a:r>
              <a:rPr lang="en-US" sz="4800" b="1" cap="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Posture &amp; Gestures</a:t>
            </a:r>
            <a:endParaRPr lang="en-US" sz="4800" b="1" cap="none"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a:xfrm>
            <a:off x="76200" y="1143000"/>
            <a:ext cx="7848600" cy="5330952"/>
          </a:xfrm>
        </p:spPr>
        <p:txBody>
          <a:bodyPr>
            <a:normAutofit/>
          </a:bodyPr>
          <a:lstStyle/>
          <a:p>
            <a:pPr>
              <a:lnSpc>
                <a:spcPct val="150000"/>
              </a:lnSpc>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Appear confident: stand tall</a:t>
            </a:r>
          </a:p>
          <a:p>
            <a:pPr>
              <a:lnSpc>
                <a:spcPct val="150000"/>
              </a:lnSpc>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Control your gestures </a:t>
            </a:r>
          </a:p>
          <a:p>
            <a:pPr>
              <a:lnSpc>
                <a:spcPct val="150000"/>
              </a:lnSpc>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Use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gestures that move away from your body</a:t>
            </a:r>
          </a:p>
          <a:p>
            <a:pPr>
              <a:buFont typeface="Wingdings" panose="05000000000000000000" pitchFamily="2" charset="2"/>
              <a:buChar char="§"/>
            </a:pP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4038600"/>
            <a:ext cx="2743200" cy="2743200"/>
          </a:xfrm>
          <a:prstGeom prst="rect">
            <a:avLst/>
          </a:prstGeom>
        </p:spPr>
      </p:pic>
    </p:spTree>
    <p:extLst>
      <p:ext uri="{BB962C8B-B14F-4D97-AF65-F5344CB8AC3E}">
        <p14:creationId xmlns:p14="http://schemas.microsoft.com/office/powerpoint/2010/main" val="19769244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pPr algn="ctr"/>
            <a:r>
              <a:rPr lang="en-US" sz="4800" b="1" cap="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Volume, Pace and Pitch</a:t>
            </a:r>
            <a:endParaRPr lang="en-US" sz="4800" b="1" cap="none"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a:xfrm>
            <a:off x="152400" y="1143000"/>
            <a:ext cx="7772400" cy="5330952"/>
          </a:xfrm>
        </p:spPr>
        <p:txBody>
          <a:bodyPr>
            <a:normAutofit/>
          </a:bodyPr>
          <a:lstStyle/>
          <a:p>
            <a:pPr marL="0" indent="0">
              <a:buNone/>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Vary all for emphasis.</a:t>
            </a:r>
          </a:p>
          <a:p>
            <a:pPr marL="0" indent="0">
              <a:buNone/>
            </a:pP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685" y="1752600"/>
            <a:ext cx="2895600" cy="15811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2743200"/>
            <a:ext cx="2588285" cy="145591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4267200"/>
            <a:ext cx="2733675" cy="1676400"/>
          </a:xfrm>
          <a:prstGeom prst="rect">
            <a:avLst/>
          </a:prstGeom>
        </p:spPr>
      </p:pic>
    </p:spTree>
    <p:extLst>
      <p:ext uri="{BB962C8B-B14F-4D97-AF65-F5344CB8AC3E}">
        <p14:creationId xmlns:p14="http://schemas.microsoft.com/office/powerpoint/2010/main" val="873632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rmAutofit/>
          </a:bodyPr>
          <a:lstStyle/>
          <a:p>
            <a:pPr algn="ctr"/>
            <a:r>
              <a:rPr lang="en-US" sz="4800" b="1" cap="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Answering Questions</a:t>
            </a:r>
            <a:endParaRPr lang="en-US" sz="4800" b="1" cap="none"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a:xfrm>
            <a:off x="76200" y="1219200"/>
            <a:ext cx="8077200" cy="5638800"/>
          </a:xfrm>
        </p:spPr>
        <p:txBody>
          <a:bodyPr>
            <a:normAutofit/>
          </a:bodyPr>
          <a:lstStyle/>
          <a:p>
            <a:pPr>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Limit the question topics: </a:t>
            </a:r>
            <a:r>
              <a:rPr lang="en-US" sz="3600"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"Have you any questions on the four principles that I've outlined</a:t>
            </a:r>
            <a:r>
              <a:rPr lang="en-US" sz="3600" i="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endParaRPr lang="en-US" sz="3600" b="1" i="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Anticipate and be prepared with answers.</a:t>
            </a:r>
          </a:p>
          <a:p>
            <a:pPr mar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Listen and determine the intention.</a:t>
            </a:r>
          </a:p>
          <a:p>
            <a:pPr mar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4038599"/>
            <a:ext cx="1638651" cy="2387497"/>
          </a:xfrm>
          <a:prstGeom prst="rect">
            <a:avLst/>
          </a:prstGeom>
        </p:spPr>
      </p:pic>
    </p:spTree>
    <p:extLst>
      <p:ext uri="{BB962C8B-B14F-4D97-AF65-F5344CB8AC3E}">
        <p14:creationId xmlns:p14="http://schemas.microsoft.com/office/powerpoint/2010/main" val="13225260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76200"/>
          </a:xfrm>
        </p:spPr>
        <p:txBody>
          <a:bodyPr>
            <a:normAutofit fontScale="90000"/>
          </a:bodyPr>
          <a:lstStyle/>
          <a:p>
            <a:endParaRPr lang="en-US" dirty="0"/>
          </a:p>
        </p:txBody>
      </p:sp>
      <p:sp>
        <p:nvSpPr>
          <p:cNvPr id="3" name="Content Placeholder 2"/>
          <p:cNvSpPr>
            <a:spLocks noGrp="1"/>
          </p:cNvSpPr>
          <p:nvPr>
            <p:ph sz="quarter" idx="1"/>
          </p:nvPr>
        </p:nvSpPr>
        <p:spPr>
          <a:xfrm>
            <a:off x="152400" y="228600"/>
            <a:ext cx="7772400" cy="6553200"/>
          </a:xfrm>
        </p:spPr>
        <p:txBody>
          <a:bodyPr/>
          <a:lstStyle/>
          <a:p>
            <a:pPr>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Use the Q &amp; A session to reinforce your message.</a:t>
            </a:r>
          </a:p>
          <a:p>
            <a:pPr>
              <a:buFont typeface="Wingdings" panose="05000000000000000000" pitchFamily="2" charset="2"/>
              <a:buChar char="§"/>
            </a:pP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Paraphrase </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the question       back to the questioner: </a:t>
            </a:r>
            <a:r>
              <a:rPr lang="en-US" sz="36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“You want me to explain the process of ….?</a:t>
            </a: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447800"/>
            <a:ext cx="2619375" cy="1743075"/>
          </a:xfrm>
          <a:prstGeom prst="rect">
            <a:avLst/>
          </a:prstGeom>
        </p:spPr>
      </p:pic>
    </p:spTree>
    <p:extLst>
      <p:ext uri="{BB962C8B-B14F-4D97-AF65-F5344CB8AC3E}">
        <p14:creationId xmlns:p14="http://schemas.microsoft.com/office/powerpoint/2010/main" val="1278557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86800" cy="990600"/>
          </a:xfrm>
        </p:spPr>
        <p:txBody>
          <a:bodyPr>
            <a:normAutofit fontScale="90000"/>
          </a:bodyPr>
          <a:lstStyle/>
          <a:p>
            <a:pPr algn="ctr"/>
            <a:r>
              <a:rPr lang="en-US" sz="4800" b="1" cap="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Generating Topics &amp; Outlining</a:t>
            </a:r>
            <a:endParaRPr lang="en-US" sz="4800" b="1" cap="none"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a:xfrm>
            <a:off x="76200" y="1066800"/>
            <a:ext cx="7848600" cy="5791200"/>
          </a:xfrm>
        </p:spPr>
        <p:txBody>
          <a:bodyPr>
            <a:normAutofit/>
          </a:bodyPr>
          <a:lstStyle/>
          <a:p>
            <a:pPr>
              <a:buFont typeface="Wingdings" panose="05000000000000000000" pitchFamily="2" charset="2"/>
              <a:buChar char="§"/>
            </a:pPr>
            <a:r>
              <a:rPr lang="en-US" sz="36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Brainstorming</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 individually or in a group</a:t>
            </a:r>
          </a:p>
          <a:p>
            <a:pPr mar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endParaRPr lang="en-US" sz="36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6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Major points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according           to time limit</a:t>
            </a:r>
          </a:p>
          <a:p>
            <a:pPr mar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1752600"/>
            <a:ext cx="2272644" cy="22814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4799045"/>
            <a:ext cx="2619375" cy="1743075"/>
          </a:xfrm>
          <a:prstGeom prst="rect">
            <a:avLst/>
          </a:prstGeom>
        </p:spPr>
      </p:pic>
    </p:spTree>
    <p:extLst>
      <p:ext uri="{BB962C8B-B14F-4D97-AF65-F5344CB8AC3E}">
        <p14:creationId xmlns:p14="http://schemas.microsoft.com/office/powerpoint/2010/main" val="28609296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362"/>
          </a:xfrm>
        </p:spPr>
        <p:txBody>
          <a:bodyPr>
            <a:normAutofit fontScale="90000"/>
          </a:bodyPr>
          <a:lstStyle/>
          <a:p>
            <a:endParaRPr lang="en-US" dirty="0"/>
          </a:p>
        </p:txBody>
      </p:sp>
      <p:sp>
        <p:nvSpPr>
          <p:cNvPr id="3" name="Content Placeholder 2"/>
          <p:cNvSpPr>
            <a:spLocks noGrp="1"/>
          </p:cNvSpPr>
          <p:nvPr>
            <p:ph sz="quarter" idx="1"/>
          </p:nvPr>
        </p:nvSpPr>
        <p:spPr>
          <a:xfrm>
            <a:off x="457200" y="457200"/>
            <a:ext cx="7467600" cy="6016752"/>
          </a:xfrm>
        </p:spPr>
        <p:txBody>
          <a:bodyPr>
            <a:normAutofit/>
          </a:bodyPr>
          <a:lstStyle/>
          <a:p>
            <a:pPr>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Handle a difficult question by offering to expand afterwards. </a:t>
            </a:r>
          </a:p>
          <a:p>
            <a:pPr mar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If the question is irrelevant, say so.</a:t>
            </a: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7780" y="1828800"/>
            <a:ext cx="2852219" cy="21391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917" y="4876800"/>
            <a:ext cx="2989583" cy="1971392"/>
          </a:xfrm>
          <a:prstGeom prst="rect">
            <a:avLst/>
          </a:prstGeom>
        </p:spPr>
      </p:pic>
    </p:spTree>
    <p:extLst>
      <p:ext uri="{BB962C8B-B14F-4D97-AF65-F5344CB8AC3E}">
        <p14:creationId xmlns:p14="http://schemas.microsoft.com/office/powerpoint/2010/main" val="38245902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762"/>
          </a:xfrm>
        </p:spPr>
        <p:txBody>
          <a:bodyPr>
            <a:normAutofit fontScale="90000"/>
          </a:bodyPr>
          <a:lstStyle/>
          <a:p>
            <a:endParaRPr lang="en-US" dirty="0"/>
          </a:p>
        </p:txBody>
      </p:sp>
      <p:sp>
        <p:nvSpPr>
          <p:cNvPr id="3" name="Content Placeholder 2"/>
          <p:cNvSpPr>
            <a:spLocks noGrp="1"/>
          </p:cNvSpPr>
          <p:nvPr>
            <p:ph sz="quarter" idx="1"/>
          </p:nvPr>
        </p:nvSpPr>
        <p:spPr>
          <a:xfrm>
            <a:off x="457200" y="609600"/>
            <a:ext cx="7467600" cy="5864352"/>
          </a:xfrm>
        </p:spPr>
        <p:txBody>
          <a:bodyPr>
            <a:normAutofit/>
          </a:bodyPr>
          <a:lstStyle/>
          <a:p>
            <a:pPr>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If you don’t know – say so, or refer the person to resources. </a:t>
            </a:r>
          </a:p>
          <a:p>
            <a:pPr>
              <a:buFont typeface="Wingdings" panose="05000000000000000000" pitchFamily="2" charset="2"/>
              <a:buChar char="§"/>
            </a:pPr>
            <a:endParaRPr lang="en-US" sz="36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3600"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Do NOT</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p>
          <a:p>
            <a:pPr lvl="5">
              <a:buFont typeface="Wingdings" panose="05000000000000000000" pitchFamily="2" charset="2"/>
              <a:buChar char="ü"/>
            </a:pP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Go off the topic</a:t>
            </a:r>
          </a:p>
          <a:p>
            <a:pPr lvl="5">
              <a:buFont typeface="Wingdings" panose="05000000000000000000" pitchFamily="2" charset="2"/>
              <a:buChar char="ü"/>
            </a:pP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Make a mini-presentation</a:t>
            </a:r>
          </a:p>
          <a:p>
            <a:pPr lvl="5">
              <a:buFont typeface="Wingdings" panose="05000000000000000000" pitchFamily="2" charset="2"/>
              <a:buChar char="ü"/>
            </a:pP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Pass the buck</a:t>
            </a:r>
          </a:p>
          <a:p>
            <a:pPr lvl="5">
              <a:buFont typeface="Wingdings" panose="05000000000000000000" pitchFamily="2" charset="2"/>
              <a:buChar char="ü"/>
            </a:pPr>
            <a:r>
              <a:rPr lang="en-US" sz="32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Answer defensively</a:t>
            </a:r>
            <a:endParaRPr lang="en-US" sz="32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85955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cap="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 a Boy/Girl Scout</a:t>
            </a:r>
            <a:endParaRPr lang="en-US" sz="4800" b="1" cap="none"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p:txBody>
          <a:bodyPr>
            <a:normAutofit/>
          </a:bodyPr>
          <a:lstStyle/>
          <a:p>
            <a:pPr marL="0" indent="0" algn="ctr">
              <a:buNone/>
            </a:pPr>
            <a:endParaRPr lang="en-US" sz="6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6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Be prepared,</a:t>
            </a:r>
          </a:p>
          <a:p>
            <a:pPr marL="0" indent="0" algn="ctr">
              <a:buNone/>
            </a:pPr>
            <a:r>
              <a:rPr lang="en-US" sz="6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and…</a:t>
            </a:r>
            <a:endParaRPr lang="en-US" sz="6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307326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362"/>
          </a:xfrm>
        </p:spPr>
        <p:txBody>
          <a:bodyPr>
            <a:normAutofit fontScale="90000"/>
          </a:bodyPr>
          <a:lstStyle/>
          <a:p>
            <a:endParaRPr lang="en-US" dirty="0"/>
          </a:p>
        </p:txBody>
      </p:sp>
      <p:sp>
        <p:nvSpPr>
          <p:cNvPr id="3" name="Content Placeholder 2"/>
          <p:cNvSpPr>
            <a:spLocks noGrp="1"/>
          </p:cNvSpPr>
          <p:nvPr>
            <p:ph sz="quarter" idx="1"/>
          </p:nvPr>
        </p:nvSpPr>
        <p:spPr>
          <a:xfrm>
            <a:off x="457200" y="381000"/>
            <a:ext cx="7467600" cy="6092952"/>
          </a:xfrm>
        </p:spPr>
        <p:txBody>
          <a:bodyPr>
            <a:normAutofit lnSpcReduction="10000"/>
          </a:bodyPr>
          <a:lstStyle/>
          <a:p>
            <a:pPr marL="0" indent="0">
              <a:buNone/>
            </a:pPr>
            <a:r>
              <a:rPr lang="en-US" sz="5400" b="1" dirty="0" smtClean="0">
                <a:solidFill>
                  <a:schemeClr val="tx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1,</a:t>
            </a:r>
          </a:p>
          <a:p>
            <a:pPr marL="0" indent="0">
              <a:buNone/>
            </a:pPr>
            <a:r>
              <a:rPr lang="en-US" sz="5400" b="1" dirty="0" smtClean="0">
                <a:solidFill>
                  <a:schemeClr val="tx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2,</a:t>
            </a:r>
          </a:p>
          <a:p>
            <a:pPr marL="0" indent="0">
              <a:buNone/>
            </a:pPr>
            <a:r>
              <a:rPr lang="en-US" sz="5400" b="1" dirty="0">
                <a:solidFill>
                  <a:schemeClr val="tx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5400" b="1" dirty="0" smtClean="0">
                <a:solidFill>
                  <a:schemeClr val="tx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3 – </a:t>
            </a:r>
          </a:p>
          <a:p>
            <a:pPr marL="0" indent="0">
              <a:buNone/>
            </a:pPr>
            <a:endParaRPr lang="en-US" sz="5400" b="1" dirty="0">
              <a:solidFill>
                <a:schemeClr val="tx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8000" b="1" dirty="0" smtClean="0">
                <a:solidFill>
                  <a:schemeClr val="tx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PRESENT!</a:t>
            </a:r>
            <a:endParaRPr lang="en-US" sz="8000" b="1" dirty="0">
              <a:solidFill>
                <a:schemeClr val="tx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5400" b="1" dirty="0">
              <a:solidFill>
                <a:schemeClr val="tx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6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endParaRPr lang="en-US" sz="36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248456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90600"/>
          </a:xfrm>
        </p:spPr>
        <p:txBody>
          <a:bodyPr>
            <a:normAutofit/>
          </a:bodyPr>
          <a:lstStyle/>
          <a:p>
            <a:r>
              <a:rPr lang="en-US" sz="4400" b="1" cap="none" dirty="0" smtClean="0">
                <a:latin typeface="Tahoma" panose="020B0604030504040204" pitchFamily="34" charset="0"/>
                <a:ea typeface="Tahoma" panose="020B0604030504040204" pitchFamily="34" charset="0"/>
                <a:cs typeface="Tahoma" panose="020B0604030504040204" pitchFamily="34" charset="0"/>
              </a:rPr>
              <a:t>References: </a:t>
            </a:r>
            <a:endParaRPr lang="en-US" sz="4400" b="1" cap="none"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000" b="1" dirty="0">
                <a:solidFill>
                  <a:srgbClr val="FFC000"/>
                </a:solidFill>
                <a:latin typeface="Tahoma" panose="020B0604030504040204" pitchFamily="34" charset="0"/>
                <a:ea typeface="Tahoma" panose="020B0604030504040204" pitchFamily="34" charset="0"/>
                <a:cs typeface="Tahoma" panose="020B0604030504040204" pitchFamily="34" charset="0"/>
                <a:hlinkClick r:id="rId2"/>
              </a:rPr>
              <a:t>http://www.ellenfinkelstein.com/pptblog/create-clear-iconic-illustrations-in-powerpoint-with-gasp-clip-art</a:t>
            </a:r>
            <a:r>
              <a:rPr lang="en-US" sz="2000" b="1" dirty="0" smtClean="0">
                <a:solidFill>
                  <a:srgbClr val="FFC000"/>
                </a:solidFill>
                <a:latin typeface="Tahoma" panose="020B0604030504040204" pitchFamily="34" charset="0"/>
                <a:ea typeface="Tahoma" panose="020B0604030504040204" pitchFamily="34" charset="0"/>
                <a:cs typeface="Tahoma" panose="020B0604030504040204" pitchFamily="34" charset="0"/>
                <a:hlinkClick r:id="rId2"/>
              </a:rPr>
              <a:t>/</a:t>
            </a:r>
            <a:endParaRPr lang="en-US" sz="2000" b="1" dirty="0" smtClean="0">
              <a:solidFill>
                <a:srgbClr val="FFC00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2000" b="1" dirty="0">
                <a:solidFill>
                  <a:srgbClr val="FFC000"/>
                </a:solidFill>
                <a:latin typeface="Tahoma" panose="020B0604030504040204" pitchFamily="34" charset="0"/>
                <a:ea typeface="Tahoma" panose="020B0604030504040204" pitchFamily="34" charset="0"/>
                <a:cs typeface="Tahoma" panose="020B0604030504040204" pitchFamily="34" charset="0"/>
                <a:hlinkClick r:id="rId3"/>
              </a:rPr>
              <a:t>http://www.speakingaboutpresenting.com/presentation-books/overcame-his-stage-fright/</a:t>
            </a:r>
            <a:endParaRPr lang="en-US" sz="2000" b="1" dirty="0">
              <a:solidFill>
                <a:srgbClr val="FFC00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2000" b="1" dirty="0">
                <a:solidFill>
                  <a:srgbClr val="FFC000"/>
                </a:solidFill>
                <a:latin typeface="Tahoma" panose="020B0604030504040204" pitchFamily="34" charset="0"/>
                <a:ea typeface="Tahoma" panose="020B0604030504040204" pitchFamily="34" charset="0"/>
                <a:cs typeface="Tahoma" panose="020B0604030504040204" pitchFamily="34" charset="0"/>
                <a:hlinkClick r:id="rId4"/>
              </a:rPr>
              <a:t>http://wolfgangriebe.wordpress.com/tag/35-tips-on-overcoming-stage-fright/</a:t>
            </a:r>
            <a:endParaRPr lang="en-US" sz="2000" b="1" u="sng" dirty="0">
              <a:solidFill>
                <a:srgbClr val="FFC00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2000" b="1" i="1" dirty="0">
                <a:solidFill>
                  <a:srgbClr val="FFC000"/>
                </a:solidFill>
                <a:latin typeface="Tahoma" panose="020B0604030504040204" pitchFamily="34" charset="0"/>
                <a:ea typeface="Tahoma" panose="020B0604030504040204" pitchFamily="34" charset="0"/>
                <a:cs typeface="Tahoma" panose="020B0604030504040204" pitchFamily="34" charset="0"/>
              </a:rPr>
              <a:t>Overcoming Stage Fright </a:t>
            </a:r>
            <a:r>
              <a:rPr lang="en-US" sz="20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by </a:t>
            </a:r>
            <a:r>
              <a:rPr lang="en-US" sz="2000" b="1" dirty="0">
                <a:solidFill>
                  <a:srgbClr val="FFC000"/>
                </a:solidFill>
                <a:latin typeface="Tahoma" panose="020B0604030504040204" pitchFamily="34" charset="0"/>
                <a:ea typeface="Tahoma" panose="020B0604030504040204" pitchFamily="34" charset="0"/>
                <a:cs typeface="Tahoma" panose="020B0604030504040204" pitchFamily="34" charset="0"/>
                <a:hlinkClick r:id="rId5"/>
              </a:rPr>
              <a:t>Emily </a:t>
            </a:r>
            <a:r>
              <a:rPr lang="en-US" sz="2000" b="1" dirty="0" smtClean="0">
                <a:solidFill>
                  <a:srgbClr val="FFC000"/>
                </a:solidFill>
                <a:latin typeface="Tahoma" panose="020B0604030504040204" pitchFamily="34" charset="0"/>
                <a:ea typeface="Tahoma" panose="020B0604030504040204" pitchFamily="34" charset="0"/>
                <a:cs typeface="Tahoma" panose="020B0604030504040204" pitchFamily="34" charset="0"/>
                <a:hlinkClick r:id="rId5"/>
              </a:rPr>
              <a:t>Lewis</a:t>
            </a:r>
            <a:endParaRPr lang="en-US" sz="2000" b="1" dirty="0" smtClean="0">
              <a:solidFill>
                <a:srgbClr val="FFC00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en-US" sz="2000" b="1" dirty="0">
                <a:solidFill>
                  <a:srgbClr val="FFC000"/>
                </a:solidFill>
                <a:latin typeface="Tahoma" panose="020B0604030504040204" pitchFamily="34" charset="0"/>
                <a:ea typeface="Tahoma" panose="020B0604030504040204" pitchFamily="34" charset="0"/>
                <a:cs typeface="Tahoma" panose="020B0604030504040204" pitchFamily="34" charset="0"/>
                <a:hlinkClick r:id="rId6"/>
              </a:rPr>
              <a:t>http://libweb.surrey.ac.uk/library/skills/Presentation%20Skills%20Leicester/index.php</a:t>
            </a:r>
            <a:endParaRPr lang="en-US" sz="2000" b="1" u="sng" dirty="0">
              <a:solidFill>
                <a:srgbClr val="FFC000"/>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endParaRPr lang="en-US" sz="2000" b="1" dirty="0">
              <a:latin typeface="Tahoma" panose="020B0604030504040204" pitchFamily="34" charset="0"/>
              <a:ea typeface="Tahoma" panose="020B0604030504040204" pitchFamily="34" charset="0"/>
              <a:cs typeface="Tahoma" panose="020B0604030504040204" pitchFamily="34" charset="0"/>
            </a:endParaRPr>
          </a:p>
          <a:p>
            <a:endParaRPr lang="en-US" sz="2000" b="1" dirty="0"/>
          </a:p>
        </p:txBody>
      </p:sp>
      <p:pic>
        <p:nvPicPr>
          <p:cNvPr id="4" name="Picture 2" descr="C:\Users\Judy\AppData\Local\Microsoft\Windows\Temporary Internet Files\Content.IE5\8NIOAPEX\MC900213435[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81479" y="32333"/>
            <a:ext cx="1539108" cy="1258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803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362"/>
          </a:xfrm>
        </p:spPr>
        <p:txBody>
          <a:bodyPr>
            <a:normAutofit fontScale="90000"/>
          </a:bodyPr>
          <a:lstStyle/>
          <a:p>
            <a:endParaRPr lang="en-US" dirty="0"/>
          </a:p>
        </p:txBody>
      </p:sp>
      <p:sp>
        <p:nvSpPr>
          <p:cNvPr id="3" name="Content Placeholder 2"/>
          <p:cNvSpPr>
            <a:spLocks noGrp="1"/>
          </p:cNvSpPr>
          <p:nvPr>
            <p:ph sz="quarter" idx="1"/>
          </p:nvPr>
        </p:nvSpPr>
        <p:spPr>
          <a:xfrm>
            <a:off x="457200" y="304800"/>
            <a:ext cx="7620000" cy="6553200"/>
          </a:xfrm>
        </p:spPr>
        <p:txBody>
          <a:bodyPr/>
          <a:lstStyle/>
          <a:p>
            <a:pPr marL="0" indent="0">
              <a:buNone/>
            </a:pPr>
            <a:r>
              <a:rPr lang="en-US" sz="3600" b="1" u="sng"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Types of outlines</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p>
          <a:p>
            <a:pPr marL="457200" indent="-457200">
              <a:lnSpc>
                <a:spcPct val="150000"/>
              </a:lnSpc>
              <a:buAutoNum type="arabicPeriod"/>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Introduction</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Body</a:t>
            </a: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a:p>
            <a:pPr marL="0" indent="0">
              <a:lnSpc>
                <a:spcPct val="150000"/>
              </a:lnSpc>
              <a:buNone/>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Conclusion</a:t>
            </a:r>
          </a:p>
          <a:p>
            <a:pPr marL="0" indent="0">
              <a:lnSpc>
                <a:spcPct val="150000"/>
              </a:lnSpc>
              <a:buNone/>
            </a:pPr>
            <a:r>
              <a:rPr lang="en-US"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p>
          <a:p>
            <a:pPr marL="0" indent="0">
              <a:lnSpc>
                <a:spcPct val="150000"/>
              </a:lnSpc>
              <a:buNone/>
            </a:pPr>
            <a:endParaRPr lang="en-US"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endParaRPr lang="en-US" sz="28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800263"/>
            <a:ext cx="3733800" cy="3921343"/>
          </a:xfrm>
          <a:prstGeom prst="rect">
            <a:avLst/>
          </a:prstGeom>
        </p:spPr>
      </p:pic>
    </p:spTree>
    <p:extLst>
      <p:ext uri="{BB962C8B-B14F-4D97-AF65-F5344CB8AC3E}">
        <p14:creationId xmlns:p14="http://schemas.microsoft.com/office/powerpoint/2010/main" val="1709861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5719"/>
          </a:xfrm>
        </p:spPr>
        <p:txBody>
          <a:bodyPr>
            <a:normAutofit fontScale="90000"/>
          </a:bodyPr>
          <a:lstStyle/>
          <a:p>
            <a:endParaRPr lang="en-US" dirty="0"/>
          </a:p>
        </p:txBody>
      </p:sp>
      <p:sp>
        <p:nvSpPr>
          <p:cNvPr id="3" name="Content Placeholder 2"/>
          <p:cNvSpPr>
            <a:spLocks noGrp="1"/>
          </p:cNvSpPr>
          <p:nvPr>
            <p:ph sz="quarter" idx="1"/>
          </p:nvPr>
        </p:nvSpPr>
        <p:spPr>
          <a:xfrm>
            <a:off x="457200" y="533400"/>
            <a:ext cx="7467600" cy="5940552"/>
          </a:xfrm>
        </p:spPr>
        <p:txBody>
          <a:bodyPr/>
          <a:lstStyle/>
          <a:p>
            <a:pPr>
              <a:buFont typeface="Wingdings" panose="05000000000000000000" pitchFamily="2" charset="2"/>
              <a:buChar char="§"/>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2. I-M-R-D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676400"/>
            <a:ext cx="5678753" cy="3862388"/>
          </a:xfrm>
          <a:prstGeom prst="rect">
            <a:avLst/>
          </a:prstGeom>
        </p:spPr>
      </p:pic>
    </p:spTree>
    <p:extLst>
      <p:ext uri="{BB962C8B-B14F-4D97-AF65-F5344CB8AC3E}">
        <p14:creationId xmlns:p14="http://schemas.microsoft.com/office/powerpoint/2010/main" val="3677114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996"/>
            <a:ext cx="8534400" cy="1143000"/>
          </a:xfrm>
        </p:spPr>
        <p:txBody>
          <a:bodyPr>
            <a:normAutofit/>
          </a:bodyPr>
          <a:lstStyle/>
          <a:p>
            <a:pPr algn="ctr"/>
            <a:r>
              <a:rPr lang="en-US" sz="4800" b="1" cap="none"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How to design PPT slides</a:t>
            </a:r>
            <a:endParaRPr lang="en-US" sz="4800" b="1" cap="none"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quarter" idx="1"/>
          </p:nvPr>
        </p:nvSpPr>
        <p:spPr>
          <a:xfrm>
            <a:off x="76200" y="1143000"/>
            <a:ext cx="7848600" cy="5715000"/>
          </a:xfrm>
        </p:spPr>
        <p:txBody>
          <a:bodyPr>
            <a:normAutofit/>
          </a:bodyPr>
          <a:lstStyle/>
          <a:p>
            <a:pPr>
              <a:lnSpc>
                <a:spcPct val="150000"/>
              </a:lnSpc>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Rule of 6 X 6 or 7 X 7</a:t>
            </a:r>
          </a:p>
          <a:p>
            <a:pPr>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Font size: at least </a:t>
            </a:r>
            <a:r>
              <a:rPr lang="en-US" b="1" u="sng"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24</a:t>
            </a:r>
          </a:p>
          <a:p>
            <a:pPr marL="0" indent="0">
              <a:buNone/>
            </a:pPr>
            <a:r>
              <a:rPr lang="en-US" sz="5400" dirty="0" smtClean="0"/>
              <a:t>	</a:t>
            </a:r>
            <a:r>
              <a:rPr lang="en-US" sz="4800" b="1" dirty="0" smtClean="0">
                <a:solidFill>
                  <a:schemeClr val="accent4">
                    <a:lumMod val="50000"/>
                  </a:schemeClr>
                </a:solidFill>
                <a:latin typeface="Arial" panose="020B0604020202020204" pitchFamily="34" charset="0"/>
                <a:cs typeface="Arial" panose="020B0604020202020204" pitchFamily="34" charset="0"/>
              </a:rPr>
              <a:t>Ariel – 48 </a:t>
            </a:r>
            <a:endParaRPr lang="en-US" sz="4800" b="1" dirty="0">
              <a:solidFill>
                <a:schemeClr val="accent4">
                  <a:lumMod val="50000"/>
                </a:schemeClr>
              </a:solidFill>
              <a:latin typeface="Arial" panose="020B0604020202020204" pitchFamily="34" charset="0"/>
              <a:cs typeface="Arial" panose="020B0604020202020204" pitchFamily="34" charset="0"/>
            </a:endParaRPr>
          </a:p>
          <a:p>
            <a:pPr marL="0" indent="0">
              <a:buNone/>
            </a:pPr>
            <a:r>
              <a:rPr lang="en-US" sz="4400" b="1" dirty="0" smtClean="0">
                <a:solidFill>
                  <a:schemeClr val="accent4">
                    <a:lumMod val="50000"/>
                  </a:schemeClr>
                </a:solidFill>
                <a:latin typeface="Arial" panose="020B0604020202020204" pitchFamily="34" charset="0"/>
                <a:cs typeface="Arial" panose="020B0604020202020204" pitchFamily="34" charset="0"/>
              </a:rPr>
              <a:t>	</a:t>
            </a:r>
            <a:r>
              <a:rPr lang="en-US" sz="4000" b="1" dirty="0" smtClean="0">
                <a:solidFill>
                  <a:schemeClr val="accent4">
                    <a:lumMod val="50000"/>
                  </a:schemeClr>
                </a:solidFill>
                <a:latin typeface="Arial" panose="020B0604020202020204" pitchFamily="34" charset="0"/>
                <a:cs typeface="Arial" panose="020B0604020202020204" pitchFamily="34" charset="0"/>
              </a:rPr>
              <a:t>Ariel </a:t>
            </a:r>
            <a:r>
              <a:rPr lang="en-US" sz="4000" b="1" dirty="0">
                <a:solidFill>
                  <a:schemeClr val="accent4">
                    <a:lumMod val="50000"/>
                  </a:schemeClr>
                </a:solidFill>
                <a:latin typeface="Arial" panose="020B0604020202020204" pitchFamily="34" charset="0"/>
                <a:cs typeface="Arial" panose="020B0604020202020204" pitchFamily="34" charset="0"/>
              </a:rPr>
              <a:t>- 40</a:t>
            </a:r>
          </a:p>
          <a:p>
            <a:pPr marL="0" indent="0">
              <a:buNone/>
            </a:pPr>
            <a:r>
              <a:rPr lang="en-US" sz="3600" b="1" dirty="0" smtClean="0">
                <a:solidFill>
                  <a:schemeClr val="accent4">
                    <a:lumMod val="50000"/>
                  </a:schemeClr>
                </a:solidFill>
                <a:latin typeface="Arial" panose="020B0604020202020204" pitchFamily="34" charset="0"/>
                <a:cs typeface="Arial" panose="020B0604020202020204" pitchFamily="34" charset="0"/>
              </a:rPr>
              <a:t>	</a:t>
            </a:r>
            <a:r>
              <a:rPr lang="en-US" sz="3200" b="1" dirty="0" smtClean="0">
                <a:solidFill>
                  <a:schemeClr val="accent4">
                    <a:lumMod val="50000"/>
                  </a:schemeClr>
                </a:solidFill>
                <a:latin typeface="Arial" panose="020B0604020202020204" pitchFamily="34" charset="0"/>
                <a:cs typeface="Arial" panose="020B0604020202020204" pitchFamily="34" charset="0"/>
              </a:rPr>
              <a:t>Ariel </a:t>
            </a:r>
            <a:r>
              <a:rPr lang="en-US" sz="3200" b="1" dirty="0">
                <a:solidFill>
                  <a:schemeClr val="accent4">
                    <a:lumMod val="50000"/>
                  </a:schemeClr>
                </a:solidFill>
                <a:latin typeface="Arial" panose="020B0604020202020204" pitchFamily="34" charset="0"/>
                <a:cs typeface="Arial" panose="020B0604020202020204" pitchFamily="34" charset="0"/>
              </a:rPr>
              <a:t>– 32 </a:t>
            </a:r>
          </a:p>
          <a:p>
            <a:pPr marL="0" indent="0">
              <a:buNone/>
            </a:pPr>
            <a:r>
              <a:rPr lang="en-US" b="1" dirty="0" smtClean="0">
                <a:solidFill>
                  <a:schemeClr val="accent4">
                    <a:lumMod val="50000"/>
                  </a:schemeClr>
                </a:solidFill>
                <a:latin typeface="Arial" panose="020B0604020202020204" pitchFamily="34" charset="0"/>
                <a:cs typeface="Arial" panose="020B0604020202020204" pitchFamily="34" charset="0"/>
              </a:rPr>
              <a:t>	Ariel </a:t>
            </a:r>
            <a:r>
              <a:rPr lang="en-US" b="1" dirty="0">
                <a:solidFill>
                  <a:schemeClr val="accent4">
                    <a:lumMod val="50000"/>
                  </a:schemeClr>
                </a:solidFill>
                <a:latin typeface="Arial" panose="020B0604020202020204" pitchFamily="34" charset="0"/>
                <a:cs typeface="Arial" panose="020B0604020202020204" pitchFamily="34" charset="0"/>
              </a:rPr>
              <a:t>– 24</a:t>
            </a:r>
          </a:p>
          <a:p>
            <a:pPr marL="0" indent="0">
              <a:buNone/>
            </a:pPr>
            <a:r>
              <a:rPr lang="en-US" sz="2000" b="1" dirty="0" smtClean="0">
                <a:solidFill>
                  <a:schemeClr val="accent4">
                    <a:lumMod val="50000"/>
                  </a:schemeClr>
                </a:solidFill>
                <a:latin typeface="Arial" panose="020B0604020202020204" pitchFamily="34" charset="0"/>
                <a:cs typeface="Arial" panose="020B0604020202020204" pitchFamily="34" charset="0"/>
              </a:rPr>
              <a:t>	</a:t>
            </a:r>
            <a:r>
              <a:rPr lang="en-US" sz="1800" b="1" dirty="0" smtClean="0">
                <a:solidFill>
                  <a:schemeClr val="accent4">
                    <a:lumMod val="50000"/>
                  </a:schemeClr>
                </a:solidFill>
                <a:latin typeface="Arial" panose="020B0604020202020204" pitchFamily="34" charset="0"/>
                <a:cs typeface="Arial" panose="020B0604020202020204" pitchFamily="34" charset="0"/>
              </a:rPr>
              <a:t>Ariel </a:t>
            </a:r>
            <a:r>
              <a:rPr lang="en-US" sz="1800" b="1" dirty="0">
                <a:solidFill>
                  <a:schemeClr val="accent4">
                    <a:lumMod val="50000"/>
                  </a:schemeClr>
                </a:solidFill>
                <a:latin typeface="Arial" panose="020B0604020202020204" pitchFamily="34" charset="0"/>
                <a:cs typeface="Arial" panose="020B0604020202020204" pitchFamily="34" charset="0"/>
              </a:rPr>
              <a:t>– 18</a:t>
            </a:r>
            <a:r>
              <a:rPr lang="en-US" sz="2000" b="1" dirty="0">
                <a:solidFill>
                  <a:schemeClr val="accent4">
                    <a:lumMod val="50000"/>
                  </a:schemeClr>
                </a:solidFill>
                <a:latin typeface="Arial" panose="020B0604020202020204" pitchFamily="34" charset="0"/>
                <a:cs typeface="Arial" panose="020B0604020202020204" pitchFamily="34" charset="0"/>
              </a:rPr>
              <a:t> </a:t>
            </a:r>
          </a:p>
          <a:p>
            <a:pPr>
              <a:lnSpc>
                <a:spcPct val="150000"/>
              </a:lnSpc>
              <a:buFont typeface="Wingdings" panose="05000000000000000000" pitchFamily="2" charset="2"/>
              <a:buChar char="§"/>
            </a:pPr>
            <a:endPar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dirty="0"/>
          </a:p>
        </p:txBody>
      </p:sp>
      <p:pic>
        <p:nvPicPr>
          <p:cNvPr id="4" name="Picture 4" descr="size does cou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581400"/>
            <a:ext cx="3890963"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961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362"/>
          </a:xfrm>
        </p:spPr>
        <p:txBody>
          <a:bodyPr>
            <a:normAutofit fontScale="90000"/>
          </a:bodyPr>
          <a:lstStyle/>
          <a:p>
            <a:endParaRPr lang="en-US" dirty="0"/>
          </a:p>
        </p:txBody>
      </p:sp>
      <p:sp>
        <p:nvSpPr>
          <p:cNvPr id="3" name="Content Placeholder 2"/>
          <p:cNvSpPr>
            <a:spLocks noGrp="1"/>
          </p:cNvSpPr>
          <p:nvPr>
            <p:ph sz="quarter" idx="1"/>
          </p:nvPr>
        </p:nvSpPr>
        <p:spPr>
          <a:xfrm>
            <a:off x="152400" y="457200"/>
            <a:ext cx="7772400" cy="6400800"/>
          </a:xfrm>
        </p:spPr>
        <p:txBody>
          <a:bodyPr>
            <a:normAutofit/>
          </a:bodyPr>
          <a:lstStyle/>
          <a:p>
            <a:pPr>
              <a:lnSpc>
                <a:spcPct val="150000"/>
              </a:lnSpc>
              <a:buFont typeface="Wingdings" panose="05000000000000000000" pitchFamily="2" charset="2"/>
              <a:buChar char="§"/>
            </a:pPr>
            <a:r>
              <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Light background, dark </a:t>
            </a: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letters</a:t>
            </a:r>
          </a:p>
          <a:p>
            <a:pPr>
              <a:lnSpc>
                <a:spcPct val="150000"/>
              </a:lnSpc>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Recommended fonts: Tahoma, </a:t>
            </a:r>
            <a:r>
              <a:rPr lang="en-US" sz="3600" b="1" dirty="0" smtClean="0">
                <a:solidFill>
                  <a:schemeClr val="tx2">
                    <a:lumMod val="50000"/>
                  </a:schemeClr>
                </a:solidFill>
                <a:latin typeface="Arial" panose="020B0604020202020204" pitchFamily="34" charset="0"/>
                <a:ea typeface="Tahoma" panose="020B0604030504040204" pitchFamily="34" charset="0"/>
                <a:cs typeface="Arial" panose="020B0604020202020204" pitchFamily="34" charset="0"/>
              </a:rPr>
              <a:t>Ariel, </a:t>
            </a:r>
            <a:r>
              <a:rPr lang="en-US" sz="3600" b="1"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Verdana</a:t>
            </a:r>
          </a:p>
          <a:p>
            <a:pPr>
              <a:lnSpc>
                <a:spcPct val="150000"/>
              </a:lnSpc>
              <a:buFont typeface="Wingdings" panose="05000000000000000000" pitchFamily="2" charset="2"/>
              <a:buChar char="§"/>
            </a:pPr>
            <a:endParaRPr lang="en-US" sz="3600" b="1"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buFont typeface="Wingdings" panose="05000000000000000000" pitchFamily="2" charset="2"/>
              <a:buChar char="§"/>
            </a:pPr>
            <a:r>
              <a:rPr lang="en-US" sz="3600" b="1"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Beware of </a:t>
            </a:r>
            <a:r>
              <a:rPr lang="en-US" sz="5400" b="1" dirty="0" smtClean="0">
                <a:solidFill>
                  <a:srgbClr val="00B050"/>
                </a:solidFill>
                <a:latin typeface="A Charming Font" panose="00000400000000000000" pitchFamily="2" charset="0"/>
                <a:ea typeface="Verdana" panose="020B0604030504040204" pitchFamily="34" charset="0"/>
                <a:cs typeface="Verdana" panose="020B0604030504040204" pitchFamily="34" charset="0"/>
              </a:rPr>
              <a:t>fancy fonts,</a:t>
            </a:r>
            <a:r>
              <a:rPr lang="en-US" sz="5400" b="1" dirty="0" smtClean="0">
                <a:solidFill>
                  <a:srgbClr val="00B050"/>
                </a:solidFill>
                <a:latin typeface="Algerian" panose="04020705040A02060702" pitchFamily="82" charset="0"/>
                <a:ea typeface="Verdana" panose="020B0604030504040204" pitchFamily="34" charset="0"/>
                <a:cs typeface="Verdana" panose="020B0604030504040204" pitchFamily="34" charset="0"/>
              </a:rPr>
              <a:t> </a:t>
            </a:r>
            <a:r>
              <a:rPr lang="en-US" sz="4400" b="1" dirty="0" smtClean="0">
                <a:solidFill>
                  <a:schemeClr val="accent3">
                    <a:lumMod val="40000"/>
                    <a:lumOff val="60000"/>
                  </a:schemeClr>
                </a:solidFill>
                <a:latin typeface="Algerian" panose="04020705040A02060702" pitchFamily="82" charset="0"/>
                <a:ea typeface="Verdana" panose="020B0604030504040204" pitchFamily="34" charset="0"/>
                <a:cs typeface="Verdana" panose="020B0604030504040204" pitchFamily="34" charset="0"/>
              </a:rPr>
              <a:t>lack of contrast,</a:t>
            </a:r>
            <a:r>
              <a:rPr lang="en-US" sz="4400" dirty="0" smtClean="0">
                <a:solidFill>
                  <a:schemeClr val="accent3">
                    <a:lumMod val="40000"/>
                    <a:lumOff val="60000"/>
                  </a:schemeClr>
                </a:solidFill>
                <a:latin typeface="Edwardian Script ITC" panose="030303020407070D0804" pitchFamily="66" charset="0"/>
                <a:ea typeface="Verdana" panose="020B0604030504040204" pitchFamily="34" charset="0"/>
                <a:cs typeface="Verdana" panose="020B0604030504040204" pitchFamily="34" charset="0"/>
              </a:rPr>
              <a:t> </a:t>
            </a:r>
            <a:r>
              <a:rPr lang="en-US" sz="4400" b="1" i="1" dirty="0" smtClean="0">
                <a:solidFill>
                  <a:schemeClr val="accent4">
                    <a:lumMod val="50000"/>
                  </a:schemeClr>
                </a:solidFill>
                <a:latin typeface="Edwardian Script ITC" panose="030303020407070D0804" pitchFamily="66" charset="0"/>
                <a:ea typeface="Verdana" panose="020B0604030504040204" pitchFamily="34" charset="0"/>
                <a:cs typeface="Verdana" panose="020B0604030504040204" pitchFamily="34" charset="0"/>
              </a:rPr>
              <a:t>unreadable italics  </a:t>
            </a:r>
            <a:endParaRPr lang="en-US" sz="4400" i="1" dirty="0" smtClean="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endParaRPr lang="en-US" sz="3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209800"/>
            <a:ext cx="2533650" cy="1809750"/>
          </a:xfrm>
          <a:prstGeom prst="rect">
            <a:avLst/>
          </a:prstGeom>
        </p:spPr>
      </p:pic>
    </p:spTree>
    <p:extLst>
      <p:ext uri="{BB962C8B-B14F-4D97-AF65-F5344CB8AC3E}">
        <p14:creationId xmlns:p14="http://schemas.microsoft.com/office/powerpoint/2010/main" val="351742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362"/>
          </a:xfrm>
        </p:spPr>
        <p:txBody>
          <a:bodyPr>
            <a:normAutofit fontScale="90000"/>
          </a:bodyPr>
          <a:lstStyle/>
          <a:p>
            <a:endParaRPr lang="en-US" dirty="0"/>
          </a:p>
        </p:txBody>
      </p:sp>
      <p:sp>
        <p:nvSpPr>
          <p:cNvPr id="3" name="Content Placeholder 2"/>
          <p:cNvSpPr>
            <a:spLocks noGrp="1"/>
          </p:cNvSpPr>
          <p:nvPr>
            <p:ph sz="quarter" idx="1"/>
          </p:nvPr>
        </p:nvSpPr>
        <p:spPr>
          <a:xfrm>
            <a:off x="457200" y="533400"/>
            <a:ext cx="7467600" cy="5940552"/>
          </a:xfrm>
        </p:spPr>
        <p:txBody>
          <a:bodyPr>
            <a:normAutofit/>
          </a:bodyPr>
          <a:lstStyle/>
          <a:p>
            <a:pPr>
              <a:buFont typeface="Wingdings" panose="05000000000000000000" pitchFamily="2" charset="2"/>
              <a:buChar char="§"/>
            </a:pPr>
            <a:r>
              <a:rPr lang="en-US" sz="36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Do </a:t>
            </a:r>
            <a:r>
              <a:rPr lang="en-US" sz="3600" b="1" dirty="0">
                <a:solidFill>
                  <a:schemeClr val="tx2">
                    <a:lumMod val="50000"/>
                  </a:schemeClr>
                </a:solidFill>
                <a:latin typeface="Snap ITC" panose="04040A07060A02020202" pitchFamily="82" charset="0"/>
                <a:ea typeface="Verdana" panose="020B0604030504040204" pitchFamily="34" charset="0"/>
                <a:cs typeface="Verdana" panose="020B0604030504040204" pitchFamily="34" charset="0"/>
              </a:rPr>
              <a:t>not</a:t>
            </a:r>
            <a:r>
              <a:rPr lang="en-US" sz="36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3600" b="1" dirty="0">
                <a:solidFill>
                  <a:schemeClr val="tx2">
                    <a:lumMod val="50000"/>
                  </a:schemeClr>
                </a:solidFill>
                <a:latin typeface="Tekton Pro" pitchFamily="34" charset="0"/>
                <a:ea typeface="Verdana" panose="020B0604030504040204" pitchFamily="34" charset="0"/>
                <a:cs typeface="Verdana" panose="020B0604030504040204" pitchFamily="34" charset="0"/>
              </a:rPr>
              <a:t>use</a:t>
            </a:r>
            <a:r>
              <a:rPr lang="en-US" sz="36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3600" b="1" dirty="0">
                <a:solidFill>
                  <a:schemeClr val="tx2">
                    <a:lumMod val="50000"/>
                  </a:schemeClr>
                </a:solidFill>
                <a:latin typeface="Trajan Pro" pitchFamily="18" charset="0"/>
                <a:ea typeface="Verdana" panose="020B0604030504040204" pitchFamily="34" charset="0"/>
                <a:cs typeface="Verdana" panose="020B0604030504040204" pitchFamily="34" charset="0"/>
              </a:rPr>
              <a:t>more</a:t>
            </a:r>
            <a:r>
              <a:rPr lang="en-US" sz="36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3600" b="1" dirty="0">
                <a:solidFill>
                  <a:schemeClr val="tx2">
                    <a:lumMod val="50000"/>
                  </a:schemeClr>
                </a:solidFill>
                <a:latin typeface="Tw Cen MT Condensed Extra Bold" panose="020B0803020202020204" pitchFamily="34" charset="0"/>
                <a:ea typeface="Verdana" panose="020B0604030504040204" pitchFamily="34" charset="0"/>
                <a:cs typeface="Verdana" panose="020B0604030504040204" pitchFamily="34" charset="0"/>
              </a:rPr>
              <a:t>than</a:t>
            </a:r>
            <a:r>
              <a:rPr lang="en-US" sz="36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2 </a:t>
            </a:r>
            <a:r>
              <a:rPr lang="en-US" sz="3600" b="1" dirty="0">
                <a:solidFill>
                  <a:schemeClr val="tx2">
                    <a:lumMod val="50000"/>
                  </a:schemeClr>
                </a:solidFill>
                <a:latin typeface="Stencil" panose="040409050D0802020404" pitchFamily="82" charset="0"/>
                <a:ea typeface="Verdana" panose="020B0604030504040204" pitchFamily="34" charset="0"/>
                <a:cs typeface="Verdana" panose="020B0604030504040204" pitchFamily="34" charset="0"/>
              </a:rPr>
              <a:t>fonts</a:t>
            </a:r>
            <a:r>
              <a:rPr lang="en-US" sz="36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3600" b="1" dirty="0">
                <a:solidFill>
                  <a:schemeClr val="tx2">
                    <a:lumMod val="50000"/>
                  </a:schemeClr>
                </a:solidFill>
                <a:latin typeface="Bauhaus 93" panose="04030905020B02020C02" pitchFamily="82" charset="0"/>
                <a:ea typeface="Verdana" panose="020B0604030504040204" pitchFamily="34" charset="0"/>
                <a:cs typeface="Verdana" panose="020B0604030504040204" pitchFamily="34" charset="0"/>
              </a:rPr>
              <a:t>per</a:t>
            </a:r>
            <a:r>
              <a:rPr lang="en-US" sz="36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3600" b="1" dirty="0" smtClean="0">
                <a:solidFill>
                  <a:schemeClr val="tx2">
                    <a:lumMod val="50000"/>
                  </a:schemeClr>
                </a:solidFill>
                <a:latin typeface="Script MT Bold" panose="03040602040607080904" pitchFamily="66" charset="0"/>
                <a:ea typeface="Verdana" panose="020B0604030504040204" pitchFamily="34" charset="0"/>
                <a:cs typeface="Verdana" panose="020B0604030504040204" pitchFamily="34" charset="0"/>
              </a:rPr>
              <a:t>presentation</a:t>
            </a:r>
          </a:p>
          <a:p>
            <a:pPr>
              <a:buFont typeface="Wingdings" panose="05000000000000000000" pitchFamily="2" charset="2"/>
              <a:buChar char="§"/>
            </a:pPr>
            <a:r>
              <a:rPr lang="en-US" sz="3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Remember: all bulleted lists must be </a:t>
            </a:r>
            <a:r>
              <a:rPr lang="en-US" sz="3600" b="1" i="1" u="sng"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parallel </a:t>
            </a:r>
            <a:endParaRPr lang="en-US" sz="3600" b="1" i="1" u="sng"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3276600"/>
            <a:ext cx="3505200" cy="2628900"/>
          </a:xfrm>
          <a:prstGeom prst="rect">
            <a:avLst/>
          </a:prstGeom>
        </p:spPr>
      </p:pic>
    </p:spTree>
    <p:extLst>
      <p:ext uri="{BB962C8B-B14F-4D97-AF65-F5344CB8AC3E}">
        <p14:creationId xmlns:p14="http://schemas.microsoft.com/office/powerpoint/2010/main" val="19297630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8766</TotalTime>
  <Words>1124</Words>
  <Application>Microsoft Office PowerPoint</Application>
  <PresentationFormat>On-screen Show (4:3)</PresentationFormat>
  <Paragraphs>230</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Oriel</vt:lpstr>
      <vt:lpstr>1,2,3 Present!</vt:lpstr>
      <vt:lpstr>Learning and Teaching</vt:lpstr>
      <vt:lpstr>Learn, then teach…</vt:lpstr>
      <vt:lpstr>Generating Topics &amp; Outlining</vt:lpstr>
      <vt:lpstr>PowerPoint Presentation</vt:lpstr>
      <vt:lpstr>PowerPoint Presentation</vt:lpstr>
      <vt:lpstr>How to design PPT slides</vt:lpstr>
      <vt:lpstr>PowerPoint Presentation</vt:lpstr>
      <vt:lpstr>PowerPoint Presentation</vt:lpstr>
      <vt:lpstr>Capitals and Italics</vt:lpstr>
      <vt:lpstr>The Presentation Itself</vt:lpstr>
      <vt:lpstr>Pay Attention to Each Slide</vt:lpstr>
      <vt:lpstr>PowerPoint Presentation</vt:lpstr>
      <vt:lpstr>Slide Design</vt:lpstr>
      <vt:lpstr>Charts and Diagrams</vt:lpstr>
      <vt:lpstr>PowerPoint Presentation</vt:lpstr>
      <vt:lpstr>PowerPoint Presentation</vt:lpstr>
      <vt:lpstr>PowerPoint Presentation</vt:lpstr>
      <vt:lpstr>Useful Descriptive Verbs</vt:lpstr>
      <vt:lpstr>Useful Adverbs &amp; Adjectives</vt:lpstr>
      <vt:lpstr>PowerPoint Presentation</vt:lpstr>
      <vt:lpstr>Amount of Information </vt:lpstr>
      <vt:lpstr>How to Choose Illustrations</vt:lpstr>
      <vt:lpstr>Graphics Must Enhance</vt:lpstr>
      <vt:lpstr>Overcoming Stage Fright</vt:lpstr>
      <vt:lpstr>PowerPoint Presentation</vt:lpstr>
      <vt:lpstr>Practice </vt:lpstr>
      <vt:lpstr>At Home</vt:lpstr>
      <vt:lpstr>The Venue</vt:lpstr>
      <vt:lpstr>1 Minute to Curtain</vt:lpstr>
      <vt:lpstr>In the Beginning…</vt:lpstr>
      <vt:lpstr>The Audience</vt:lpstr>
      <vt:lpstr>Remember!</vt:lpstr>
      <vt:lpstr>PowerPoint Presentation</vt:lpstr>
      <vt:lpstr>Eye Contact </vt:lpstr>
      <vt:lpstr>Posture &amp; Gestures</vt:lpstr>
      <vt:lpstr>Volume, Pace and Pitch</vt:lpstr>
      <vt:lpstr>Answering Questions</vt:lpstr>
      <vt:lpstr>PowerPoint Presentation</vt:lpstr>
      <vt:lpstr>PowerPoint Presentation</vt:lpstr>
      <vt:lpstr>PowerPoint Presentation</vt:lpstr>
      <vt:lpstr>Be a Boy/Girl Scout</vt:lpstr>
      <vt:lpstr>PowerPoint Presentation</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1,2,3 Prese</dc:title>
  <dc:creator>Judy</dc:creator>
  <cp:lastModifiedBy>Tzipora</cp:lastModifiedBy>
  <cp:revision>79</cp:revision>
  <dcterms:created xsi:type="dcterms:W3CDTF">2014-05-14T03:07:12Z</dcterms:created>
  <dcterms:modified xsi:type="dcterms:W3CDTF">2014-11-30T14:17:30Z</dcterms:modified>
</cp:coreProperties>
</file>