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1AB7-96A6-F147-90F0-139E42A85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L" dirty="0"/>
              <a:t>Rules for using commas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756FB-D4A0-D14D-82D6-3639304C1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IL" dirty="0"/>
              <a:t>he most important basics</a:t>
            </a:r>
          </a:p>
        </p:txBody>
      </p:sp>
    </p:spTree>
    <p:extLst>
      <p:ext uri="{BB962C8B-B14F-4D97-AF65-F5344CB8AC3E}">
        <p14:creationId xmlns:p14="http://schemas.microsoft.com/office/powerpoint/2010/main" val="328819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6A502-0081-E64D-A219-9AA199C0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IL" dirty="0"/>
              <a:t>o sep</a:t>
            </a:r>
            <a:r>
              <a:rPr lang="en-US" dirty="0"/>
              <a:t>a</a:t>
            </a:r>
            <a:r>
              <a:rPr lang="en-IL" dirty="0"/>
              <a:t>rate items in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026F0-DCC7-C84B-9FF5-8875AA4A36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L" sz="4400" dirty="0">
                <a:solidFill>
                  <a:srgbClr val="7030A0"/>
                </a:solidFill>
              </a:rPr>
              <a:t>I love to eat chocolate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sandwiches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and pretzels.</a:t>
            </a:r>
            <a:br>
              <a:rPr lang="en-IL" sz="4400" dirty="0">
                <a:solidFill>
                  <a:srgbClr val="7030A0"/>
                </a:solidFill>
              </a:rPr>
            </a:br>
            <a:endParaRPr lang="en-IL" sz="4400" dirty="0">
              <a:solidFill>
                <a:srgbClr val="7030A0"/>
              </a:solidFill>
            </a:endParaRPr>
          </a:p>
          <a:p>
            <a:r>
              <a:rPr lang="en-IL" sz="4400" dirty="0">
                <a:solidFill>
                  <a:srgbClr val="7030A0"/>
                </a:solidFill>
              </a:rPr>
              <a:t>Jenna bought apples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oranges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bananas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and cucumbers.</a:t>
            </a:r>
            <a:br>
              <a:rPr lang="en-IL" sz="4400" dirty="0"/>
            </a:br>
            <a:endParaRPr lang="en-IL" sz="4400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1492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DD875-A7F6-1A46-889D-20A8292D4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IL" dirty="0"/>
              <a:t> comma after an introductory 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CBE9-7529-884E-8CD7-D7647479C9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while on his trip</a:t>
            </a:r>
            <a:r>
              <a:rPr lang="en-US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US" sz="4000" dirty="0">
                <a:solidFill>
                  <a:srgbClr val="7030A0"/>
                </a:solidFill>
              </a:rPr>
              <a:t> john </a:t>
            </a:r>
            <a:r>
              <a:rPr lang="en-IL" sz="4000" dirty="0">
                <a:solidFill>
                  <a:srgbClr val="7030A0"/>
                </a:solidFill>
              </a:rPr>
              <a:t>decided to visit his gramdmother.</a:t>
            </a:r>
            <a:br>
              <a:rPr lang="en-IL" sz="4000" dirty="0">
                <a:solidFill>
                  <a:srgbClr val="7030A0"/>
                </a:solidFill>
              </a:rPr>
            </a:br>
            <a:endParaRPr lang="en-IL" sz="4000" dirty="0">
              <a:solidFill>
                <a:srgbClr val="7030A0"/>
              </a:solidFill>
            </a:endParaRPr>
          </a:p>
          <a:p>
            <a:r>
              <a:rPr lang="en-IL" sz="4000" dirty="0">
                <a:solidFill>
                  <a:srgbClr val="7030A0"/>
                </a:solidFill>
              </a:rPr>
              <a:t>Although she was tired</a:t>
            </a:r>
            <a:r>
              <a:rPr lang="en-IL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000" dirty="0">
                <a:solidFill>
                  <a:srgbClr val="7030A0"/>
                </a:solidFill>
              </a:rPr>
              <a:t> tilly decided to go to the party</a:t>
            </a:r>
            <a:r>
              <a:rPr lang="en-IL" sz="4000" dirty="0"/>
              <a:t>.</a:t>
            </a:r>
            <a:br>
              <a:rPr lang="en-IL" sz="4000" dirty="0"/>
            </a:br>
            <a:endParaRPr lang="en-IL" sz="4000" dirty="0"/>
          </a:p>
        </p:txBody>
      </p:sp>
    </p:spTree>
    <p:extLst>
      <p:ext uri="{BB962C8B-B14F-4D97-AF65-F5344CB8AC3E}">
        <p14:creationId xmlns:p14="http://schemas.microsoft.com/office/powerpoint/2010/main" val="409801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630E-13C0-B549-9367-9A9CCD55C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IL" dirty="0"/>
              <a:t>o sep</a:t>
            </a:r>
            <a:r>
              <a:rPr lang="en-US" dirty="0"/>
              <a:t>a</a:t>
            </a:r>
            <a:r>
              <a:rPr lang="en-IL" dirty="0"/>
              <a:t>rate the main subject verb (part A)</a:t>
            </a:r>
            <a:br>
              <a:rPr lang="en-IL" dirty="0"/>
            </a:br>
            <a:r>
              <a:rPr lang="en-IL" sz="1200" dirty="0"/>
              <a:t>(to sep</a:t>
            </a:r>
            <a:r>
              <a:rPr lang="en-US" sz="1200" dirty="0"/>
              <a:t>a</a:t>
            </a:r>
            <a:r>
              <a:rPr lang="en-IL" sz="1200" dirty="0"/>
              <a:t>rate the main clause)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81028-C41C-BB43-8895-6DECD965D20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L" sz="4400" dirty="0">
                <a:solidFill>
                  <a:srgbClr val="7030A0"/>
                </a:solidFill>
              </a:rPr>
              <a:t>Although she was tired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tilly want to the party.</a:t>
            </a:r>
            <a:br>
              <a:rPr lang="en-IL" sz="4400" dirty="0">
                <a:solidFill>
                  <a:srgbClr val="7030A0"/>
                </a:solidFill>
              </a:rPr>
            </a:br>
            <a:br>
              <a:rPr lang="en-IL" sz="4400" dirty="0">
                <a:solidFill>
                  <a:srgbClr val="7030A0"/>
                </a:solidFill>
              </a:rPr>
            </a:br>
            <a:endParaRPr lang="en-IL" sz="4400" dirty="0">
              <a:solidFill>
                <a:srgbClr val="7030A0"/>
              </a:solidFill>
            </a:endParaRPr>
          </a:p>
          <a:p>
            <a:r>
              <a:rPr lang="en-US" sz="4400" dirty="0">
                <a:solidFill>
                  <a:srgbClr val="7030A0"/>
                </a:solidFill>
              </a:rPr>
              <a:t>W</a:t>
            </a:r>
            <a:r>
              <a:rPr lang="en-IL" sz="4400" dirty="0">
                <a:solidFill>
                  <a:srgbClr val="7030A0"/>
                </a:solidFill>
              </a:rPr>
              <a:t>hile there are many different types of chocolate</a:t>
            </a:r>
            <a:r>
              <a:rPr lang="en-IL" sz="4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400" dirty="0">
                <a:solidFill>
                  <a:srgbClr val="7030A0"/>
                </a:solidFill>
              </a:rPr>
              <a:t> </a:t>
            </a:r>
            <a:r>
              <a:rPr lang="en-US" sz="4400" dirty="0">
                <a:solidFill>
                  <a:srgbClr val="7030A0"/>
                </a:solidFill>
              </a:rPr>
              <a:t>I</a:t>
            </a:r>
            <a:r>
              <a:rPr lang="en-IL" sz="4400" dirty="0">
                <a:solidFill>
                  <a:srgbClr val="7030A0"/>
                </a:solidFill>
              </a:rPr>
              <a:t> like dark chocolate best.</a:t>
            </a:r>
            <a:br>
              <a:rPr lang="en-IL" sz="4400" dirty="0">
                <a:solidFill>
                  <a:srgbClr val="7030A0"/>
                </a:solidFill>
              </a:rPr>
            </a:br>
            <a:endParaRPr lang="en-IL" sz="4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31098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88A7-D83C-B54A-9332-F4753762F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IL" dirty="0"/>
              <a:t>o mark extra infromation added to the sentence/ equal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BB358-2E77-0549-9214-13275BD27C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T</a:t>
            </a:r>
            <a:r>
              <a:rPr lang="en-IL" sz="4000" dirty="0">
                <a:solidFill>
                  <a:srgbClr val="7030A0"/>
                </a:solidFill>
              </a:rPr>
              <a:t>he children</a:t>
            </a:r>
            <a:r>
              <a:rPr lang="en-IL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000" dirty="0">
                <a:solidFill>
                  <a:srgbClr val="7030A0"/>
                </a:solidFill>
              </a:rPr>
              <a:t> who were in second grade</a:t>
            </a:r>
            <a:r>
              <a:rPr lang="en-IL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000" dirty="0">
                <a:solidFill>
                  <a:srgbClr val="7030A0"/>
                </a:solidFill>
              </a:rPr>
              <a:t> were very excited.</a:t>
            </a:r>
            <a:br>
              <a:rPr lang="en-IL" sz="4000" dirty="0">
                <a:solidFill>
                  <a:srgbClr val="7030A0"/>
                </a:solidFill>
              </a:rPr>
            </a:br>
            <a:br>
              <a:rPr lang="en-IL" sz="4000" dirty="0">
                <a:solidFill>
                  <a:srgbClr val="7030A0"/>
                </a:solidFill>
              </a:rPr>
            </a:br>
            <a:endParaRPr lang="en-IL" sz="4000" dirty="0">
              <a:solidFill>
                <a:srgbClr val="7030A0"/>
              </a:solidFill>
            </a:endParaRPr>
          </a:p>
          <a:p>
            <a:r>
              <a:rPr lang="en-US" sz="4000" dirty="0">
                <a:solidFill>
                  <a:srgbClr val="7030A0"/>
                </a:solidFill>
              </a:rPr>
              <a:t>M</a:t>
            </a:r>
            <a:r>
              <a:rPr lang="en-IL" sz="4000" dirty="0">
                <a:solidFill>
                  <a:srgbClr val="7030A0"/>
                </a:solidFill>
              </a:rPr>
              <a:t>y brother</a:t>
            </a:r>
            <a:r>
              <a:rPr lang="en-IL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000" dirty="0">
                <a:solidFill>
                  <a:srgbClr val="7030A0"/>
                </a:solidFill>
              </a:rPr>
              <a:t> george</a:t>
            </a:r>
            <a:r>
              <a:rPr lang="en-IL" sz="40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IL" sz="4000" dirty="0">
                <a:solidFill>
                  <a:srgbClr val="7030A0"/>
                </a:solidFill>
              </a:rPr>
              <a:t> will be coming to visit later.</a:t>
            </a:r>
            <a:br>
              <a:rPr lang="en-IL" sz="4000" dirty="0">
                <a:solidFill>
                  <a:srgbClr val="7030A0"/>
                </a:solidFill>
              </a:rPr>
            </a:br>
            <a:endParaRPr lang="en-IL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5443270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7458</TotalTime>
  <Words>170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Rules for using commas</vt:lpstr>
      <vt:lpstr>To separate items in a list</vt:lpstr>
      <vt:lpstr>A comma after an introductory phrase</vt:lpstr>
      <vt:lpstr>To separate the main subject verb (part A) (to separate the main clause)</vt:lpstr>
      <vt:lpstr>To mark extra infromation added to the sentence/ equal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using commas</dc:title>
  <dc:creator>Orit Rabkin</dc:creator>
  <cp:lastModifiedBy>Orit Rabkin</cp:lastModifiedBy>
  <cp:revision>2</cp:revision>
  <dcterms:created xsi:type="dcterms:W3CDTF">2022-04-06T08:46:27Z</dcterms:created>
  <dcterms:modified xsi:type="dcterms:W3CDTF">2022-04-11T13:05:00Z</dcterms:modified>
</cp:coreProperties>
</file>