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1" r:id="rId2"/>
    <p:sldId id="302" r:id="rId3"/>
    <p:sldId id="303" r:id="rId4"/>
    <p:sldId id="265" r:id="rId5"/>
    <p:sldId id="304" r:id="rId6"/>
    <p:sldId id="305" r:id="rId7"/>
    <p:sldId id="266" r:id="rId8"/>
    <p:sldId id="267" r:id="rId9"/>
    <p:sldId id="268" r:id="rId10"/>
    <p:sldId id="316" r:id="rId11"/>
    <p:sldId id="269" r:id="rId12"/>
    <p:sldId id="270" r:id="rId13"/>
    <p:sldId id="271" r:id="rId14"/>
    <p:sldId id="272" r:id="rId15"/>
    <p:sldId id="273" r:id="rId16"/>
    <p:sldId id="306" r:id="rId17"/>
    <p:sldId id="307" r:id="rId18"/>
    <p:sldId id="308" r:id="rId19"/>
    <p:sldId id="310" r:id="rId20"/>
    <p:sldId id="311" r:id="rId21"/>
    <p:sldId id="312" r:id="rId22"/>
    <p:sldId id="31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FD6AD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FD6AD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FD6A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2A0-50C2-43D2-A644-57C551D28BE3}" type="datetimeFigureOut">
              <a:rPr lang="en-US" smtClean="0">
                <a:solidFill>
                  <a:srgbClr val="FFFEC9"/>
                </a:solidFill>
              </a:rPr>
              <a:pPr/>
              <a:t>3/26/2014</a:t>
            </a:fld>
            <a:endParaRPr lang="en-US">
              <a:solidFill>
                <a:srgbClr val="FFFEC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srgbClr val="FFFEC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>
                <a:solidFill>
                  <a:srgbClr val="4F81BD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4F81B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21AEC4D3-BCAC-431E-831F-78D8CCFE2D2D}" type="slidenum">
              <a:rPr lang="en-US" smtClean="0">
                <a:solidFill>
                  <a:srgbClr val="FFFEC9"/>
                </a:solidFill>
              </a:rPr>
              <a:pPr/>
              <a:t>‹#›</a:t>
            </a:fld>
            <a:endParaRPr lang="en-US">
              <a:solidFill>
                <a:srgbClr val="FFFEC9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150" dirty="0">
                <a:solidFill>
                  <a:srgbClr val="4F81BD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801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2A0-50C2-43D2-A644-57C551D28BE3}" type="datetimeFigureOut">
              <a:rPr lang="en-US" smtClean="0">
                <a:solidFill>
                  <a:srgbClr val="476159"/>
                </a:solidFill>
              </a:rPr>
              <a:pPr/>
              <a:t>3/26/2014</a:t>
            </a:fld>
            <a:endParaRPr lang="en-US">
              <a:solidFill>
                <a:srgbClr val="47615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7615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4D3-BCAC-431E-831F-78D8CCFE2D2D}" type="slidenum">
              <a:rPr lang="en-US" smtClean="0">
                <a:solidFill>
                  <a:srgbClr val="476159"/>
                </a:solidFill>
              </a:rPr>
              <a:pPr/>
              <a:t>‹#›</a:t>
            </a:fld>
            <a:endParaRPr lang="en-US">
              <a:solidFill>
                <a:srgbClr val="476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06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FD6AD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FD6AD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2A0-50C2-43D2-A644-57C551D28BE3}" type="datetimeFigureOut">
              <a:rPr lang="en-US" smtClean="0">
                <a:solidFill>
                  <a:srgbClr val="476159"/>
                </a:solidFill>
              </a:rPr>
              <a:pPr/>
              <a:t>3/26/2014</a:t>
            </a:fld>
            <a:endParaRPr lang="en-US">
              <a:solidFill>
                <a:srgbClr val="47615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7615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21AEC4D3-BCAC-431E-831F-78D8CCFE2D2D}" type="slidenum">
              <a:rPr lang="en-US" smtClean="0">
                <a:solidFill>
                  <a:srgbClr val="476159"/>
                </a:solidFill>
              </a:rPr>
              <a:pPr/>
              <a:t>‹#›</a:t>
            </a:fld>
            <a:endParaRPr lang="en-US">
              <a:solidFill>
                <a:srgbClr val="47615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bg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FD6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134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2A0-50C2-43D2-A644-57C551D28BE3}" type="datetimeFigureOut">
              <a:rPr lang="en-US" smtClean="0">
                <a:solidFill>
                  <a:srgbClr val="476159"/>
                </a:solidFill>
              </a:rPr>
              <a:pPr/>
              <a:t>3/26/2014</a:t>
            </a:fld>
            <a:endParaRPr lang="en-US">
              <a:solidFill>
                <a:srgbClr val="47615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7615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4D3-BCAC-431E-831F-78D8CCFE2D2D}" type="slidenum">
              <a:rPr lang="en-US" smtClean="0">
                <a:solidFill>
                  <a:srgbClr val="476159"/>
                </a:solidFill>
              </a:rPr>
              <a:pPr/>
              <a:t>‹#›</a:t>
            </a:fld>
            <a:endParaRPr lang="en-US">
              <a:solidFill>
                <a:srgbClr val="476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45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FD6AD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FD6AD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FD6A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2A0-50C2-43D2-A644-57C551D28BE3}" type="datetimeFigureOut">
              <a:rPr lang="en-US" smtClean="0">
                <a:solidFill>
                  <a:srgbClr val="476159"/>
                </a:solidFill>
              </a:rPr>
              <a:pPr/>
              <a:t>3/26/2014</a:t>
            </a:fld>
            <a:endParaRPr lang="en-US">
              <a:solidFill>
                <a:srgbClr val="47615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US">
              <a:solidFill>
                <a:srgbClr val="47615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21AEC4D3-BCAC-431E-831F-78D8CCFE2D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150" dirty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980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2A0-50C2-43D2-A644-57C551D28BE3}" type="datetimeFigureOut">
              <a:rPr lang="en-US" smtClean="0">
                <a:solidFill>
                  <a:srgbClr val="476159"/>
                </a:solidFill>
              </a:rPr>
              <a:pPr/>
              <a:t>3/26/2014</a:t>
            </a:fld>
            <a:endParaRPr lang="en-US">
              <a:solidFill>
                <a:srgbClr val="47615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7615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4D3-BCAC-431E-831F-78D8CCFE2D2D}" type="slidenum">
              <a:rPr lang="en-US" smtClean="0">
                <a:solidFill>
                  <a:srgbClr val="476159"/>
                </a:solidFill>
              </a:rPr>
              <a:pPr/>
              <a:t>‹#›</a:t>
            </a:fld>
            <a:endParaRPr lang="en-US">
              <a:solidFill>
                <a:srgbClr val="476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033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2A0-50C2-43D2-A644-57C551D28BE3}" type="datetimeFigureOut">
              <a:rPr lang="en-US" smtClean="0">
                <a:solidFill>
                  <a:srgbClr val="476159"/>
                </a:solidFill>
              </a:rPr>
              <a:pPr/>
              <a:t>3/26/2014</a:t>
            </a:fld>
            <a:endParaRPr lang="en-US">
              <a:solidFill>
                <a:srgbClr val="47615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7615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4D3-BCAC-431E-831F-78D8CCFE2D2D}" type="slidenum">
              <a:rPr lang="en-US" smtClean="0">
                <a:solidFill>
                  <a:srgbClr val="476159"/>
                </a:solidFill>
              </a:rPr>
              <a:pPr/>
              <a:t>‹#›</a:t>
            </a:fld>
            <a:endParaRPr lang="en-US">
              <a:solidFill>
                <a:srgbClr val="476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49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2A0-50C2-43D2-A644-57C551D28BE3}" type="datetimeFigureOut">
              <a:rPr lang="en-US" smtClean="0">
                <a:solidFill>
                  <a:srgbClr val="476159"/>
                </a:solidFill>
              </a:rPr>
              <a:pPr/>
              <a:t>3/26/2014</a:t>
            </a:fld>
            <a:endParaRPr lang="en-US">
              <a:solidFill>
                <a:srgbClr val="47615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7615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4D3-BCAC-431E-831F-78D8CCFE2D2D}" type="slidenum">
              <a:rPr lang="en-US" smtClean="0">
                <a:solidFill>
                  <a:srgbClr val="476159"/>
                </a:solidFill>
              </a:rPr>
              <a:pPr/>
              <a:t>‹#›</a:t>
            </a:fld>
            <a:endParaRPr lang="en-US">
              <a:solidFill>
                <a:srgbClr val="476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60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2A0-50C2-43D2-A644-57C551D28BE3}" type="datetimeFigureOut">
              <a:rPr lang="en-US" smtClean="0">
                <a:solidFill>
                  <a:srgbClr val="476159"/>
                </a:solidFill>
              </a:rPr>
              <a:pPr/>
              <a:t>3/26/2014</a:t>
            </a:fld>
            <a:endParaRPr lang="en-US">
              <a:solidFill>
                <a:srgbClr val="47615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7615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4D3-BCAC-431E-831F-78D8CCFE2D2D}" type="slidenum">
              <a:rPr lang="en-US" smtClean="0">
                <a:solidFill>
                  <a:srgbClr val="476159"/>
                </a:solidFill>
              </a:rPr>
              <a:pPr/>
              <a:t>‹#›</a:t>
            </a:fld>
            <a:endParaRPr lang="en-US">
              <a:solidFill>
                <a:srgbClr val="4761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65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  <a:solidFill>
            <a:schemeClr val="tx1"/>
          </a:solidFill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2A0-50C2-43D2-A644-57C551D28BE3}" type="datetimeFigureOut">
              <a:rPr lang="en-US" smtClean="0">
                <a:solidFill>
                  <a:srgbClr val="476159"/>
                </a:solidFill>
              </a:rPr>
              <a:pPr/>
              <a:t>3/26/2014</a:t>
            </a:fld>
            <a:endParaRPr lang="en-US">
              <a:solidFill>
                <a:srgbClr val="47615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7615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4D3-BCAC-431E-831F-78D8CCFE2D2D}" type="slidenum">
              <a:rPr lang="en-US" smtClean="0">
                <a:solidFill>
                  <a:srgbClr val="476159"/>
                </a:solidFill>
              </a:rPr>
              <a:pPr/>
              <a:t>‹#›</a:t>
            </a:fld>
            <a:endParaRPr lang="en-US">
              <a:solidFill>
                <a:srgbClr val="476159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FD6AD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  <a:solidFill>
            <a:schemeClr val="tx1"/>
          </a:solidFill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FD6AD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FD6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94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tx1"/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E2A0-50C2-43D2-A644-57C551D28BE3}" type="datetimeFigureOut">
              <a:rPr lang="en-US" smtClean="0">
                <a:solidFill>
                  <a:srgbClr val="476159"/>
                </a:solidFill>
              </a:rPr>
              <a:pPr/>
              <a:t>3/26/2014</a:t>
            </a:fld>
            <a:endParaRPr lang="en-US">
              <a:solidFill>
                <a:srgbClr val="47615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7615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C4D3-BCAC-431E-831F-78D8CCFE2D2D}" type="slidenum">
              <a:rPr lang="en-US" smtClean="0">
                <a:solidFill>
                  <a:srgbClr val="476159"/>
                </a:solidFill>
              </a:rPr>
              <a:pPr/>
              <a:t>‹#›</a:t>
            </a:fld>
            <a:endParaRPr lang="en-US">
              <a:solidFill>
                <a:srgbClr val="476159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FD6A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  <a:solidFill>
            <a:schemeClr val="tx1"/>
          </a:solidFill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FD6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97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FD6AD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FD6AD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D99E2A0-50C2-43D2-A644-57C551D28BE3}" type="datetimeFigureOut">
              <a:rPr lang="en-US" smtClean="0">
                <a:solidFill>
                  <a:srgbClr val="476159"/>
                </a:solidFill>
              </a:rPr>
              <a:pPr/>
              <a:t>3/26/2014</a:t>
            </a:fld>
            <a:endParaRPr lang="en-US">
              <a:solidFill>
                <a:srgbClr val="47615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47615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1AEC4D3-BCAC-431E-831F-78D8CCFE2D2D}" type="slidenum">
              <a:rPr lang="en-US" smtClean="0">
                <a:solidFill>
                  <a:srgbClr val="476159"/>
                </a:solidFill>
              </a:rPr>
              <a:pPr/>
              <a:t>‹#›</a:t>
            </a:fld>
            <a:endParaRPr lang="en-US">
              <a:solidFill>
                <a:srgbClr val="47615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FD6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707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 cap="none" spc="0" baseline="0">
          <a:ln w="13970" cmpd="sng">
            <a:solidFill>
              <a:srgbClr val="FFFFFF"/>
            </a:solidFill>
            <a:prstDash val="solid"/>
          </a:ln>
          <a:solidFill>
            <a:schemeClr val="bg2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800" kern="1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Sick sentences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Clear prose</a:t>
            </a:r>
          </a:p>
          <a:p>
            <a:pPr lvl="1"/>
            <a:r>
              <a:rPr lang="en-US" dirty="0" smtClean="0"/>
              <a:t>Subject = Agent, at or near the beginning of the sentence</a:t>
            </a:r>
          </a:p>
          <a:p>
            <a:pPr lvl="1"/>
            <a:r>
              <a:rPr lang="en-US" dirty="0" smtClean="0"/>
              <a:t>Verb = Action, very close to the subject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00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 sick sentence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</a:t>
            </a:r>
            <a:r>
              <a:rPr lang="en-US" dirty="0" smtClean="0">
                <a:solidFill>
                  <a:srgbClr val="FF0000"/>
                </a:solidFill>
              </a:rPr>
              <a:t>is </a:t>
            </a:r>
            <a:r>
              <a:rPr lang="en-US" dirty="0" smtClean="0"/>
              <a:t>our </a:t>
            </a:r>
            <a:r>
              <a:rPr lang="en-US" dirty="0" smtClean="0">
                <a:solidFill>
                  <a:srgbClr val="00B0F0"/>
                </a:solidFill>
              </a:rPr>
              <a:t>hope</a:t>
            </a:r>
            <a:r>
              <a:rPr lang="en-US" dirty="0" smtClean="0"/>
              <a:t> that her </a:t>
            </a:r>
            <a:r>
              <a:rPr lang="en-US" dirty="0" smtClean="0">
                <a:solidFill>
                  <a:srgbClr val="00B0F0"/>
                </a:solidFill>
              </a:rPr>
              <a:t>arrival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forthcoming.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15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 sick sentence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</a:t>
            </a:r>
            <a:r>
              <a:rPr lang="en-US" dirty="0" smtClean="0">
                <a:solidFill>
                  <a:srgbClr val="FF0000"/>
                </a:solidFill>
              </a:rPr>
              <a:t>is </a:t>
            </a:r>
            <a:r>
              <a:rPr lang="en-US" dirty="0" smtClean="0"/>
              <a:t>our </a:t>
            </a:r>
            <a:r>
              <a:rPr lang="en-US" dirty="0" smtClean="0">
                <a:solidFill>
                  <a:srgbClr val="00B0F0"/>
                </a:solidFill>
              </a:rPr>
              <a:t>hope</a:t>
            </a:r>
            <a:r>
              <a:rPr lang="en-US" dirty="0" smtClean="0"/>
              <a:t> that her </a:t>
            </a:r>
            <a:r>
              <a:rPr lang="en-US" dirty="0" smtClean="0">
                <a:solidFill>
                  <a:srgbClr val="00B0F0"/>
                </a:solidFill>
              </a:rPr>
              <a:t>arrival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is </a:t>
            </a:r>
            <a:r>
              <a:rPr lang="en-US" dirty="0" smtClean="0"/>
              <a:t>forthcoming.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should we revise?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113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 sick sentence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</a:t>
            </a:r>
            <a:r>
              <a:rPr lang="en-US" dirty="0" smtClean="0">
                <a:solidFill>
                  <a:srgbClr val="FF0000"/>
                </a:solidFill>
              </a:rPr>
              <a:t>is </a:t>
            </a:r>
            <a:r>
              <a:rPr lang="en-US" dirty="0" smtClean="0"/>
              <a:t>our </a:t>
            </a:r>
            <a:r>
              <a:rPr lang="en-US" dirty="0" smtClean="0">
                <a:solidFill>
                  <a:srgbClr val="00B0F0"/>
                </a:solidFill>
              </a:rPr>
              <a:t>hope</a:t>
            </a:r>
            <a:r>
              <a:rPr lang="en-US" dirty="0" smtClean="0"/>
              <a:t> that her </a:t>
            </a:r>
            <a:r>
              <a:rPr lang="en-US" dirty="0" smtClean="0">
                <a:solidFill>
                  <a:srgbClr val="00B0F0"/>
                </a:solidFill>
              </a:rPr>
              <a:t>arrival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is </a:t>
            </a:r>
            <a:r>
              <a:rPr lang="en-US" dirty="0" smtClean="0"/>
              <a:t>forthcoming.</a:t>
            </a:r>
          </a:p>
          <a:p>
            <a:endParaRPr lang="en-US" dirty="0"/>
          </a:p>
          <a:p>
            <a:pPr lvl="1"/>
            <a:r>
              <a:rPr lang="en-US" dirty="0" smtClean="0"/>
              <a:t>Undo nominalizations</a:t>
            </a:r>
          </a:p>
          <a:p>
            <a:pPr lvl="2"/>
            <a:r>
              <a:rPr lang="en-US" dirty="0" smtClean="0"/>
              <a:t>Hope, arrive</a:t>
            </a:r>
          </a:p>
        </p:txBody>
      </p:sp>
    </p:spTree>
    <p:extLst>
      <p:ext uri="{BB962C8B-B14F-4D97-AF65-F5344CB8AC3E}">
        <p14:creationId xmlns:p14="http://schemas.microsoft.com/office/powerpoint/2010/main" val="3034039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 sick sentence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</a:t>
            </a:r>
            <a:r>
              <a:rPr lang="en-US" dirty="0" smtClean="0">
                <a:solidFill>
                  <a:srgbClr val="FF0000"/>
                </a:solidFill>
              </a:rPr>
              <a:t>is </a:t>
            </a:r>
            <a:r>
              <a:rPr lang="en-US" dirty="0" smtClean="0"/>
              <a:t>our </a:t>
            </a:r>
            <a:r>
              <a:rPr lang="en-US" dirty="0" smtClean="0">
                <a:solidFill>
                  <a:srgbClr val="00B0F0"/>
                </a:solidFill>
              </a:rPr>
              <a:t>hope</a:t>
            </a:r>
            <a:r>
              <a:rPr lang="en-US" dirty="0" smtClean="0"/>
              <a:t> that her </a:t>
            </a:r>
            <a:r>
              <a:rPr lang="en-US" dirty="0" smtClean="0">
                <a:solidFill>
                  <a:srgbClr val="00B0F0"/>
                </a:solidFill>
              </a:rPr>
              <a:t>arrival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is </a:t>
            </a:r>
            <a:r>
              <a:rPr lang="en-US" dirty="0" smtClean="0"/>
              <a:t>forthcoming.</a:t>
            </a:r>
          </a:p>
          <a:p>
            <a:endParaRPr lang="en-US" dirty="0"/>
          </a:p>
          <a:p>
            <a:pPr lvl="1"/>
            <a:r>
              <a:rPr lang="en-US" dirty="0" smtClean="0"/>
              <a:t>Figure out “who’s kicking whom”</a:t>
            </a:r>
          </a:p>
          <a:p>
            <a:pPr lvl="2"/>
            <a:r>
              <a:rPr lang="en-US" i="1" dirty="0" smtClean="0"/>
              <a:t>We</a:t>
            </a:r>
            <a:r>
              <a:rPr lang="en-US" dirty="0" smtClean="0"/>
              <a:t> is the subject</a:t>
            </a:r>
          </a:p>
          <a:p>
            <a:pPr lvl="2"/>
            <a:r>
              <a:rPr lang="en-US" dirty="0" smtClean="0"/>
              <a:t>Her </a:t>
            </a:r>
            <a:r>
              <a:rPr lang="en-US" i="1" dirty="0" smtClean="0"/>
              <a:t>arrival</a:t>
            </a:r>
            <a:r>
              <a:rPr lang="en-US" dirty="0" smtClean="0"/>
              <a:t> is the object</a:t>
            </a:r>
          </a:p>
        </p:txBody>
      </p:sp>
    </p:spTree>
    <p:extLst>
      <p:ext uri="{BB962C8B-B14F-4D97-AF65-F5344CB8AC3E}">
        <p14:creationId xmlns:p14="http://schemas.microsoft.com/office/powerpoint/2010/main" val="3772432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 healthy sentence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hope that she will arrive soon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207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point I wish to make is that the employees working at this company are in need of a much better manager of their money.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946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FFFEC9"/>
                </a:solidFill>
              </a:rPr>
              <a:t>Symptoms: Nominalizations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point I wish to make is that the employees working at this company are in </a:t>
            </a:r>
            <a:r>
              <a:rPr lang="en-US" dirty="0">
                <a:solidFill>
                  <a:srgbClr val="00B0F0"/>
                </a:solidFill>
              </a:rPr>
              <a:t>need</a:t>
            </a:r>
            <a:r>
              <a:rPr lang="en-US" dirty="0"/>
              <a:t> of a much better manager of their money.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177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FFFEC9"/>
                </a:solidFill>
              </a:rPr>
              <a:t>Symptoms: </a:t>
            </a:r>
            <a:r>
              <a:rPr lang="en-US" sz="3600" dirty="0" smtClean="0">
                <a:solidFill>
                  <a:srgbClr val="FFFEC9"/>
                </a:solidFill>
              </a:rPr>
              <a:t>Be-verbs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point I wish to make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that the employees working at this company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in </a:t>
            </a:r>
            <a:r>
              <a:rPr lang="en-US" dirty="0">
                <a:solidFill>
                  <a:srgbClr val="00B0F0"/>
                </a:solidFill>
              </a:rPr>
              <a:t>need</a:t>
            </a:r>
            <a:r>
              <a:rPr lang="en-US" dirty="0"/>
              <a:t> of a much better manager of their money.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614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FFFEC9"/>
                </a:solidFill>
              </a:rPr>
              <a:t>Symptoms: Prepositions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point I wish </a:t>
            </a:r>
            <a:r>
              <a:rPr lang="en-US" dirty="0">
                <a:solidFill>
                  <a:srgbClr val="92D050"/>
                </a:solidFill>
              </a:rPr>
              <a:t>to</a:t>
            </a:r>
            <a:r>
              <a:rPr lang="en-US" dirty="0"/>
              <a:t> make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that the employees working </a:t>
            </a:r>
            <a:r>
              <a:rPr lang="en-US" dirty="0">
                <a:solidFill>
                  <a:srgbClr val="92D050"/>
                </a:solidFill>
              </a:rPr>
              <a:t>at</a:t>
            </a:r>
            <a:r>
              <a:rPr lang="en-US" dirty="0"/>
              <a:t> this company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</a:t>
            </a:r>
            <a:r>
              <a:rPr lang="en-US" dirty="0">
                <a:solidFill>
                  <a:srgbClr val="92D050"/>
                </a:solidFill>
              </a:rPr>
              <a:t>in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need</a:t>
            </a:r>
            <a:r>
              <a:rPr lang="en-US" dirty="0"/>
              <a:t> </a:t>
            </a:r>
            <a:r>
              <a:rPr lang="en-US" dirty="0">
                <a:solidFill>
                  <a:srgbClr val="92D050"/>
                </a:solidFill>
              </a:rPr>
              <a:t>of</a:t>
            </a:r>
            <a:r>
              <a:rPr lang="en-US" dirty="0"/>
              <a:t> a much better manager </a:t>
            </a:r>
            <a:r>
              <a:rPr lang="en-US" dirty="0">
                <a:solidFill>
                  <a:srgbClr val="92D050"/>
                </a:solidFill>
              </a:rPr>
              <a:t>of</a:t>
            </a:r>
            <a:r>
              <a:rPr lang="en-US" dirty="0"/>
              <a:t> their money.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479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FEC9"/>
                </a:solidFill>
              </a:rPr>
              <a:t>Healing the sentence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point I wish </a:t>
            </a:r>
            <a:r>
              <a:rPr lang="en-US" dirty="0">
                <a:solidFill>
                  <a:srgbClr val="92D050"/>
                </a:solidFill>
              </a:rPr>
              <a:t>to</a:t>
            </a:r>
            <a:r>
              <a:rPr lang="en-US" dirty="0"/>
              <a:t> make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that the employees working </a:t>
            </a:r>
            <a:r>
              <a:rPr lang="en-US" dirty="0">
                <a:solidFill>
                  <a:srgbClr val="92D050"/>
                </a:solidFill>
              </a:rPr>
              <a:t>at</a:t>
            </a:r>
            <a:r>
              <a:rPr lang="en-US" dirty="0"/>
              <a:t> this company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</a:t>
            </a:r>
            <a:r>
              <a:rPr lang="en-US" dirty="0">
                <a:solidFill>
                  <a:srgbClr val="92D050"/>
                </a:solidFill>
              </a:rPr>
              <a:t>in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need</a:t>
            </a:r>
            <a:r>
              <a:rPr lang="en-US" dirty="0"/>
              <a:t> </a:t>
            </a:r>
            <a:r>
              <a:rPr lang="en-US" dirty="0">
                <a:solidFill>
                  <a:srgbClr val="92D050"/>
                </a:solidFill>
              </a:rPr>
              <a:t>of</a:t>
            </a:r>
            <a:r>
              <a:rPr lang="en-US" dirty="0"/>
              <a:t> a much better manager </a:t>
            </a:r>
            <a:r>
              <a:rPr lang="en-US" dirty="0">
                <a:solidFill>
                  <a:srgbClr val="92D050"/>
                </a:solidFill>
              </a:rPr>
              <a:t>of</a:t>
            </a:r>
            <a:r>
              <a:rPr lang="en-US" dirty="0"/>
              <a:t> their money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endParaRPr lang="en-US" dirty="0" smtClean="0"/>
          </a:p>
          <a:p>
            <a:pPr lvl="1">
              <a:buClr>
                <a:srgbClr val="CFD6AD"/>
              </a:buClr>
            </a:pPr>
            <a:r>
              <a:rPr lang="en-US" dirty="0">
                <a:solidFill>
                  <a:srgbClr val="FFFEC9"/>
                </a:solidFill>
              </a:rPr>
              <a:t>Figure out “who’s kicking whom”</a:t>
            </a:r>
          </a:p>
          <a:p>
            <a:pPr lvl="2">
              <a:buClr>
                <a:srgbClr val="9BBB59"/>
              </a:buClr>
            </a:pPr>
            <a:r>
              <a:rPr lang="en-US" dirty="0">
                <a:solidFill>
                  <a:srgbClr val="FFFEC9"/>
                </a:solidFill>
              </a:rPr>
              <a:t>Agent</a:t>
            </a:r>
            <a:r>
              <a:rPr lang="en-US" dirty="0" smtClean="0">
                <a:solidFill>
                  <a:srgbClr val="FFFEC9"/>
                </a:solidFill>
              </a:rPr>
              <a:t>: </a:t>
            </a:r>
            <a:endParaRPr lang="en-US" dirty="0">
              <a:solidFill>
                <a:srgbClr val="FFFEC9"/>
              </a:solidFill>
            </a:endParaRPr>
          </a:p>
          <a:p>
            <a:pPr lvl="2">
              <a:buClr>
                <a:srgbClr val="9BBB59"/>
              </a:buClr>
            </a:pPr>
            <a:r>
              <a:rPr lang="en-US" dirty="0" smtClean="0">
                <a:solidFill>
                  <a:srgbClr val="FFFEC9"/>
                </a:solidFill>
              </a:rPr>
              <a:t>Action:</a:t>
            </a:r>
          </a:p>
          <a:p>
            <a:pPr lvl="2">
              <a:buClr>
                <a:srgbClr val="9BBB59"/>
              </a:buClr>
            </a:pPr>
            <a:r>
              <a:rPr lang="en-US" dirty="0">
                <a:solidFill>
                  <a:srgbClr val="FFFEC9"/>
                </a:solidFill>
              </a:rPr>
              <a:t>Object:</a:t>
            </a:r>
          </a:p>
          <a:p>
            <a:pPr marL="914400" lvl="2" indent="0">
              <a:buClr>
                <a:srgbClr val="9BBB59"/>
              </a:buClr>
              <a:buNone/>
            </a:pPr>
            <a:endParaRPr lang="en-US" dirty="0">
              <a:solidFill>
                <a:srgbClr val="FFFEC9"/>
              </a:solidFill>
            </a:endParaRP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497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Sick sentences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Clear prose</a:t>
            </a:r>
          </a:p>
          <a:p>
            <a:pPr lvl="1"/>
            <a:r>
              <a:rPr lang="en-US" dirty="0" smtClean="0"/>
              <a:t>Subject = Agent, at or near the beginning of the sentence</a:t>
            </a:r>
          </a:p>
          <a:p>
            <a:pPr lvl="1"/>
            <a:r>
              <a:rPr lang="en-US" dirty="0" smtClean="0"/>
              <a:t>Verb = Action, very close to the subject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0">
              <a:buClr>
                <a:srgbClr val="4F81BD"/>
              </a:buClr>
            </a:pPr>
            <a:r>
              <a:rPr lang="en-US" dirty="0">
                <a:solidFill>
                  <a:srgbClr val="FFFEC9"/>
                </a:solidFill>
              </a:rPr>
              <a:t>Concise prose</a:t>
            </a:r>
          </a:p>
          <a:p>
            <a:pPr lvl="1"/>
            <a:r>
              <a:rPr lang="en-US" dirty="0" smtClean="0"/>
              <a:t>No needless words (each and every, actually, etc.)</a:t>
            </a:r>
          </a:p>
          <a:p>
            <a:pPr lvl="1"/>
            <a:r>
              <a:rPr lang="en-US" dirty="0" smtClean="0"/>
              <a:t>No pointlessly complicated syntax</a:t>
            </a:r>
            <a:br>
              <a:rPr lang="en-US" dirty="0" smtClean="0"/>
            </a:br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4356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FEC9"/>
                </a:solidFill>
              </a:rPr>
              <a:t>Healing the sentence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point I wish </a:t>
            </a:r>
            <a:r>
              <a:rPr lang="en-US" dirty="0">
                <a:solidFill>
                  <a:srgbClr val="92D050"/>
                </a:solidFill>
              </a:rPr>
              <a:t>to</a:t>
            </a:r>
            <a:r>
              <a:rPr lang="en-US" dirty="0"/>
              <a:t> make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that the employees working </a:t>
            </a:r>
            <a:r>
              <a:rPr lang="en-US" dirty="0">
                <a:solidFill>
                  <a:srgbClr val="92D050"/>
                </a:solidFill>
              </a:rPr>
              <a:t>at</a:t>
            </a:r>
            <a:r>
              <a:rPr lang="en-US" dirty="0"/>
              <a:t> this company </a:t>
            </a:r>
            <a:r>
              <a:rPr lang="en-US" dirty="0">
                <a:solidFill>
                  <a:srgbClr val="FF0000"/>
                </a:solidFill>
              </a:rPr>
              <a:t>are</a:t>
            </a:r>
            <a:r>
              <a:rPr lang="en-US" dirty="0"/>
              <a:t> </a:t>
            </a:r>
            <a:r>
              <a:rPr lang="en-US" dirty="0">
                <a:solidFill>
                  <a:srgbClr val="92D050"/>
                </a:solidFill>
              </a:rPr>
              <a:t>in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need</a:t>
            </a:r>
            <a:r>
              <a:rPr lang="en-US" dirty="0"/>
              <a:t> </a:t>
            </a:r>
            <a:r>
              <a:rPr lang="en-US" dirty="0">
                <a:solidFill>
                  <a:srgbClr val="92D050"/>
                </a:solidFill>
              </a:rPr>
              <a:t>of</a:t>
            </a:r>
            <a:r>
              <a:rPr lang="en-US" dirty="0"/>
              <a:t> a much better manager </a:t>
            </a:r>
            <a:r>
              <a:rPr lang="en-US" dirty="0">
                <a:solidFill>
                  <a:srgbClr val="92D050"/>
                </a:solidFill>
              </a:rPr>
              <a:t>of</a:t>
            </a:r>
            <a:r>
              <a:rPr lang="en-US" dirty="0"/>
              <a:t> their money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endParaRPr lang="en-US" dirty="0" smtClean="0"/>
          </a:p>
          <a:p>
            <a:pPr lvl="1">
              <a:buClr>
                <a:srgbClr val="CFD6AD"/>
              </a:buClr>
            </a:pPr>
            <a:r>
              <a:rPr lang="en-US" dirty="0">
                <a:solidFill>
                  <a:srgbClr val="FFFEC9"/>
                </a:solidFill>
              </a:rPr>
              <a:t>Figure out “who’s kicking whom”</a:t>
            </a:r>
          </a:p>
          <a:p>
            <a:pPr lvl="2">
              <a:buClr>
                <a:srgbClr val="9BBB59"/>
              </a:buClr>
            </a:pPr>
            <a:r>
              <a:rPr lang="en-US" dirty="0">
                <a:solidFill>
                  <a:srgbClr val="FFFEC9"/>
                </a:solidFill>
              </a:rPr>
              <a:t>Agent</a:t>
            </a:r>
            <a:r>
              <a:rPr lang="en-US" dirty="0" smtClean="0">
                <a:solidFill>
                  <a:srgbClr val="FFFEC9"/>
                </a:solidFill>
              </a:rPr>
              <a:t>: The employees</a:t>
            </a:r>
            <a:endParaRPr lang="en-US" dirty="0">
              <a:solidFill>
                <a:srgbClr val="FFFEC9"/>
              </a:solidFill>
            </a:endParaRPr>
          </a:p>
          <a:p>
            <a:pPr lvl="2">
              <a:buClr>
                <a:srgbClr val="9BBB59"/>
              </a:buClr>
            </a:pPr>
            <a:r>
              <a:rPr lang="en-US" dirty="0" smtClean="0">
                <a:solidFill>
                  <a:srgbClr val="FFFEC9"/>
                </a:solidFill>
              </a:rPr>
              <a:t>Action: need</a:t>
            </a:r>
          </a:p>
          <a:p>
            <a:pPr lvl="2">
              <a:buClr>
                <a:srgbClr val="9BBB59"/>
              </a:buClr>
            </a:pPr>
            <a:r>
              <a:rPr lang="en-US" dirty="0">
                <a:solidFill>
                  <a:srgbClr val="FFFEC9"/>
                </a:solidFill>
              </a:rPr>
              <a:t>Object</a:t>
            </a:r>
            <a:r>
              <a:rPr lang="en-US" dirty="0" smtClean="0">
                <a:solidFill>
                  <a:srgbClr val="FFFEC9"/>
                </a:solidFill>
              </a:rPr>
              <a:t>: a better manager of their money</a:t>
            </a:r>
            <a:endParaRPr lang="en-US" dirty="0">
              <a:solidFill>
                <a:srgbClr val="FFFEC9"/>
              </a:solidFill>
            </a:endParaRPr>
          </a:p>
          <a:p>
            <a:pPr marL="914400" lvl="2" indent="0">
              <a:buClr>
                <a:srgbClr val="9BBB59"/>
              </a:buClr>
              <a:buNone/>
            </a:pPr>
            <a:endParaRPr lang="en-US" dirty="0">
              <a:solidFill>
                <a:srgbClr val="FFFEC9"/>
              </a:solidFill>
            </a:endParaRP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927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FFFEC9"/>
                </a:solidFill>
              </a:rPr>
              <a:t>Healing the sentence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Employees at this company need a better money 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Your turn!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US" dirty="0">
                <a:solidFill>
                  <a:srgbClr val="FFFEC9"/>
                </a:solidFill>
              </a:rPr>
              <a:t>“The decision by the managers was that the committee for road improvement would cease its activity for the duration of the term.”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27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Sick sentences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“Turgid” prose</a:t>
            </a:r>
          </a:p>
          <a:p>
            <a:pPr lvl="1"/>
            <a:r>
              <a:rPr lang="en-US" dirty="0" smtClean="0"/>
              <a:t>Prose which is either unclear or not concise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67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Sick sentences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symptoms of turgid prose: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Lots of “be” verbs (am, is, are, was, were, be, been, being);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1484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Sick sentences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symptoms of turgid prose: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Lots of “be” verbs (am, is, are, was, were, be, been, being);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Lots of prepositions (of, by, in, to, for, from, with)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5140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Sick sentences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symptoms of turgid prose: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Lots of “be” verbs (am, is, are, was, were, be, been, being);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Lots of prepositions (of, by, in, to, for, from, with)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Lots of nominalizations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80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Nominalizations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verb is turned into a noun</a:t>
            </a:r>
          </a:p>
          <a:p>
            <a:pPr lvl="1"/>
            <a:r>
              <a:rPr lang="en-US" dirty="0" smtClean="0"/>
              <a:t>Decision, activity, understanding, resistance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0">
              <a:buClr>
                <a:srgbClr val="4F81BD"/>
              </a:buClr>
            </a:pPr>
            <a:r>
              <a:rPr lang="en-US" dirty="0">
                <a:solidFill>
                  <a:srgbClr val="FFFEC9"/>
                </a:solidFill>
              </a:rPr>
              <a:t>An adjective is turned into a </a:t>
            </a:r>
            <a:r>
              <a:rPr lang="en-US" dirty="0" smtClean="0">
                <a:solidFill>
                  <a:srgbClr val="FFFEC9"/>
                </a:solidFill>
              </a:rPr>
              <a:t>noun</a:t>
            </a:r>
          </a:p>
          <a:p>
            <a:pPr lvl="1">
              <a:buClr>
                <a:srgbClr val="4F81BD"/>
              </a:buClr>
            </a:pPr>
            <a:r>
              <a:rPr lang="en-US" dirty="0" smtClean="0">
                <a:solidFill>
                  <a:srgbClr val="FFFEC9"/>
                </a:solidFill>
              </a:rPr>
              <a:t>Redness, weakness, anger, ability</a:t>
            </a:r>
            <a:endParaRPr lang="en-US" dirty="0">
              <a:solidFill>
                <a:srgbClr val="FFFEC9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480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 sick sentence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our hope that her arrival is forthcoming.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919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 sick sentence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our </a:t>
            </a:r>
            <a:r>
              <a:rPr lang="en-US" dirty="0" smtClean="0">
                <a:solidFill>
                  <a:srgbClr val="00B0F0"/>
                </a:solidFill>
              </a:rPr>
              <a:t>hope</a:t>
            </a:r>
            <a:r>
              <a:rPr lang="en-US" dirty="0" smtClean="0"/>
              <a:t> that her </a:t>
            </a:r>
            <a:r>
              <a:rPr lang="en-US" dirty="0" smtClean="0">
                <a:solidFill>
                  <a:srgbClr val="00B0F0"/>
                </a:solidFill>
              </a:rPr>
              <a:t>arrival</a:t>
            </a:r>
            <a:r>
              <a:rPr lang="en-US" dirty="0" smtClean="0"/>
              <a:t> is forthcoming.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396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Kuler Jazz Club by Jedis">
      <a:dk1>
        <a:srgbClr val="38362A"/>
      </a:dk1>
      <a:lt1>
        <a:srgbClr val="CFD6AD"/>
      </a:lt1>
      <a:dk2>
        <a:srgbClr val="476159"/>
      </a:dk2>
      <a:lt2>
        <a:srgbClr val="FFFEC9"/>
      </a:lt2>
      <a:accent1>
        <a:srgbClr val="4F81BD"/>
      </a:accent1>
      <a:accent2>
        <a:srgbClr val="CFD6A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603</Words>
  <Application>Microsoft Office PowerPoint</Application>
  <PresentationFormat>On-screen Show (4:3)</PresentationFormat>
  <Paragraphs>94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Decatur</vt:lpstr>
      <vt:lpstr>Sick sentences</vt:lpstr>
      <vt:lpstr>Sick sentences</vt:lpstr>
      <vt:lpstr>Sick sentences</vt:lpstr>
      <vt:lpstr>Sick sentences</vt:lpstr>
      <vt:lpstr>Sick sentences</vt:lpstr>
      <vt:lpstr>Sick sentences</vt:lpstr>
      <vt:lpstr>Nominalizations</vt:lpstr>
      <vt:lpstr>A sick sentence</vt:lpstr>
      <vt:lpstr>A sick sentence</vt:lpstr>
      <vt:lpstr>A sick sentence</vt:lpstr>
      <vt:lpstr>A sick sentence</vt:lpstr>
      <vt:lpstr>A sick sentence</vt:lpstr>
      <vt:lpstr>A sick sentence</vt:lpstr>
      <vt:lpstr>A healthy sentence</vt:lpstr>
      <vt:lpstr>Example</vt:lpstr>
      <vt:lpstr>Symptoms: Nominalizations</vt:lpstr>
      <vt:lpstr>Symptoms: Be-verbs</vt:lpstr>
      <vt:lpstr>Symptoms: Prepositions</vt:lpstr>
      <vt:lpstr>Healing the sentence</vt:lpstr>
      <vt:lpstr>Healing the sentence</vt:lpstr>
      <vt:lpstr>Healing the sentence</vt:lpstr>
      <vt:lpstr>Your turn!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Daniel Jeffrey Dickson-Laprade</dc:creator>
  <cp:lastModifiedBy>Orit Rabkin</cp:lastModifiedBy>
  <cp:revision>16</cp:revision>
  <dcterms:created xsi:type="dcterms:W3CDTF">2014-02-04T17:12:35Z</dcterms:created>
  <dcterms:modified xsi:type="dcterms:W3CDTF">2014-03-26T08:25:15Z</dcterms:modified>
</cp:coreProperties>
</file>