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8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994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9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68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0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2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552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54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1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9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00B8FB-CC99-4C7E-957F-851E4D796BDB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161449-CC5C-494D-9F70-B4E50B2AF06E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-grammar.at/online_exercises/articles/article2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learnenglish.com/exercises/exercise-english-2/exercise-english-29182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learnenglish.com/exercises/exercise-english-2/exercise-english-4654.php" TargetMode="External"/><Relationship Id="rId2" Type="http://schemas.openxmlformats.org/officeDocument/2006/relationships/hyperlink" Target="https://www.tolearnenglish.com/exercises/exercise-english-2/exercise-english-29182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learnersdictionaries.com/wordlists/oxford3000-5000?dataset=english&amp;list=ox3000&amp;level=a1" TargetMode="External"/><Relationship Id="rId2" Type="http://schemas.openxmlformats.org/officeDocument/2006/relationships/hyperlink" Target="https://www.oxfordlearnersdictionaries.com/definition/english/language?q=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learnersdictionaries.com/definition/english/language#language_idmgs_1" TargetMode="External"/><Relationship Id="rId5" Type="http://schemas.openxmlformats.org/officeDocument/2006/relationships/hyperlink" Target="https://www.oxfordlearnersdictionaries.com/wordlists/opal?dataset=english&amp;list=opal_spoken&amp;level=sublist_1" TargetMode="External"/><Relationship Id="rId4" Type="http://schemas.openxmlformats.org/officeDocument/2006/relationships/hyperlink" Target="https://www.oxfordlearnersdictionaries.com/wordlists/opal?dataset=english&amp;list=opal_written&amp;level=sublist_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xfordlearnersdictionaries.com/definition/english/speak_1?q=spea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Definite_and_Indefinite_Articles/Choose_the_correct_answer*_a_-_an_-_the_jz11517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Parts of Speech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09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Nouns (5) – </a:t>
            </a:r>
            <a:r>
              <a:rPr lang="en-US" sz="4000" dirty="0"/>
              <a:t>Countable vs. Uncountable Nouns</a:t>
            </a:r>
            <a:br>
              <a:rPr lang="en-US" sz="4000" dirty="0"/>
            </a:br>
            <a:r>
              <a:rPr lang="en-US" sz="4000" i="1" dirty="0"/>
              <a:t>temporary summary</a:t>
            </a:r>
            <a:endParaRPr lang="he-IL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376858"/>
              </p:ext>
            </p:extLst>
          </p:nvPr>
        </p:nvGraphicFramePr>
        <p:xfrm>
          <a:off x="1024128" y="1903863"/>
          <a:ext cx="9720262" cy="3672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Uncountable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Countable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1. One form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1. Two forms – singular and plural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2. Articles:</a:t>
                      </a:r>
                    </a:p>
                    <a:p>
                      <a:pPr algn="l" rtl="1"/>
                      <a:endParaRPr lang="en-US" dirty="0"/>
                    </a:p>
                    <a:p>
                      <a:pPr algn="l" rtl="1"/>
                      <a:endParaRPr lang="en-US" dirty="0"/>
                    </a:p>
                    <a:p>
                      <a:pPr algn="l" rtl="1"/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General      Specific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sz="1800" i="1" dirty="0"/>
                        <a:t>no article </a:t>
                      </a:r>
                      <a:r>
                        <a:rPr lang="en-US" i="1" dirty="0"/>
                        <a:t>        the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    2. Articles: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           Singular                     Plural   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General      Specific    General      Specific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i="1" dirty="0"/>
                        <a:t>a / an           the        </a:t>
                      </a:r>
                      <a:r>
                        <a:rPr lang="en-US" sz="1600" i="1" dirty="0"/>
                        <a:t>no article          the</a:t>
                      </a:r>
                    </a:p>
                    <a:p>
                      <a:pPr algn="l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1659339" y="3671248"/>
            <a:ext cx="313898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32820" y="3712985"/>
            <a:ext cx="272955" cy="32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09727" y="3712982"/>
            <a:ext cx="313898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29288" y="3705367"/>
            <a:ext cx="272955" cy="32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98065" y="3632875"/>
            <a:ext cx="313898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08221" y="3701113"/>
            <a:ext cx="272955" cy="32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05719" y="5783331"/>
            <a:ext cx="7670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hlinkClick r:id="rId2"/>
              </a:rPr>
              <a:t>Now let us try another exercise:</a:t>
            </a:r>
          </a:p>
          <a:p>
            <a:pPr algn="l" rtl="0"/>
            <a:endParaRPr lang="en-US" dirty="0">
              <a:hlinkClick r:id="rId2"/>
            </a:endParaRPr>
          </a:p>
          <a:p>
            <a:pPr algn="l" rtl="0"/>
            <a:r>
              <a:rPr lang="en-US" dirty="0">
                <a:hlinkClick r:id="rId2"/>
              </a:rPr>
              <a:t>https://www.english-grammar.at/online_exercises/articles/article2.htm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735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Nouns (6) – </a:t>
            </a:r>
            <a:r>
              <a:rPr lang="en-US" dirty="0" err="1"/>
              <a:t>Quanitifiers</a:t>
            </a:r>
            <a:r>
              <a:rPr lang="en-US" dirty="0"/>
              <a:t> (A)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4681"/>
            <a:ext cx="9720071" cy="4023360"/>
          </a:xfrm>
        </p:spPr>
        <p:txBody>
          <a:bodyPr/>
          <a:lstStyle/>
          <a:p>
            <a:pPr algn="l" rtl="0"/>
            <a:r>
              <a:rPr lang="en-US" dirty="0" err="1"/>
              <a:t>Quanitifiers</a:t>
            </a:r>
            <a:r>
              <a:rPr lang="en-US" dirty="0"/>
              <a:t> are words which denote a quantity. </a:t>
            </a:r>
          </a:p>
          <a:p>
            <a:pPr algn="l" rtl="0"/>
            <a:r>
              <a:rPr lang="en-US" dirty="0"/>
              <a:t>We use different </a:t>
            </a:r>
            <a:r>
              <a:rPr lang="en-US" dirty="0" err="1"/>
              <a:t>quanitifiers</a:t>
            </a:r>
            <a:r>
              <a:rPr lang="en-US" dirty="0"/>
              <a:t> for countable and uncountable nouns: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</a:p>
          <a:p>
            <a:pPr algn="l" rtl="0"/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35893"/>
              </p:ext>
            </p:extLst>
          </p:nvPr>
        </p:nvGraphicFramePr>
        <p:xfrm>
          <a:off x="2169994" y="2886881"/>
          <a:ext cx="6646460" cy="2931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2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Uncountable (AMOUNT)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Countable (NUMBER)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much</a:t>
                      </a:r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Some</a:t>
                      </a:r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a little</a:t>
                      </a:r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little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many</a:t>
                      </a:r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some</a:t>
                      </a:r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several</a:t>
                      </a:r>
                    </a:p>
                    <a:p>
                      <a:pPr algn="ctr" rtl="0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a few</a:t>
                      </a:r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few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3753" y="6093304"/>
            <a:ext cx="61687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For example, we say ‘</a:t>
            </a:r>
            <a:r>
              <a:rPr lang="en-US" b="1" dirty="0"/>
              <a:t>many</a:t>
            </a:r>
            <a:r>
              <a:rPr lang="en-US" dirty="0"/>
              <a:t> students’ but ‘</a:t>
            </a:r>
            <a:r>
              <a:rPr lang="en-US" b="1" dirty="0"/>
              <a:t>much</a:t>
            </a:r>
            <a:r>
              <a:rPr lang="en-US" dirty="0"/>
              <a:t> information’.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655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(7) – </a:t>
            </a:r>
            <a:r>
              <a:rPr lang="en-US" dirty="0" err="1"/>
              <a:t>Quanitifiers</a:t>
            </a:r>
            <a:r>
              <a:rPr lang="en-US" dirty="0"/>
              <a:t> (B)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44555"/>
            <a:ext cx="9720071" cy="371901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8000" b="1" i="1" dirty="0"/>
              <a:t>A few </a:t>
            </a:r>
            <a:r>
              <a:rPr lang="en-US" sz="8000" dirty="0"/>
              <a:t>vs.</a:t>
            </a:r>
            <a:r>
              <a:rPr lang="en-US" sz="8000" b="1" dirty="0"/>
              <a:t> </a:t>
            </a:r>
            <a:r>
              <a:rPr lang="en-US" sz="8000" b="1" i="1" dirty="0"/>
              <a:t>few</a:t>
            </a:r>
            <a:r>
              <a:rPr lang="en-US" sz="8000" b="1" dirty="0"/>
              <a:t> </a:t>
            </a:r>
            <a:r>
              <a:rPr lang="en-US" sz="8000" dirty="0"/>
              <a:t>and</a:t>
            </a:r>
            <a:r>
              <a:rPr lang="en-US" sz="8000" b="1" dirty="0"/>
              <a:t> </a:t>
            </a:r>
            <a:r>
              <a:rPr lang="en-US" sz="8000" b="1" i="1" dirty="0"/>
              <a:t>a little </a:t>
            </a:r>
            <a:r>
              <a:rPr lang="en-US" sz="8000" dirty="0"/>
              <a:t>vs.</a:t>
            </a:r>
            <a:r>
              <a:rPr lang="en-US" sz="8000" b="1" dirty="0"/>
              <a:t> </a:t>
            </a:r>
            <a:r>
              <a:rPr lang="en-US" sz="8000" b="1" i="1" dirty="0"/>
              <a:t>little – These quantifiers show the speaker’s </a:t>
            </a:r>
            <a:r>
              <a:rPr lang="en-US" sz="8000" b="1" i="1" u="sng" dirty="0"/>
              <a:t>attitude</a:t>
            </a:r>
            <a:r>
              <a:rPr lang="en-US" sz="8000" b="1" i="1" dirty="0"/>
              <a:t> towards the quantity s/he refers </a:t>
            </a:r>
            <a:r>
              <a:rPr lang="en-US" sz="8000" b="1" i="1" dirty="0" err="1"/>
              <a:t>to</a:t>
            </a:r>
            <a:r>
              <a:rPr lang="en-US" sz="100" dirty="0" err="1"/>
              <a:t>The</a:t>
            </a:r>
            <a:br>
              <a:rPr lang="en-US" sz="100" dirty="0"/>
            </a:br>
            <a:br>
              <a:rPr lang="en-US" sz="800" dirty="0"/>
            </a:br>
            <a:endParaRPr lang="en-US" sz="8000" b="1" i="1" dirty="0"/>
          </a:p>
          <a:p>
            <a:pPr algn="l" rtl="0"/>
            <a:r>
              <a:rPr lang="en-US" sz="8000" dirty="0"/>
              <a:t>When ‘a’ appears before the quantifier (either </a:t>
            </a:r>
            <a:r>
              <a:rPr lang="en-US" sz="8000" b="1" i="1" dirty="0"/>
              <a:t>few</a:t>
            </a:r>
            <a:r>
              <a:rPr lang="en-US" sz="8000" dirty="0"/>
              <a:t> or </a:t>
            </a:r>
            <a:r>
              <a:rPr lang="en-US" sz="8000" b="1" i="1" dirty="0"/>
              <a:t>little</a:t>
            </a:r>
            <a:r>
              <a:rPr lang="en-US" sz="8000" dirty="0"/>
              <a:t>), it refers to </a:t>
            </a:r>
            <a:r>
              <a:rPr lang="en-US" sz="8000" b="1" dirty="0"/>
              <a:t>an objective quantity </a:t>
            </a:r>
            <a:r>
              <a:rPr lang="en-US" sz="8000" dirty="0"/>
              <a:t>and tends to have </a:t>
            </a:r>
            <a:r>
              <a:rPr lang="en-US" sz="8000" b="1" dirty="0"/>
              <a:t>a positive meaning</a:t>
            </a:r>
            <a:r>
              <a:rPr lang="en-US" sz="8000" dirty="0"/>
              <a:t>.</a:t>
            </a:r>
          </a:p>
          <a:p>
            <a:pPr algn="l" rtl="0"/>
            <a:r>
              <a:rPr lang="en-US" sz="8000" i="1" dirty="0"/>
              <a:t>E.g., </a:t>
            </a:r>
            <a:r>
              <a:rPr lang="en-US" sz="8000" i="1" dirty="0">
                <a:solidFill>
                  <a:schemeClr val="accent2"/>
                </a:solidFill>
              </a:rPr>
              <a:t>I have </a:t>
            </a:r>
            <a:r>
              <a:rPr lang="en-US" sz="8000" i="1" u="sng" dirty="0">
                <a:solidFill>
                  <a:schemeClr val="accent2"/>
                </a:solidFill>
              </a:rPr>
              <a:t>a few </a:t>
            </a:r>
            <a:r>
              <a:rPr lang="en-US" sz="8000" i="1" dirty="0">
                <a:solidFill>
                  <a:schemeClr val="accent2"/>
                </a:solidFill>
              </a:rPr>
              <a:t>friends and they make me feel beloved. </a:t>
            </a:r>
          </a:p>
          <a:p>
            <a:pPr algn="l" rtl="0"/>
            <a:r>
              <a:rPr lang="en-US" sz="8000" i="1" dirty="0">
                <a:solidFill>
                  <a:srgbClr val="00B050"/>
                </a:solidFill>
              </a:rPr>
              <a:t>       I have </a:t>
            </a:r>
            <a:r>
              <a:rPr lang="en-US" sz="8000" i="1" u="sng" dirty="0">
                <a:solidFill>
                  <a:srgbClr val="00B050"/>
                </a:solidFill>
              </a:rPr>
              <a:t>a little </a:t>
            </a:r>
            <a:r>
              <a:rPr lang="en-US" sz="8000" i="1" dirty="0">
                <a:solidFill>
                  <a:srgbClr val="00B050"/>
                </a:solidFill>
              </a:rPr>
              <a:t>money so I can buy a new coat. </a:t>
            </a:r>
          </a:p>
          <a:p>
            <a:pPr algn="l" rtl="0"/>
            <a:r>
              <a:rPr lang="en-US" sz="8000" i="1" dirty="0"/>
              <a:t>By contrast, when these quantifiers appear </a:t>
            </a:r>
            <a:r>
              <a:rPr lang="en-US" sz="8000" i="1" u="sng" dirty="0"/>
              <a:t>without the ‘a’</a:t>
            </a:r>
            <a:r>
              <a:rPr lang="en-US" sz="8000" i="1" dirty="0"/>
              <a:t>, this indicates </a:t>
            </a:r>
            <a:r>
              <a:rPr lang="en-US" sz="8000" b="1" i="1" dirty="0"/>
              <a:t>a lack </a:t>
            </a:r>
            <a:r>
              <a:rPr lang="en-US" sz="8000" i="1" dirty="0"/>
              <a:t>and </a:t>
            </a:r>
            <a:r>
              <a:rPr lang="en-US" sz="8000" dirty="0"/>
              <a:t>tends to have </a:t>
            </a:r>
            <a:r>
              <a:rPr lang="en-US" sz="8000" b="1" dirty="0"/>
              <a:t>a negative meaning</a:t>
            </a:r>
            <a:r>
              <a:rPr lang="en-US" sz="8000" dirty="0"/>
              <a:t>. It means, almost nothing or none. </a:t>
            </a:r>
          </a:p>
          <a:p>
            <a:pPr algn="l" rtl="0"/>
            <a:r>
              <a:rPr lang="en-US" sz="8000" i="1" dirty="0"/>
              <a:t>E.g., </a:t>
            </a:r>
            <a:r>
              <a:rPr lang="en-US" sz="8000" i="1" dirty="0">
                <a:solidFill>
                  <a:schemeClr val="accent2"/>
                </a:solidFill>
              </a:rPr>
              <a:t>I have </a:t>
            </a:r>
            <a:r>
              <a:rPr lang="en-US" sz="8000" i="1" u="sng" dirty="0">
                <a:solidFill>
                  <a:schemeClr val="accent2"/>
                </a:solidFill>
              </a:rPr>
              <a:t>few </a:t>
            </a:r>
            <a:r>
              <a:rPr lang="en-US" sz="8000" i="1" dirty="0">
                <a:solidFill>
                  <a:schemeClr val="accent2"/>
                </a:solidFill>
              </a:rPr>
              <a:t>friends and therefore I feel lonely.</a:t>
            </a:r>
          </a:p>
          <a:p>
            <a:pPr algn="l" rtl="0"/>
            <a:r>
              <a:rPr lang="en-US" sz="8000" i="1" dirty="0"/>
              <a:t>       </a:t>
            </a:r>
            <a:r>
              <a:rPr lang="en-US" sz="8000" i="1" dirty="0">
                <a:solidFill>
                  <a:srgbClr val="00B050"/>
                </a:solidFill>
              </a:rPr>
              <a:t>I have </a:t>
            </a:r>
            <a:r>
              <a:rPr lang="en-US" sz="8000" i="1" u="sng" dirty="0">
                <a:solidFill>
                  <a:srgbClr val="00B050"/>
                </a:solidFill>
              </a:rPr>
              <a:t>little </a:t>
            </a:r>
            <a:r>
              <a:rPr lang="en-US" sz="8000" i="1" dirty="0">
                <a:solidFill>
                  <a:srgbClr val="00B050"/>
                </a:solidFill>
              </a:rPr>
              <a:t>money so I buy only cheap food</a:t>
            </a:r>
            <a:r>
              <a:rPr lang="en-US" sz="8000" i="1" dirty="0"/>
              <a:t>.</a:t>
            </a:r>
          </a:p>
          <a:p>
            <a:pPr marL="0" indent="0" algn="l" rtl="0">
              <a:buNone/>
            </a:pPr>
            <a:r>
              <a:rPr lang="en-US" sz="800" b="1" u="sng" dirty="0"/>
              <a:t>://</a:t>
            </a:r>
            <a:endParaRPr lang="en-US" sz="8000" i="1" dirty="0"/>
          </a:p>
          <a:p>
            <a:pPr algn="l" rtl="0"/>
            <a:r>
              <a:rPr lang="en-US" sz="800" b="1" u="sng" dirty="0"/>
              <a:t>:/</a:t>
            </a:r>
            <a:endParaRPr lang="en-US" sz="8000" i="1" dirty="0"/>
          </a:p>
          <a:p>
            <a:pPr algn="l" rtl="0"/>
            <a:r>
              <a:rPr lang="en-US" sz="8000" i="1" dirty="0"/>
              <a:t> </a:t>
            </a:r>
          </a:p>
          <a:p>
            <a:pPr rtl="0"/>
            <a:r>
              <a:rPr lang="en-US" sz="800" b="1" u="sng" dirty="0">
                <a:hlinkClick r:id="rId2"/>
              </a:rPr>
              <a:t>https://www.tolearnenglish.com/exercises/exercise-english-2/exercise-english-29182.php</a:t>
            </a:r>
            <a:endParaRPr lang="en-US" sz="800" dirty="0"/>
          </a:p>
          <a:p>
            <a:pPr lvl="8" algn="l" rtl="0"/>
            <a:r>
              <a:rPr lang="en-US" sz="11200" b="1" i="1" dirty="0"/>
              <a:t>Check the exercises in the following slide ---&gt;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i="1" dirty="0"/>
          </a:p>
          <a:p>
            <a:pPr algn="l" rtl="0"/>
            <a:r>
              <a:rPr lang="en-US" i="1" dirty="0"/>
              <a:t> 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395947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 - Exercises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i="1" dirty="0"/>
              <a:t>Now, please try the following exercise on </a:t>
            </a:r>
            <a:r>
              <a:rPr lang="en-US" sz="2400" b="1" i="1" dirty="0"/>
              <a:t>a little, little, a few or few</a:t>
            </a:r>
            <a:r>
              <a:rPr lang="en-US" sz="2400" i="1" dirty="0"/>
              <a:t>: </a:t>
            </a:r>
            <a:r>
              <a:rPr lang="en-US" sz="100" dirty="0"/>
              <a:t>https</a:t>
            </a:r>
          </a:p>
          <a:p>
            <a:pPr algn="l" rtl="0"/>
            <a:r>
              <a:rPr lang="en-US" b="1" u="sng" dirty="0">
                <a:hlinkClick r:id="rId2"/>
              </a:rPr>
              <a:t>https://www.tolearnenglish.com/exercises/exercise-english-2/exercise-english-29182.php</a:t>
            </a:r>
            <a:endParaRPr lang="en-US" b="1" u="sng" dirty="0"/>
          </a:p>
          <a:p>
            <a:pPr algn="l" rtl="0"/>
            <a:endParaRPr lang="en-US" b="1" u="sng" dirty="0"/>
          </a:p>
          <a:p>
            <a:pPr algn="l" rtl="0"/>
            <a:r>
              <a:rPr lang="en-US" b="1" u="sng" dirty="0"/>
              <a:t>And then this one, on different quantifiers: </a:t>
            </a:r>
          </a:p>
          <a:p>
            <a:pPr algn="l" rtl="0"/>
            <a:endParaRPr lang="en-US" b="1" u="sng" dirty="0"/>
          </a:p>
          <a:p>
            <a:pPr algn="l" rtl="0"/>
            <a:r>
              <a:rPr lang="en-US" dirty="0">
                <a:hlinkClick r:id="rId3"/>
              </a:rPr>
              <a:t>https://www.tolearnenglish.com/exercises/exercise-english-2/exercise-english-4654.php</a:t>
            </a:r>
            <a:endParaRPr lang="en-US" b="1" u="sng" dirty="0"/>
          </a:p>
          <a:p>
            <a:pPr algn="l" rtl="0"/>
            <a:endParaRPr lang="en-US" b="1" u="sng" dirty="0"/>
          </a:p>
          <a:p>
            <a:pPr algn="l" rtl="0"/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89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(9) – common endings (suffixes)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387755"/>
          </a:xfrm>
        </p:spPr>
        <p:txBody>
          <a:bodyPr/>
          <a:lstStyle/>
          <a:p>
            <a:pPr algn="l" rtl="0"/>
            <a:r>
              <a:rPr lang="en-US" dirty="0"/>
              <a:t>Each part of speech has characteristic endings, also called ‘suffixes’.</a:t>
            </a:r>
          </a:p>
          <a:p>
            <a:pPr algn="l" rtl="0"/>
            <a:r>
              <a:rPr lang="en-US" dirty="0"/>
              <a:t>Some of the most common noun suffixes are: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 -</a:t>
            </a:r>
            <a:r>
              <a:rPr lang="en-US" i="1" dirty="0" err="1"/>
              <a:t>tion</a:t>
            </a:r>
            <a:r>
              <a:rPr lang="en-US" dirty="0"/>
              <a:t> (or: -</a:t>
            </a:r>
            <a:r>
              <a:rPr lang="en-US" dirty="0" err="1"/>
              <a:t>sion</a:t>
            </a:r>
            <a:r>
              <a:rPr lang="en-US" dirty="0"/>
              <a:t>) - as in </a:t>
            </a:r>
            <a:r>
              <a:rPr lang="en-US" i="1" dirty="0"/>
              <a:t>na</a:t>
            </a:r>
            <a:r>
              <a:rPr lang="en-US" i="1" u="sng" dirty="0"/>
              <a:t>tion</a:t>
            </a:r>
            <a:r>
              <a:rPr lang="en-US" i="1" dirty="0"/>
              <a:t>, posse</a:t>
            </a:r>
            <a:r>
              <a:rPr lang="en-US" i="1" u="sng" dirty="0"/>
              <a:t>ssion</a:t>
            </a:r>
            <a:r>
              <a:rPr lang="en-US" i="1" dirty="0"/>
              <a:t>, pa</a:t>
            </a:r>
            <a:r>
              <a:rPr lang="en-US" i="1" u="sng" dirty="0"/>
              <a:t>ssion</a:t>
            </a:r>
            <a:r>
              <a:rPr lang="en-US" i="1" dirty="0"/>
              <a:t>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 -</a:t>
            </a:r>
            <a:r>
              <a:rPr lang="en-US" i="1" dirty="0" err="1"/>
              <a:t>ment</a:t>
            </a:r>
            <a:r>
              <a:rPr lang="en-US" i="1" dirty="0"/>
              <a:t> – as in depart</a:t>
            </a:r>
            <a:r>
              <a:rPr lang="en-US" i="1" u="sng" dirty="0"/>
              <a:t>ment</a:t>
            </a:r>
            <a:r>
              <a:rPr lang="en-US" i="1" dirty="0"/>
              <a:t>, enjoy</a:t>
            </a:r>
            <a:r>
              <a:rPr lang="en-US" i="1" u="sng" dirty="0"/>
              <a:t>ment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 -</a:t>
            </a:r>
            <a:r>
              <a:rPr lang="en-US" i="1" dirty="0" err="1"/>
              <a:t>ance</a:t>
            </a:r>
            <a:r>
              <a:rPr lang="en-US" i="1" dirty="0"/>
              <a:t> or –</a:t>
            </a:r>
            <a:r>
              <a:rPr lang="en-US" i="1" dirty="0" err="1"/>
              <a:t>ence</a:t>
            </a:r>
            <a:r>
              <a:rPr lang="en-US" i="1" dirty="0"/>
              <a:t> as in import</a:t>
            </a:r>
            <a:r>
              <a:rPr lang="en-US" i="1" u="sng" dirty="0"/>
              <a:t>ance</a:t>
            </a:r>
            <a:r>
              <a:rPr lang="en-US" i="1" dirty="0"/>
              <a:t>, depend</a:t>
            </a:r>
            <a:r>
              <a:rPr lang="en-US" i="1" u="sng" dirty="0"/>
              <a:t>ence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 -</a:t>
            </a:r>
            <a:r>
              <a:rPr lang="en-US" i="1" dirty="0" err="1"/>
              <a:t>ity</a:t>
            </a:r>
            <a:r>
              <a:rPr lang="en-US" i="1" dirty="0"/>
              <a:t> – as in qual</a:t>
            </a:r>
            <a:r>
              <a:rPr lang="en-US" i="1" u="sng" dirty="0"/>
              <a:t>ity</a:t>
            </a:r>
            <a:r>
              <a:rPr lang="en-US" i="1" dirty="0"/>
              <a:t>, abil</a:t>
            </a:r>
            <a:r>
              <a:rPr lang="en-US" i="1" u="sng" dirty="0"/>
              <a:t>ity</a:t>
            </a:r>
            <a:r>
              <a:rPr lang="en-US" i="1" dirty="0"/>
              <a:t>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-hood – as in neighbor</a:t>
            </a:r>
            <a:r>
              <a:rPr lang="en-US" i="1" u="sng" dirty="0"/>
              <a:t>hood</a:t>
            </a:r>
            <a:r>
              <a:rPr lang="en-US" i="1" dirty="0"/>
              <a:t>, adult</a:t>
            </a:r>
            <a:r>
              <a:rPr lang="en-US" i="1" u="sng" dirty="0"/>
              <a:t>hood</a:t>
            </a:r>
          </a:p>
          <a:p>
            <a:pPr marL="0" indent="0" algn="l" rtl="0">
              <a:buNone/>
            </a:pPr>
            <a:r>
              <a:rPr lang="en-US" b="1" i="1" dirty="0"/>
              <a:t>Being familiar with such endings may help us identify a noun in the text. </a:t>
            </a:r>
          </a:p>
          <a:p>
            <a:pPr marL="0" indent="0" algn="l" rtl="0">
              <a:buNone/>
            </a:pPr>
            <a:r>
              <a:rPr lang="en-US" b="1" i="1" dirty="0">
                <a:solidFill>
                  <a:srgbClr val="0070C0"/>
                </a:solidFill>
              </a:rPr>
              <a:t>**Can you think of additional examples for each ending?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i="1" dirty="0"/>
          </a:p>
          <a:p>
            <a:pPr algn="l" rtl="0">
              <a:buFont typeface="Arial" panose="020B0604020202020204" pitchFamily="34" charset="0"/>
              <a:buChar char="•"/>
            </a:pPr>
            <a:endParaRPr lang="en-US" i="1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2968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(10) – Identifying nouns in a passage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Now let us re-read the first paragraph of the text “</a:t>
            </a:r>
            <a:r>
              <a:rPr lang="en-GB" b="1" dirty="0"/>
              <a:t>The World Language</a:t>
            </a:r>
            <a:r>
              <a:rPr lang="en-US" b="1" dirty="0"/>
              <a:t>”. </a:t>
            </a:r>
          </a:p>
          <a:p>
            <a:pPr algn="l" rtl="0"/>
            <a:r>
              <a:rPr lang="en-US" b="1" dirty="0"/>
              <a:t>Mark all </a:t>
            </a:r>
            <a:r>
              <a:rPr lang="en-US" b="1" dirty="0">
                <a:solidFill>
                  <a:schemeClr val="accent2"/>
                </a:solidFill>
              </a:rPr>
              <a:t>nouns</a:t>
            </a:r>
            <a:r>
              <a:rPr lang="en-US" b="1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“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estimates of David Crystal, a British expert, some 350 m people speak English as their first language. Between 250 m and 350 m, do or can use it as a second language. And elsewhere?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 heroic guess, and it largely depends on how you define "can". Let us be bold: in all, 20-­25% of earth's 6 billion people can use English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.”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For each noun, state whether it is </a:t>
            </a:r>
            <a:r>
              <a:rPr lang="en-US" b="1" dirty="0"/>
              <a:t>countable</a:t>
            </a:r>
            <a:r>
              <a:rPr lang="en-US" dirty="0"/>
              <a:t> or </a:t>
            </a:r>
            <a:r>
              <a:rPr lang="en-US" b="1" dirty="0"/>
              <a:t>uncountable</a:t>
            </a:r>
            <a:r>
              <a:rPr lang="en-US" dirty="0"/>
              <a:t>. 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248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75345"/>
          </a:xfrm>
        </p:spPr>
        <p:txBody>
          <a:bodyPr/>
          <a:lstStyle/>
          <a:p>
            <a:r>
              <a:rPr lang="en-US" dirty="0"/>
              <a:t>Nouns (11) – </a:t>
            </a:r>
            <a:r>
              <a:rPr lang="en-US" sz="4000" dirty="0"/>
              <a:t>how they look in the dictionary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28" y="1847490"/>
            <a:ext cx="9720071" cy="4023360"/>
          </a:xfrm>
        </p:spPr>
        <p:txBody>
          <a:bodyPr/>
          <a:lstStyle/>
          <a:p>
            <a:pPr algn="l" rtl="0"/>
            <a:r>
              <a:rPr lang="en-US" sz="2000" b="1" dirty="0"/>
              <a:t>Nouns</a:t>
            </a:r>
            <a:r>
              <a:rPr lang="en-US" sz="2000" dirty="0"/>
              <a:t> are indicated by a little </a:t>
            </a:r>
            <a:r>
              <a:rPr lang="en-US" sz="2000" b="1" i="1" dirty="0"/>
              <a:t>n</a:t>
            </a:r>
            <a:r>
              <a:rPr lang="en-US" sz="2000" dirty="0"/>
              <a:t>. The dictionary also indicates whether a given noun is </a:t>
            </a:r>
            <a:r>
              <a:rPr lang="en-US" sz="2000" b="1" dirty="0"/>
              <a:t>countable</a:t>
            </a:r>
            <a:r>
              <a:rPr lang="en-US" sz="2000" dirty="0"/>
              <a:t> or </a:t>
            </a:r>
            <a:r>
              <a:rPr lang="en-US" sz="2000" b="1" dirty="0"/>
              <a:t>uncountable</a:t>
            </a:r>
            <a:r>
              <a:rPr lang="en-US" sz="2000" dirty="0"/>
              <a:t>. [uncountable – U/ UC / MASS]</a:t>
            </a:r>
          </a:p>
          <a:p>
            <a:pPr algn="l" rtl="0"/>
            <a:r>
              <a:rPr lang="en-US" sz="2000" dirty="0"/>
              <a:t>See, for example:</a:t>
            </a:r>
          </a:p>
          <a:p>
            <a:pPr algn="l" rtl="0"/>
            <a:r>
              <a:rPr lang="en-US" sz="2000" dirty="0">
                <a:hlinkClick r:id="rId2"/>
              </a:rPr>
              <a:t>https://www.oxfordlearnersdictionaries.com/definition/english/language?q=language</a:t>
            </a:r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 </a:t>
            </a:r>
          </a:p>
          <a:p>
            <a:endParaRPr lang="he-I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799" y="3676373"/>
            <a:ext cx="7099700" cy="2985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none" strike="noStrike" cap="none" normalizeH="0" baseline="0" dirty="0">
                <a:ln>
                  <a:noFill/>
                </a:ln>
                <a:solidFill>
                  <a:srgbClr val="1A3561"/>
                </a:solidFill>
                <a:effectLst/>
                <a:latin typeface="inherit"/>
              </a:rPr>
              <a:t>language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 </a:t>
            </a:r>
            <a:r>
              <a:rPr kumimoji="0" lang="he-IL" altLang="he-IL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noun</a:t>
            </a:r>
            <a:r>
              <a:rPr kumimoji="0" lang="en-US" altLang="he-IL" sz="12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 n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004AAC"/>
                </a:solidFill>
                <a:effectLst/>
                <a:latin typeface="inherit"/>
                <a:hlinkClick r:id="rId3"/>
              </a:rPr>
              <a:t> </a:t>
            </a:r>
            <a:r>
              <a:rPr kumimoji="0" lang="he-IL" altLang="he-IL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hlinkClick r:id="rId4"/>
              </a:rPr>
              <a:t>OPAL W</a:t>
            </a:r>
            <a:r>
              <a:rPr kumimoji="0" lang="he-IL" altLang="he-IL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hlinkClick r:id="rId5"/>
              </a:rPr>
              <a:t>OPAL S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 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/ˈlæŋɡwɪdʒ/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 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/ˈlæŋɡwɪdʒ/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004AAC"/>
              </a:solidFill>
              <a:effectLst/>
              <a:latin typeface="inherit"/>
              <a:hlinkClick r:id="rId6" tooltip="Idioms definiti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004AAC"/>
                </a:solidFill>
                <a:effectLst/>
                <a:latin typeface="inherit"/>
                <a:hlinkClick r:id="rId6" tooltip="Idioms definition"/>
              </a:rPr>
              <a:t>Idioms</a:t>
            </a:r>
            <a:endParaRPr kumimoji="0" lang="he-IL" altLang="he-I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of a country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4577BF"/>
                </a:solidFill>
                <a:effectLst/>
                <a:latin typeface="inherit"/>
              </a:rPr>
              <a:t>​</a:t>
            </a: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6F6F6F"/>
                </a:solidFill>
                <a:effectLst/>
                <a:latin typeface="inherit"/>
              </a:rPr>
              <a:t>[countable[</a:t>
            </a:r>
            <a:r>
              <a:rPr kumimoji="0" lang="en-US" altLang="he-IL" sz="1200" b="0" i="0" u="none" strike="noStrike" cap="none" normalizeH="0" baseline="0" dirty="0">
                <a:ln>
                  <a:noFill/>
                </a:ln>
                <a:solidFill>
                  <a:srgbClr val="6F6F6F"/>
                </a:solidFill>
                <a:effectLst/>
                <a:latin typeface="inherit"/>
              </a:rPr>
              <a:t> 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004AAC"/>
                </a:solidFill>
                <a:effectLst/>
                <a:latin typeface="inherit"/>
                <a:hlinkClick r:id="rId3"/>
              </a:rPr>
              <a:t> 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 the system of communication in speech and writing that is used by people of a particular country or area</a:t>
            </a:r>
            <a:endParaRPr kumimoji="0" lang="he-IL" altLang="he-IL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6603" y="4203510"/>
            <a:ext cx="1419367" cy="3138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6602" y="5913575"/>
            <a:ext cx="1419367" cy="31389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01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79059"/>
            <a:ext cx="9720072" cy="1499616"/>
          </a:xfrm>
        </p:spPr>
        <p:txBody>
          <a:bodyPr/>
          <a:lstStyle/>
          <a:p>
            <a:r>
              <a:rPr lang="en-US" dirty="0"/>
              <a:t>Nouns (12) – the use of pronouns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78675"/>
            <a:ext cx="9720071" cy="5179325"/>
          </a:xfrm>
        </p:spPr>
        <p:txBody>
          <a:bodyPr>
            <a:normAutofit fontScale="47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3400" dirty="0"/>
              <a:t>When an author or a speaker does not wish to repeat the noun s/he has just mentioned, s/he uses a </a:t>
            </a:r>
            <a:r>
              <a:rPr lang="en-US" sz="3400" b="1" dirty="0"/>
              <a:t>PRONOUN</a:t>
            </a:r>
            <a:r>
              <a:rPr lang="en-US" sz="3400" dirty="0"/>
              <a:t> – a word which replaces the noun. </a:t>
            </a:r>
          </a:p>
          <a:p>
            <a:pPr algn="l" rtl="0"/>
            <a:r>
              <a:rPr lang="en-US" sz="3400" dirty="0"/>
              <a:t>Pronouns replacing nouns functioning as </a:t>
            </a:r>
            <a:r>
              <a:rPr lang="en-US" sz="3400" u="sng" dirty="0"/>
              <a:t>subjects</a:t>
            </a:r>
            <a:r>
              <a:rPr lang="en-US" sz="3400" dirty="0"/>
              <a:t> in the sentences have the following forms: </a:t>
            </a:r>
            <a:r>
              <a:rPr lang="en-US" sz="3400" i="1" dirty="0"/>
              <a:t>I, you, he, she, it, we, they</a:t>
            </a:r>
          </a:p>
          <a:p>
            <a:pPr algn="l" rtl="0"/>
            <a:r>
              <a:rPr lang="en-US" sz="3400" dirty="0"/>
              <a:t>Pronouns replacing nouns functioning as </a:t>
            </a:r>
            <a:r>
              <a:rPr lang="en-US" sz="3400" u="sng" dirty="0"/>
              <a:t>objects</a:t>
            </a:r>
            <a:r>
              <a:rPr lang="en-US" sz="3400" dirty="0"/>
              <a:t> in the sentences have the following forms: </a:t>
            </a:r>
            <a:r>
              <a:rPr lang="en-US" sz="3400" i="1" dirty="0"/>
              <a:t>me, you, him, her, it, us, them</a:t>
            </a:r>
          </a:p>
          <a:p>
            <a:pPr algn="l" rtl="0"/>
            <a:r>
              <a:rPr lang="en-US" sz="3400" u="sng" dirty="0"/>
              <a:t>Possessive pronouns </a:t>
            </a:r>
            <a:r>
              <a:rPr lang="en-US" sz="3400" i="1" dirty="0"/>
              <a:t>have </a:t>
            </a:r>
            <a:r>
              <a:rPr lang="en-US" sz="3400" dirty="0"/>
              <a:t>the following forms </a:t>
            </a:r>
            <a:r>
              <a:rPr lang="en-US" sz="3400" i="1" dirty="0"/>
              <a:t>: my, your, his, her, its, our, their</a:t>
            </a:r>
          </a:p>
          <a:p>
            <a:pPr algn="l" rtl="0"/>
            <a:r>
              <a:rPr lang="en-US" sz="3400" i="1" dirty="0"/>
              <a:t>In our paragraph, the following are all </a:t>
            </a:r>
            <a:r>
              <a:rPr lang="en-US" sz="3400" b="1" i="1" dirty="0">
                <a:solidFill>
                  <a:srgbClr val="0070C0"/>
                </a:solidFill>
              </a:rPr>
              <a:t>pronouns</a:t>
            </a:r>
            <a:r>
              <a:rPr lang="en-US" sz="3400" i="1" dirty="0"/>
              <a:t>: </a:t>
            </a:r>
          </a:p>
          <a:p>
            <a:pPr algn="l" rtl="0">
              <a:lnSpc>
                <a:spcPct val="170000"/>
              </a:lnSpc>
            </a:pPr>
            <a:r>
              <a:rPr lang="en-US" sz="3300" dirty="0"/>
              <a:t>“On the estimates of David Crystal, a British expert, some 350 m people speak English as </a:t>
            </a:r>
            <a:r>
              <a:rPr lang="en-US" sz="3300" dirty="0">
                <a:solidFill>
                  <a:srgbClr val="0070C0"/>
                </a:solidFill>
              </a:rPr>
              <a:t>their</a:t>
            </a:r>
            <a:r>
              <a:rPr lang="en-US" sz="3300" dirty="0"/>
              <a:t> first language. Between 250 m and 350 m, do or can use </a:t>
            </a:r>
            <a:r>
              <a:rPr lang="en-US" sz="3300" dirty="0">
                <a:solidFill>
                  <a:srgbClr val="0070C0"/>
                </a:solidFill>
              </a:rPr>
              <a:t>it</a:t>
            </a:r>
            <a:r>
              <a:rPr lang="en-US" sz="3300" dirty="0"/>
              <a:t> as a second language. And elsewhere? </a:t>
            </a:r>
            <a:r>
              <a:rPr lang="en-US" sz="3300" u="sng" dirty="0">
                <a:solidFill>
                  <a:srgbClr val="0070C0"/>
                </a:solidFill>
              </a:rPr>
              <a:t>That</a:t>
            </a:r>
            <a:r>
              <a:rPr lang="en-US" sz="3300" dirty="0"/>
              <a:t> is a heroic guess, and </a:t>
            </a:r>
            <a:r>
              <a:rPr lang="en-US" sz="3300" dirty="0">
                <a:solidFill>
                  <a:srgbClr val="0070C0"/>
                </a:solidFill>
              </a:rPr>
              <a:t>it </a:t>
            </a:r>
            <a:r>
              <a:rPr lang="en-US" sz="3300" dirty="0"/>
              <a:t>largely depends on how you define "can". Let us be bold: in all, 20-­25% of earth's 6 billion people can use English.” </a:t>
            </a:r>
          </a:p>
          <a:p>
            <a:pPr algn="l" rtl="0"/>
            <a:endParaRPr lang="en-US" sz="2900" dirty="0"/>
          </a:p>
          <a:p>
            <a:pPr algn="l" rtl="0"/>
            <a:r>
              <a:rPr lang="en-US" sz="2900" dirty="0"/>
              <a:t>* W</a:t>
            </a:r>
            <a:r>
              <a:rPr lang="en-US" sz="2900" b="1" dirty="0"/>
              <a:t>hich nouns do the highlighted pronouns refer to?</a:t>
            </a:r>
            <a:r>
              <a:rPr lang="en-US" sz="2900" dirty="0"/>
              <a:t> </a:t>
            </a:r>
          </a:p>
          <a:p>
            <a:pPr algn="l" rtl="0"/>
            <a:r>
              <a:rPr lang="en-US" i="1" dirty="0"/>
              <a:t> 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169659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Nouns and Verbs having the same form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There are cases when the nouns and verbs of the same “word family” have </a:t>
            </a:r>
            <a:r>
              <a:rPr lang="en-US" sz="3200" u="sng" dirty="0"/>
              <a:t>the same form. </a:t>
            </a:r>
          </a:p>
          <a:p>
            <a:pPr algn="l" rtl="0"/>
            <a:r>
              <a:rPr lang="en-US" sz="3200" dirty="0"/>
              <a:t>E.g., the word </a:t>
            </a:r>
            <a:r>
              <a:rPr lang="en-US" sz="3200"/>
              <a:t>‘design’ </a:t>
            </a:r>
            <a:r>
              <a:rPr lang="en-US" sz="3200" dirty="0"/>
              <a:t>may function as either a noun or a verb, </a:t>
            </a:r>
            <a:r>
              <a:rPr lang="en-US" sz="3200" u="sng" dirty="0"/>
              <a:t>depending on the context</a:t>
            </a:r>
            <a:r>
              <a:rPr lang="en-US" sz="3200" dirty="0"/>
              <a:t>. </a:t>
            </a:r>
          </a:p>
          <a:p>
            <a:pPr algn="l" rtl="0"/>
            <a:r>
              <a:rPr lang="en-US" sz="3200" dirty="0"/>
              <a:t>1. They </a:t>
            </a:r>
            <a:r>
              <a:rPr lang="en-US" sz="3200" dirty="0">
                <a:solidFill>
                  <a:srgbClr val="FF0000"/>
                </a:solidFill>
              </a:rPr>
              <a:t>design </a:t>
            </a:r>
            <a:r>
              <a:rPr lang="en-US" sz="3200" dirty="0"/>
              <a:t>public buildings. </a:t>
            </a:r>
          </a:p>
          <a:p>
            <a:pPr algn="l" rtl="0"/>
            <a:r>
              <a:rPr lang="en-US" sz="3200" dirty="0"/>
              <a:t>2. The </a:t>
            </a:r>
            <a:r>
              <a:rPr lang="en-US" sz="3200" dirty="0">
                <a:solidFill>
                  <a:srgbClr val="FF0000"/>
                </a:solidFill>
              </a:rPr>
              <a:t>design</a:t>
            </a:r>
            <a:r>
              <a:rPr lang="en-US" sz="3200" dirty="0"/>
              <a:t> of the building is modern.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44175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 (1)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* Adjectives </a:t>
            </a:r>
            <a:r>
              <a:rPr lang="en-US" dirty="0"/>
              <a:t>are words that modify – or describe - </a:t>
            </a:r>
            <a:r>
              <a:rPr lang="en-US" b="1" dirty="0"/>
              <a:t>nouns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Therefore, they answer the question of ‘which’. </a:t>
            </a:r>
          </a:p>
          <a:p>
            <a:pPr algn="l" rtl="0"/>
            <a:r>
              <a:rPr lang="en-US" dirty="0"/>
              <a:t>E.g., </a:t>
            </a:r>
            <a:r>
              <a:rPr lang="en-US" i="1" dirty="0"/>
              <a:t>a </a:t>
            </a:r>
            <a:r>
              <a:rPr lang="en-US" b="1" i="1" dirty="0"/>
              <a:t>hard-working</a:t>
            </a:r>
            <a:r>
              <a:rPr lang="en-US" i="1" dirty="0"/>
              <a:t> student, an </a:t>
            </a:r>
            <a:r>
              <a:rPr lang="en-US" b="1" i="1" dirty="0"/>
              <a:t>old</a:t>
            </a:r>
            <a:r>
              <a:rPr lang="en-US" i="1" dirty="0"/>
              <a:t> desk, </a:t>
            </a:r>
            <a:r>
              <a:rPr lang="en-US" b="1" i="1" dirty="0"/>
              <a:t>important</a:t>
            </a:r>
            <a:r>
              <a:rPr lang="en-US" i="1" dirty="0"/>
              <a:t> information</a:t>
            </a:r>
          </a:p>
          <a:p>
            <a:pPr algn="l" rtl="0"/>
            <a:endParaRPr lang="en-US" i="1" dirty="0"/>
          </a:p>
          <a:p>
            <a:pPr algn="l" rtl="0"/>
            <a:r>
              <a:rPr lang="en-US" dirty="0"/>
              <a:t>** Adjectives appear either:</a:t>
            </a:r>
          </a:p>
          <a:p>
            <a:pPr algn="l" rtl="0"/>
            <a:r>
              <a:rPr lang="en-US" dirty="0"/>
              <a:t>A. before the noun they describe, as in: </a:t>
            </a:r>
            <a:r>
              <a:rPr lang="en-US" i="1" dirty="0"/>
              <a:t>The </a:t>
            </a:r>
            <a:r>
              <a:rPr lang="en-US" b="1" i="1" u="sng" dirty="0"/>
              <a:t>old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man</a:t>
            </a:r>
            <a:r>
              <a:rPr lang="en-US" i="1" dirty="0"/>
              <a:t> sat on the bench</a:t>
            </a:r>
            <a:r>
              <a:rPr lang="en-US" dirty="0"/>
              <a:t>. </a:t>
            </a:r>
          </a:p>
          <a:p>
            <a:pPr algn="ctr" rtl="0"/>
            <a:r>
              <a:rPr lang="en-US" dirty="0"/>
              <a:t>or</a:t>
            </a:r>
          </a:p>
          <a:p>
            <a:pPr algn="l" rtl="0"/>
            <a:r>
              <a:rPr lang="en-US" dirty="0"/>
              <a:t>B. after a verb which denotes a state, as in: </a:t>
            </a:r>
            <a:r>
              <a:rPr lang="en-US" i="1" dirty="0"/>
              <a:t>The </a:t>
            </a:r>
            <a:r>
              <a:rPr lang="en-US" i="1" dirty="0">
                <a:solidFill>
                  <a:srgbClr val="FF0000"/>
                </a:solidFill>
              </a:rPr>
              <a:t>man</a:t>
            </a:r>
            <a:r>
              <a:rPr lang="en-US" i="1" dirty="0"/>
              <a:t> who sat on the bench was </a:t>
            </a:r>
            <a:r>
              <a:rPr lang="en-US" b="1" i="1" u="sng" dirty="0"/>
              <a:t>old.</a:t>
            </a:r>
            <a:r>
              <a:rPr lang="en-US" i="1" dirty="0"/>
              <a:t> 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257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What are ‘parts of speech’?	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lnSpc>
                <a:spcPct val="160000"/>
              </a:lnSpc>
            </a:pPr>
            <a:r>
              <a:rPr lang="en-US" b="1" dirty="0"/>
              <a:t>Parts of speech </a:t>
            </a:r>
            <a:r>
              <a:rPr lang="en-US" dirty="0"/>
              <a:t>are types of words which play different grammatical functions and usually have different forms.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What are the main parts of speech ?</a:t>
            </a:r>
          </a:p>
          <a:p>
            <a:pPr algn="l" rtl="0"/>
            <a:r>
              <a:rPr lang="en-US" dirty="0"/>
              <a:t>- Verbs</a:t>
            </a:r>
          </a:p>
          <a:p>
            <a:pPr algn="l" rtl="0"/>
            <a:r>
              <a:rPr lang="en-US" dirty="0"/>
              <a:t>- Nouns</a:t>
            </a:r>
          </a:p>
          <a:p>
            <a:pPr algn="l" rtl="0"/>
            <a:r>
              <a:rPr lang="en-US" dirty="0"/>
              <a:t>- Adjectives</a:t>
            </a:r>
          </a:p>
          <a:p>
            <a:pPr algn="l" rtl="0"/>
            <a:r>
              <a:rPr lang="en-US" dirty="0"/>
              <a:t>- Adverbs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152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Adjectives (2) – </a:t>
            </a:r>
            <a:r>
              <a:rPr lang="en-US" sz="4400" dirty="0"/>
              <a:t>comparatives and superlatives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*** Adjectives appear in one of three forms (or ‘degrees’):</a:t>
            </a:r>
          </a:p>
          <a:p>
            <a:pPr algn="ctr" rtl="0"/>
            <a:r>
              <a:rPr lang="en-US" b="1" dirty="0"/>
              <a:t>basic</a:t>
            </a:r>
            <a:r>
              <a:rPr lang="en-US" dirty="0"/>
              <a:t> – </a:t>
            </a:r>
            <a:r>
              <a:rPr lang="en-US" b="1" dirty="0">
                <a:solidFill>
                  <a:schemeClr val="accent2"/>
                </a:solidFill>
              </a:rPr>
              <a:t>comparative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superlative </a:t>
            </a:r>
          </a:p>
          <a:p>
            <a:pPr algn="l" rtl="0"/>
            <a:r>
              <a:rPr lang="en-US" dirty="0"/>
              <a:t>Short adjectives are turned into the </a:t>
            </a:r>
            <a:r>
              <a:rPr lang="en-US" b="1" dirty="0"/>
              <a:t>comparative</a:t>
            </a:r>
            <a:r>
              <a:rPr lang="en-US" dirty="0"/>
              <a:t> by adding the suffix –</a:t>
            </a:r>
            <a:r>
              <a:rPr lang="en-US" b="1" dirty="0">
                <a:solidFill>
                  <a:schemeClr val="accent2"/>
                </a:solidFill>
              </a:rPr>
              <a:t>ER</a:t>
            </a:r>
            <a:r>
              <a:rPr lang="en-US" b="1" dirty="0"/>
              <a:t>. </a:t>
            </a:r>
            <a:r>
              <a:rPr lang="en-US" dirty="0"/>
              <a:t>The comparative form is often followed by the preposition ‘</a:t>
            </a:r>
            <a:r>
              <a:rPr lang="en-US" b="1" dirty="0"/>
              <a:t>than</a:t>
            </a:r>
            <a:r>
              <a:rPr lang="en-US" dirty="0"/>
              <a:t>’. </a:t>
            </a:r>
          </a:p>
          <a:p>
            <a:pPr algn="l" rtl="0"/>
            <a:r>
              <a:rPr lang="en-US" dirty="0"/>
              <a:t>We form the </a:t>
            </a:r>
            <a:r>
              <a:rPr lang="en-US" b="1" dirty="0"/>
              <a:t>superlative</a:t>
            </a:r>
            <a:r>
              <a:rPr lang="en-US" dirty="0"/>
              <a:t> by adding the suffix –</a:t>
            </a:r>
            <a:r>
              <a:rPr lang="en-US" b="1" dirty="0">
                <a:solidFill>
                  <a:srgbClr val="FF0000"/>
                </a:solidFill>
              </a:rPr>
              <a:t>EST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For example: 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/>
              <a:t> 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56531"/>
              </p:ext>
            </p:extLst>
          </p:nvPr>
        </p:nvGraphicFramePr>
        <p:xfrm>
          <a:off x="1024128" y="5032358"/>
          <a:ext cx="8127999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superlative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comparative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Basic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the tall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tall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er</a:t>
                      </a:r>
                      <a:r>
                        <a:rPr lang="en-US" dirty="0"/>
                        <a:t> (than)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tall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pretti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est</a:t>
                      </a:r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pretti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er</a:t>
                      </a:r>
                      <a:r>
                        <a:rPr lang="en-US" dirty="0"/>
                        <a:t> (than)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pretty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the bigg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he-IL" sz="18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bigg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baseline="0" dirty="0"/>
                        <a:t> (than)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big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31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 (3) – </a:t>
            </a:r>
            <a:r>
              <a:rPr lang="en-US" sz="4000" dirty="0"/>
              <a:t>comparatives and superlatives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Common exceptions are the following:</a:t>
            </a:r>
          </a:p>
          <a:p>
            <a:pPr algn="l" rtl="0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73697"/>
              </p:ext>
            </p:extLst>
          </p:nvPr>
        </p:nvGraphicFramePr>
        <p:xfrm>
          <a:off x="1322317" y="2914935"/>
          <a:ext cx="8127999" cy="2291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superlative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comparative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Basic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the b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bett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er </a:t>
                      </a:r>
                      <a:r>
                        <a:rPr lang="en-US" baseline="0" dirty="0"/>
                        <a:t>(than)</a:t>
                      </a:r>
                      <a:endParaRPr lang="he-IL" dirty="0"/>
                    </a:p>
                    <a:p>
                      <a:pPr algn="ctr" rtl="0"/>
                      <a:endParaRPr lang="he-IL" sz="1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good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the wor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worse </a:t>
                      </a:r>
                      <a:r>
                        <a:rPr lang="en-US" baseline="0" dirty="0"/>
                        <a:t>(than)</a:t>
                      </a:r>
                      <a:endParaRPr lang="he-IL" dirty="0"/>
                    </a:p>
                    <a:p>
                      <a:pPr algn="ctr" rtl="0"/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bad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/>
                        <a:t>the farth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US" dirty="0"/>
                        <a:t> / the furth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</a:t>
                      </a:r>
                      <a:r>
                        <a:rPr lang="en-US" u="sng" dirty="0"/>
                        <a:t>a</a:t>
                      </a:r>
                      <a:r>
                        <a:rPr lang="en-US" dirty="0"/>
                        <a:t>rth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(than) [=more distant]</a:t>
                      </a:r>
                      <a:endParaRPr lang="he-IL" dirty="0"/>
                    </a:p>
                    <a:p>
                      <a:pPr algn="ctr" rtl="0"/>
                      <a:r>
                        <a:rPr lang="en-US" dirty="0"/>
                        <a:t>f</a:t>
                      </a:r>
                      <a:r>
                        <a:rPr lang="en-US" u="sng" dirty="0"/>
                        <a:t>u</a:t>
                      </a:r>
                      <a:r>
                        <a:rPr lang="en-US" dirty="0"/>
                        <a:t>rth</a:t>
                      </a: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baseline="0" dirty="0"/>
                        <a:t> (than) [=additional]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far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616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 (4) – </a:t>
            </a:r>
            <a:r>
              <a:rPr lang="en-US" sz="4000" dirty="0"/>
              <a:t>comparatives and superlatives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9743"/>
            <a:ext cx="9720071" cy="4439617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u="sng" dirty="0"/>
              <a:t>Longer</a:t>
            </a:r>
            <a:r>
              <a:rPr lang="en-US" dirty="0"/>
              <a:t> adjectives are turned into the </a:t>
            </a:r>
            <a:r>
              <a:rPr lang="en-US" b="1" dirty="0"/>
              <a:t>comparative</a:t>
            </a:r>
            <a:r>
              <a:rPr lang="en-US" dirty="0"/>
              <a:t> by adding the word ‘</a:t>
            </a:r>
            <a:r>
              <a:rPr lang="en-US" b="1" dirty="0">
                <a:solidFill>
                  <a:schemeClr val="accent2"/>
                </a:solidFill>
              </a:rPr>
              <a:t>more</a:t>
            </a:r>
            <a:r>
              <a:rPr lang="en-US" dirty="0"/>
              <a:t>’ before their basic form</a:t>
            </a:r>
            <a:r>
              <a:rPr lang="en-US" b="1" dirty="0"/>
              <a:t>. </a:t>
            </a:r>
            <a:r>
              <a:rPr lang="en-US" dirty="0"/>
              <a:t>The comparative form here too is often followed by the preposition ‘</a:t>
            </a:r>
            <a:r>
              <a:rPr lang="en-US" b="1" dirty="0"/>
              <a:t>than</a:t>
            </a:r>
            <a:r>
              <a:rPr lang="en-US" dirty="0"/>
              <a:t>’.</a:t>
            </a:r>
          </a:p>
          <a:p>
            <a:pPr algn="l" rtl="0"/>
            <a:r>
              <a:rPr lang="en-US" dirty="0"/>
              <a:t>We form the </a:t>
            </a:r>
            <a:r>
              <a:rPr lang="en-US" b="1" dirty="0"/>
              <a:t>superlative</a:t>
            </a:r>
            <a:r>
              <a:rPr lang="en-US" dirty="0"/>
              <a:t> by adding the words ‘</a:t>
            </a:r>
            <a:r>
              <a:rPr lang="en-US" sz="1800" b="1" dirty="0">
                <a:solidFill>
                  <a:srgbClr val="FF0000"/>
                </a:solidFill>
              </a:rPr>
              <a:t>the most</a:t>
            </a:r>
            <a:r>
              <a:rPr lang="en-US" dirty="0"/>
              <a:t>’ before the basic form of the adjective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For example: 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/>
              <a:t> </a:t>
            </a:r>
          </a:p>
          <a:p>
            <a:pPr algn="l" rtl="0"/>
            <a:r>
              <a:rPr lang="en-US" dirty="0"/>
              <a:t> </a:t>
            </a:r>
            <a:endParaRPr lang="he-IL" dirty="0"/>
          </a:p>
          <a:p>
            <a:pPr algn="l" rtl="0"/>
            <a:r>
              <a:rPr lang="en-US" dirty="0"/>
              <a:t>*When we compare two nouns which share the same degree of a certain property, we often use the structure ‘</a:t>
            </a:r>
            <a:r>
              <a:rPr lang="en-US" b="1" dirty="0"/>
              <a:t>as + basic adjective + as</a:t>
            </a:r>
            <a:r>
              <a:rPr lang="en-US" dirty="0"/>
              <a:t>’. </a:t>
            </a:r>
          </a:p>
          <a:p>
            <a:pPr algn="l" rtl="0"/>
            <a:r>
              <a:rPr lang="en-US" dirty="0"/>
              <a:t>E.g., </a:t>
            </a:r>
            <a:r>
              <a:rPr lang="en-US" i="1" dirty="0"/>
              <a:t>The movie is </a:t>
            </a:r>
            <a:r>
              <a:rPr lang="en-US" b="1" i="1" dirty="0"/>
              <a:t>as interesting as </a:t>
            </a:r>
            <a:r>
              <a:rPr lang="en-US" i="1" dirty="0"/>
              <a:t>the book</a:t>
            </a:r>
            <a:r>
              <a:rPr lang="en-US" dirty="0"/>
              <a:t>.   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71108"/>
              </p:ext>
            </p:extLst>
          </p:nvPr>
        </p:nvGraphicFramePr>
        <p:xfrm>
          <a:off x="1376909" y="3926889"/>
          <a:ext cx="8127999" cy="116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superlative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comparative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Basic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most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dirty="0"/>
                        <a:t>mportant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n-US" dirty="0"/>
                        <a:t> important</a:t>
                      </a:r>
                      <a:r>
                        <a:rPr lang="he-IL" dirty="0"/>
                        <a:t>) </a:t>
                      </a:r>
                      <a:r>
                        <a:rPr lang="en-US" dirty="0"/>
                        <a:t>than)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important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9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 (5) – </a:t>
            </a:r>
            <a:r>
              <a:rPr lang="en-US" sz="5400" dirty="0"/>
              <a:t>how they look in the dictionary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dirty="0"/>
              <a:t>Adjectives </a:t>
            </a:r>
            <a:r>
              <a:rPr lang="en-US" sz="2400" dirty="0"/>
              <a:t>are indicated by the letters </a:t>
            </a:r>
            <a:r>
              <a:rPr lang="en-US" sz="2400" b="1" dirty="0"/>
              <a:t>adj</a:t>
            </a:r>
            <a:r>
              <a:rPr lang="en-US" sz="2400" dirty="0"/>
              <a:t>. They appear only in their BASIC form.</a:t>
            </a:r>
          </a:p>
          <a:p>
            <a:pPr algn="l" rtl="0"/>
            <a:r>
              <a:rPr lang="en-US" sz="2400" dirty="0"/>
              <a:t>See, for example:</a:t>
            </a:r>
          </a:p>
          <a:p>
            <a:pPr algn="l" rtl="0"/>
            <a:r>
              <a:rPr lang="en-US" sz="2400" dirty="0"/>
              <a:t> </a:t>
            </a:r>
          </a:p>
          <a:p>
            <a:pPr algn="l" rtl="0"/>
            <a:endParaRPr lang="en-US" sz="2400" dirty="0"/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83" y="2730263"/>
            <a:ext cx="5124450" cy="45910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60310" y="3152633"/>
            <a:ext cx="3562066" cy="126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 (6) – common endings (suffixes)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Some of the most common adjective suffixes are: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 -</a:t>
            </a:r>
            <a:r>
              <a:rPr lang="en-US" i="1" dirty="0"/>
              <a:t>(t)</a:t>
            </a:r>
            <a:r>
              <a:rPr lang="en-US" i="1" dirty="0" err="1"/>
              <a:t>ive</a:t>
            </a:r>
            <a:r>
              <a:rPr lang="en-US" i="1" dirty="0"/>
              <a:t> </a:t>
            </a:r>
            <a:r>
              <a:rPr lang="en-US" dirty="0"/>
              <a:t>- as in </a:t>
            </a:r>
            <a:r>
              <a:rPr lang="en-US" i="1" dirty="0"/>
              <a:t>na</a:t>
            </a:r>
            <a:r>
              <a:rPr lang="en-US" i="1" u="sng" dirty="0"/>
              <a:t>tive</a:t>
            </a:r>
            <a:r>
              <a:rPr lang="en-US" i="1" dirty="0"/>
              <a:t>, possess</a:t>
            </a:r>
            <a:r>
              <a:rPr lang="en-US" i="1" u="sng" dirty="0"/>
              <a:t>ive</a:t>
            </a:r>
            <a:r>
              <a:rPr lang="en-US" i="1" dirty="0"/>
              <a:t>, act</a:t>
            </a:r>
            <a:r>
              <a:rPr lang="en-US" i="1" u="sng" dirty="0"/>
              <a:t>ive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 able/</a:t>
            </a:r>
            <a:r>
              <a:rPr lang="en-US" i="1" dirty="0" err="1"/>
              <a:t>ible</a:t>
            </a:r>
            <a:r>
              <a:rPr lang="en-US" i="1" dirty="0"/>
              <a:t> – as in prob</a:t>
            </a:r>
            <a:r>
              <a:rPr lang="en-US" i="1" u="sng" dirty="0"/>
              <a:t>able</a:t>
            </a:r>
            <a:r>
              <a:rPr lang="en-US" i="1" dirty="0"/>
              <a:t>, poss</a:t>
            </a:r>
            <a:r>
              <a:rPr lang="en-US" i="1" u="sng" dirty="0"/>
              <a:t>ible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 </a:t>
            </a:r>
            <a:r>
              <a:rPr lang="en-US" i="1" dirty="0" err="1"/>
              <a:t>ous</a:t>
            </a:r>
            <a:r>
              <a:rPr lang="en-US" i="1" dirty="0"/>
              <a:t> – as in fam</a:t>
            </a:r>
            <a:r>
              <a:rPr lang="en-US" i="1" u="sng" dirty="0"/>
              <a:t>ous</a:t>
            </a:r>
            <a:r>
              <a:rPr lang="en-US" i="1" dirty="0"/>
              <a:t>, tremend</a:t>
            </a:r>
            <a:r>
              <a:rPr lang="en-US" i="1" u="sng" dirty="0"/>
              <a:t>ous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 ant/-</a:t>
            </a:r>
            <a:r>
              <a:rPr lang="en-US" i="1" dirty="0" err="1"/>
              <a:t>ent</a:t>
            </a:r>
            <a:r>
              <a:rPr lang="en-US" i="1" dirty="0"/>
              <a:t> – as in import</a:t>
            </a:r>
            <a:r>
              <a:rPr lang="en-US" i="1" u="sng" dirty="0"/>
              <a:t>ant</a:t>
            </a:r>
            <a:r>
              <a:rPr lang="en-US" i="1" dirty="0"/>
              <a:t>, differ</a:t>
            </a:r>
            <a:r>
              <a:rPr lang="en-US" i="1" u="sng" dirty="0"/>
              <a:t>ent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 (c)al  - as in natur</a:t>
            </a:r>
            <a:r>
              <a:rPr lang="en-US" i="1" u="sng" dirty="0"/>
              <a:t>al</a:t>
            </a:r>
            <a:r>
              <a:rPr lang="en-US" i="1" dirty="0"/>
              <a:t>, tropi</a:t>
            </a:r>
            <a:r>
              <a:rPr lang="en-US" i="1" u="sng" dirty="0"/>
              <a:t>cal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 </a:t>
            </a:r>
            <a:r>
              <a:rPr lang="en-US" i="1" dirty="0" err="1"/>
              <a:t>ic</a:t>
            </a:r>
            <a:r>
              <a:rPr lang="en-US" i="1" dirty="0"/>
              <a:t> – as in bas</a:t>
            </a:r>
            <a:r>
              <a:rPr lang="en-US" i="1" u="sng" dirty="0"/>
              <a:t>ic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i="1" dirty="0"/>
              <a:t>- </a:t>
            </a:r>
            <a:r>
              <a:rPr lang="en-US" i="1" dirty="0" err="1"/>
              <a:t>ful</a:t>
            </a:r>
            <a:r>
              <a:rPr lang="en-US" i="1" dirty="0"/>
              <a:t> / -less care</a:t>
            </a:r>
            <a:r>
              <a:rPr lang="en-US" i="1" u="sng" dirty="0"/>
              <a:t>ful</a:t>
            </a:r>
            <a:r>
              <a:rPr lang="en-US" i="1" dirty="0"/>
              <a:t> / care</a:t>
            </a:r>
            <a:r>
              <a:rPr lang="en-US" i="1" u="sng" dirty="0"/>
              <a:t>less</a:t>
            </a:r>
            <a:r>
              <a:rPr lang="en-US" i="1" dirty="0"/>
              <a:t>, harm</a:t>
            </a:r>
            <a:r>
              <a:rPr lang="en-US" i="1" u="sng" dirty="0"/>
              <a:t>ful</a:t>
            </a:r>
            <a:r>
              <a:rPr lang="en-US" i="1" dirty="0"/>
              <a:t>/ harm</a:t>
            </a:r>
            <a:r>
              <a:rPr lang="en-US" i="1" u="sng" dirty="0"/>
              <a:t>less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</a:rPr>
              <a:t>**Can you think of additional examples for each ending?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i="1" u="sng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228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Adjectives (7) – Identifying adjectives in a passage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Now let us read the first paragraph of the text “</a:t>
            </a:r>
            <a:r>
              <a:rPr lang="en-GB" b="1" dirty="0"/>
              <a:t>The World Language</a:t>
            </a:r>
            <a:r>
              <a:rPr lang="en-US" b="1" dirty="0"/>
              <a:t>” </a:t>
            </a:r>
            <a:r>
              <a:rPr lang="en-US" dirty="0"/>
              <a:t>for the third time. </a:t>
            </a:r>
          </a:p>
          <a:p>
            <a:pPr algn="l" rtl="0"/>
            <a:r>
              <a:rPr lang="en-US" b="1" dirty="0"/>
              <a:t>This time, please mark all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adjectives</a:t>
            </a:r>
            <a:r>
              <a:rPr lang="en-US" b="1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“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estimates of David Crystal, a British expert, some 350 m people speak English as their first language. Between 250 m and 350 m, do or can use it as a second language. And elsewhere?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 heroic guess, and it largely depends on how you define "can". Let us be bold: in all, 20-­25% of earth's 6 billion people can use English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.”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For each adjective, state </a:t>
            </a:r>
            <a:r>
              <a:rPr lang="en-US" b="1" dirty="0"/>
              <a:t>which noun it describes</a:t>
            </a:r>
            <a:r>
              <a:rPr lang="en-US" dirty="0"/>
              <a:t>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037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compounds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Adjectives are not the only part of speech which can modify a noun. </a:t>
            </a:r>
          </a:p>
          <a:p>
            <a:pPr algn="l" rtl="0"/>
            <a:r>
              <a:rPr lang="en-US" dirty="0"/>
              <a:t>Quite often, a noun may be described using </a:t>
            </a:r>
            <a:r>
              <a:rPr lang="en-US" b="1" dirty="0"/>
              <a:t>another noun which precedes it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The noun which functions as a modifier of the main noun usually appears </a:t>
            </a:r>
            <a:r>
              <a:rPr lang="en-US" u="sng" dirty="0"/>
              <a:t>in the singular form</a:t>
            </a:r>
            <a:r>
              <a:rPr lang="en-US" dirty="0"/>
              <a:t>, even though it might refer to a plural quantity. </a:t>
            </a:r>
          </a:p>
          <a:p>
            <a:pPr algn="l" rtl="0"/>
            <a:r>
              <a:rPr lang="en-US" dirty="0"/>
              <a:t>E.g.,  </a:t>
            </a:r>
            <a:r>
              <a:rPr lang="en-US" b="1" i="1" dirty="0"/>
              <a:t>an apple tree</a:t>
            </a:r>
            <a:r>
              <a:rPr lang="en-US" b="1" dirty="0"/>
              <a:t> </a:t>
            </a:r>
            <a:r>
              <a:rPr lang="en-US" dirty="0"/>
              <a:t>– where the main noun is ‘tree’ and the modifying one is ‘apple’. </a:t>
            </a:r>
          </a:p>
          <a:p>
            <a:pPr algn="l" rtl="0"/>
            <a:r>
              <a:rPr lang="en-US" dirty="0"/>
              <a:t>The noun ‘</a:t>
            </a:r>
            <a:r>
              <a:rPr lang="en-US" b="1" dirty="0"/>
              <a:t>apple</a:t>
            </a:r>
            <a:r>
              <a:rPr lang="en-US" dirty="0"/>
              <a:t>’ appears in the </a:t>
            </a:r>
            <a:r>
              <a:rPr lang="en-US" b="1" dirty="0"/>
              <a:t>singular form </a:t>
            </a:r>
            <a:r>
              <a:rPr lang="en-US" dirty="0"/>
              <a:t>though the tree probably yields more than one apple. </a:t>
            </a:r>
          </a:p>
          <a:p>
            <a:pPr algn="l" rtl="0"/>
            <a:r>
              <a:rPr lang="en-US" dirty="0"/>
              <a:t>Similarly, we say ‘</a:t>
            </a:r>
            <a:r>
              <a:rPr lang="en-US" b="1" i="1" dirty="0"/>
              <a:t>a </a:t>
            </a:r>
            <a:r>
              <a:rPr lang="en-US" b="1" i="1" u="sng" dirty="0"/>
              <a:t>two-year</a:t>
            </a:r>
            <a:r>
              <a:rPr lang="en-US" b="1" i="1" dirty="0"/>
              <a:t> boy</a:t>
            </a:r>
            <a:r>
              <a:rPr lang="en-US" dirty="0"/>
              <a:t>’, ‘</a:t>
            </a:r>
            <a:r>
              <a:rPr lang="en-US" b="1" i="1" dirty="0"/>
              <a:t>six </a:t>
            </a:r>
            <a:r>
              <a:rPr lang="en-US" b="1" i="1" u="sng" dirty="0"/>
              <a:t>million</a:t>
            </a:r>
            <a:r>
              <a:rPr lang="en-US" b="1" i="1" dirty="0"/>
              <a:t> people</a:t>
            </a:r>
            <a:r>
              <a:rPr lang="en-US" dirty="0"/>
              <a:t>’, etc. </a:t>
            </a:r>
          </a:p>
        </p:txBody>
      </p:sp>
    </p:spTree>
    <p:extLst>
      <p:ext uri="{BB962C8B-B14F-4D97-AF65-F5344CB8AC3E}">
        <p14:creationId xmlns:p14="http://schemas.microsoft.com/office/powerpoint/2010/main" val="342077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Adverbs (1)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6567"/>
            <a:ext cx="9720071" cy="468800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* Adverbs </a:t>
            </a:r>
            <a:r>
              <a:rPr lang="en-US" dirty="0"/>
              <a:t>are words that modify – or describe – </a:t>
            </a:r>
            <a:r>
              <a:rPr lang="en-US" b="1" dirty="0"/>
              <a:t>one of the following parts of speech/ structures: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   a. </a:t>
            </a:r>
            <a:r>
              <a:rPr lang="en-US" u="sng" dirty="0"/>
              <a:t>a verb of action</a:t>
            </a:r>
            <a:r>
              <a:rPr lang="en-US" dirty="0"/>
              <a:t>: </a:t>
            </a:r>
          </a:p>
          <a:p>
            <a:pPr lvl="1" algn="l" rtl="0"/>
            <a:r>
              <a:rPr lang="en-US" dirty="0"/>
              <a:t>         E.g., </a:t>
            </a:r>
            <a:r>
              <a:rPr lang="en-US" i="1" dirty="0"/>
              <a:t>She </a:t>
            </a:r>
            <a:r>
              <a:rPr lang="en-US" i="1" u="sng" dirty="0"/>
              <a:t>speaks</a:t>
            </a:r>
            <a:r>
              <a:rPr lang="en-US" i="1" dirty="0"/>
              <a:t> Hebrew </a:t>
            </a:r>
            <a:r>
              <a:rPr lang="en-US" b="1" i="1" dirty="0">
                <a:solidFill>
                  <a:srgbClr val="002060"/>
                </a:solidFill>
              </a:rPr>
              <a:t>fluently</a:t>
            </a:r>
            <a:r>
              <a:rPr lang="en-US" dirty="0"/>
              <a:t>. [often answering the question ‘</a:t>
            </a:r>
            <a:r>
              <a:rPr lang="en-US" b="1" dirty="0"/>
              <a:t>how</a:t>
            </a:r>
            <a:r>
              <a:rPr lang="en-US" dirty="0"/>
              <a:t>’]. </a:t>
            </a:r>
          </a:p>
          <a:p>
            <a:pPr lvl="1" algn="l" rtl="0"/>
            <a:endParaRPr lang="en-US" dirty="0"/>
          </a:p>
          <a:p>
            <a:pPr marL="91440" lvl="1" indent="-91440" algn="l" rtl="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   b. </a:t>
            </a:r>
            <a:r>
              <a:rPr lang="en-US" sz="2200" u="sng" dirty="0"/>
              <a:t>an adjective</a:t>
            </a:r>
            <a:r>
              <a:rPr lang="en-US" sz="2200" dirty="0"/>
              <a:t>:</a:t>
            </a:r>
          </a:p>
          <a:p>
            <a:pPr lvl="1" algn="l" rtl="0"/>
            <a:r>
              <a:rPr lang="en-US" dirty="0"/>
              <a:t>          E.g., </a:t>
            </a:r>
            <a:r>
              <a:rPr lang="en-US" i="1" dirty="0"/>
              <a:t>Her Hebrew is </a:t>
            </a:r>
            <a:r>
              <a:rPr lang="en-US" b="1" i="1" dirty="0">
                <a:solidFill>
                  <a:srgbClr val="002060"/>
                </a:solidFill>
              </a:rPr>
              <a:t>extremely</a:t>
            </a:r>
            <a:r>
              <a:rPr lang="en-US" i="1" dirty="0"/>
              <a:t> </a:t>
            </a:r>
            <a:r>
              <a:rPr lang="en-US" i="1" u="sng" dirty="0"/>
              <a:t>fluent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</a:p>
          <a:p>
            <a:pPr lvl="1" algn="l" rtl="0"/>
            <a:endParaRPr lang="en-US" b="1" i="1" dirty="0">
              <a:solidFill>
                <a:srgbClr val="002060"/>
              </a:solidFill>
            </a:endParaRPr>
          </a:p>
          <a:p>
            <a:pPr lvl="1" algn="l" rtl="0"/>
            <a:r>
              <a:rPr lang="en-US" sz="2200" u="sng" dirty="0"/>
              <a:t>c. another adverb</a:t>
            </a:r>
            <a:r>
              <a:rPr lang="en-US" b="1" i="1" dirty="0">
                <a:solidFill>
                  <a:srgbClr val="002060"/>
                </a:solidFill>
              </a:rPr>
              <a:t>:</a:t>
            </a:r>
          </a:p>
          <a:p>
            <a:pPr lvl="1" algn="l" rtl="0"/>
            <a:r>
              <a:rPr lang="en-US" dirty="0"/>
              <a:t>        E.g., </a:t>
            </a:r>
            <a:r>
              <a:rPr lang="en-US" i="1" dirty="0"/>
              <a:t>She speaks Hebrew </a:t>
            </a:r>
            <a:r>
              <a:rPr lang="en-US" b="1" i="1" dirty="0">
                <a:solidFill>
                  <a:srgbClr val="002060"/>
                </a:solidFill>
              </a:rPr>
              <a:t>extremely</a:t>
            </a:r>
            <a:r>
              <a:rPr lang="en-US" i="1" dirty="0"/>
              <a:t> </a:t>
            </a:r>
            <a:r>
              <a:rPr lang="en-US" b="1" i="1" u="sng" dirty="0"/>
              <a:t>fluently</a:t>
            </a:r>
            <a:r>
              <a:rPr lang="en-US" dirty="0"/>
              <a:t>.</a:t>
            </a:r>
          </a:p>
          <a:p>
            <a:pPr lvl="1" algn="l" rtl="0"/>
            <a:endParaRPr lang="en-US" u="sng" dirty="0"/>
          </a:p>
          <a:p>
            <a:pPr lvl="1" algn="l" rtl="0"/>
            <a:r>
              <a:rPr lang="en-US" sz="2200" u="sng" dirty="0"/>
              <a:t>d. a whole clause:</a:t>
            </a:r>
          </a:p>
          <a:p>
            <a:pPr algn="l" rtl="0"/>
            <a:r>
              <a:rPr lang="en-US" sz="1800" i="1" dirty="0"/>
              <a:t>           E.g., </a:t>
            </a:r>
            <a:r>
              <a:rPr lang="en-US" sz="1800" b="1" i="1" dirty="0">
                <a:solidFill>
                  <a:srgbClr val="002060"/>
                </a:solidFill>
              </a:rPr>
              <a:t>Luckily</a:t>
            </a:r>
            <a:r>
              <a:rPr lang="en-US" sz="1800" i="1" dirty="0"/>
              <a:t>, she speaks Hebrew fluently.  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09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Adverbs (2) – form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767385"/>
            <a:ext cx="9720071" cy="4023360"/>
          </a:xfrm>
        </p:spPr>
        <p:txBody>
          <a:bodyPr/>
          <a:lstStyle/>
          <a:p>
            <a:pPr algn="l" rtl="0"/>
            <a:r>
              <a:rPr lang="en-US" dirty="0"/>
              <a:t>Adverbs are often formed by adding the suffix </a:t>
            </a:r>
            <a:r>
              <a:rPr lang="en-US" b="1" dirty="0">
                <a:solidFill>
                  <a:srgbClr val="7030A0"/>
                </a:solidFill>
              </a:rPr>
              <a:t>–</a:t>
            </a:r>
            <a:r>
              <a:rPr lang="en-US" b="1" dirty="0" err="1">
                <a:solidFill>
                  <a:srgbClr val="7030A0"/>
                </a:solidFill>
              </a:rPr>
              <a:t>ly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to an adjective. </a:t>
            </a:r>
          </a:p>
          <a:p>
            <a:pPr algn="l" rtl="0"/>
            <a:r>
              <a:rPr lang="en-US" dirty="0"/>
              <a:t>E.g., </a:t>
            </a:r>
            <a:r>
              <a:rPr lang="en-US" i="1" dirty="0"/>
              <a:t>quick</a:t>
            </a:r>
            <a:r>
              <a:rPr lang="en-US" dirty="0"/>
              <a:t> (</a:t>
            </a:r>
            <a:r>
              <a:rPr lang="en-US" dirty="0" err="1"/>
              <a:t>adj</a:t>
            </a:r>
            <a:r>
              <a:rPr lang="en-US" dirty="0"/>
              <a:t>) -&gt; </a:t>
            </a:r>
            <a:r>
              <a:rPr lang="en-US" i="1" dirty="0"/>
              <a:t>quick</a:t>
            </a:r>
            <a:r>
              <a:rPr lang="en-US" i="1" u="sng" dirty="0"/>
              <a:t>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Some common exceptions are the following:</a:t>
            </a:r>
          </a:p>
          <a:p>
            <a:pPr algn="l" rtl="0"/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6652"/>
              </p:ext>
            </p:extLst>
          </p:nvPr>
        </p:nvGraphicFramePr>
        <p:xfrm>
          <a:off x="3152630" y="3656235"/>
          <a:ext cx="4804014" cy="2392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0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Adverb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Adjective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well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good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fast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fast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hard </a:t>
                      </a:r>
                    </a:p>
                    <a:p>
                      <a:pPr algn="ctr" rtl="1"/>
                      <a:r>
                        <a:rPr lang="en-US" dirty="0"/>
                        <a:t>hardly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hard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late </a:t>
                      </a:r>
                    </a:p>
                    <a:p>
                      <a:pPr algn="ctr" rtl="1"/>
                      <a:r>
                        <a:rPr lang="en-US" dirty="0"/>
                        <a:t>lately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late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88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Adverbs (3) – </a:t>
            </a:r>
            <a:r>
              <a:rPr lang="en-US" sz="3200" dirty="0"/>
              <a:t>how they look in the dictionary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10" y="1699146"/>
            <a:ext cx="9720071" cy="402336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000" b="1" dirty="0"/>
              <a:t>Adverbs </a:t>
            </a:r>
            <a:r>
              <a:rPr lang="en-US" sz="2000" dirty="0"/>
              <a:t>are indicated by the letters </a:t>
            </a:r>
            <a:r>
              <a:rPr lang="en-US" sz="2000" b="1" dirty="0"/>
              <a:t>adv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See, for example: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However, in some dictionaries, most adverbs appear at the end of their corresponding adjectives, just signifying them by adding the suffix </a:t>
            </a:r>
            <a:r>
              <a:rPr lang="en-US" sz="2000" b="1" dirty="0"/>
              <a:t>–</a:t>
            </a:r>
            <a:r>
              <a:rPr lang="en-US" sz="2000" b="1" dirty="0" err="1"/>
              <a:t>ly</a:t>
            </a:r>
            <a:r>
              <a:rPr lang="en-US" sz="2000" dirty="0"/>
              <a:t>. </a:t>
            </a:r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09" y="1598329"/>
            <a:ext cx="5086350" cy="3533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45192" y="2084832"/>
            <a:ext cx="4096306" cy="1263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3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(1)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6913"/>
            <a:ext cx="9720071" cy="456244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* Verbs</a:t>
            </a:r>
            <a:r>
              <a:rPr lang="en-US" dirty="0"/>
              <a:t> are words that denote either an </a:t>
            </a:r>
            <a:r>
              <a:rPr lang="en-US" b="1" dirty="0"/>
              <a:t>action</a:t>
            </a:r>
            <a:r>
              <a:rPr lang="en-US" dirty="0"/>
              <a:t> or a </a:t>
            </a:r>
            <a:r>
              <a:rPr lang="en-US" b="1" dirty="0"/>
              <a:t>state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E.g., </a:t>
            </a:r>
            <a:r>
              <a:rPr lang="en-US" i="1" dirty="0"/>
              <a:t>run, clean </a:t>
            </a:r>
            <a:r>
              <a:rPr lang="en-US" dirty="0"/>
              <a:t>(actions)</a:t>
            </a:r>
          </a:p>
          <a:p>
            <a:pPr lvl="2" algn="l" rtl="0"/>
            <a:endParaRPr lang="en-US" dirty="0"/>
          </a:p>
          <a:p>
            <a:pPr lvl="3" algn="l" rtl="0"/>
            <a:r>
              <a:rPr lang="en-US" sz="2200" i="1" dirty="0"/>
              <a:t>be, mean </a:t>
            </a:r>
            <a:r>
              <a:rPr lang="en-US" sz="2200" dirty="0"/>
              <a:t>(states) </a:t>
            </a:r>
          </a:p>
          <a:p>
            <a:pPr algn="l" rtl="0"/>
            <a:r>
              <a:rPr lang="en-US" dirty="0"/>
              <a:t>** A verb always has </a:t>
            </a:r>
            <a:r>
              <a:rPr lang="en-US" b="1" dirty="0"/>
              <a:t>a tense </a:t>
            </a:r>
            <a:r>
              <a:rPr lang="en-US" dirty="0"/>
              <a:t>(that is, grammatical time). </a:t>
            </a:r>
          </a:p>
          <a:p>
            <a:pPr algn="l" rtl="0"/>
            <a:r>
              <a:rPr lang="en-US" dirty="0"/>
              <a:t>One can check whether a word is a verb by trying to change its tense. </a:t>
            </a:r>
          </a:p>
          <a:p>
            <a:pPr algn="l" rtl="0"/>
            <a:r>
              <a:rPr lang="en-US" dirty="0"/>
              <a:t>If it works – this is indeed a verb. (For instance, ‘have’ can be changed into ‘had’, which means that ‘have’ is a verb). </a:t>
            </a:r>
          </a:p>
          <a:p>
            <a:pPr algn="l" rtl="0"/>
            <a:r>
              <a:rPr lang="en-US" dirty="0"/>
              <a:t>If it does not work – it is a different part of speech.</a:t>
            </a:r>
          </a:p>
          <a:p>
            <a:pPr algn="l" rtl="0"/>
            <a:r>
              <a:rPr lang="en-US" dirty="0"/>
              <a:t>*** Verbs can also appear as </a:t>
            </a:r>
            <a:r>
              <a:rPr lang="en-US" b="1" dirty="0"/>
              <a:t>infinitives</a:t>
            </a:r>
            <a:r>
              <a:rPr lang="en-US" dirty="0"/>
              <a:t> – in their basic form, preceded or not by ‘to’. </a:t>
            </a:r>
          </a:p>
          <a:p>
            <a:pPr algn="l" rtl="0"/>
            <a:endParaRPr lang="en-US" dirty="0"/>
          </a:p>
          <a:p>
            <a:pPr lvl="1" algn="l" rtl="0"/>
            <a:r>
              <a:rPr lang="en-US" dirty="0"/>
              <a:t>E.g., I asked my sister </a:t>
            </a:r>
            <a:r>
              <a:rPr lang="en-US" b="1" dirty="0"/>
              <a:t>to help </a:t>
            </a:r>
            <a:r>
              <a:rPr lang="en-US" dirty="0"/>
              <a:t>me with my English homework.   </a:t>
            </a:r>
          </a:p>
          <a:p>
            <a:pPr lvl="3" algn="l" rtl="0"/>
            <a:endParaRPr lang="en-US" sz="2200" dirty="0"/>
          </a:p>
          <a:p>
            <a:pPr marL="457200" lvl="3" indent="0" algn="l" rtl="0">
              <a:buNone/>
            </a:pP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656193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Families	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Different parts of speech which belong to the same semantic stem form </a:t>
            </a:r>
          </a:p>
          <a:p>
            <a:pPr algn="l" rtl="0"/>
            <a:r>
              <a:rPr lang="en-US" dirty="0"/>
              <a:t>a ‘</a:t>
            </a:r>
            <a:r>
              <a:rPr lang="en-US" b="1" dirty="0">
                <a:solidFill>
                  <a:srgbClr val="002060"/>
                </a:solidFill>
              </a:rPr>
              <a:t>word family</a:t>
            </a:r>
            <a:r>
              <a:rPr lang="en-US" dirty="0"/>
              <a:t>’. </a:t>
            </a:r>
          </a:p>
          <a:p>
            <a:pPr algn="l" rtl="0"/>
            <a:r>
              <a:rPr lang="en-US" dirty="0"/>
              <a:t>Let us study some examples: </a:t>
            </a:r>
          </a:p>
          <a:p>
            <a:pPr algn="l" rtl="0"/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6215" y="3648236"/>
          <a:ext cx="8128000" cy="2291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adverb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adjective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noun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Verb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designed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design</a:t>
                      </a:r>
                    </a:p>
                    <a:p>
                      <a:pPr algn="l" rtl="0"/>
                      <a:r>
                        <a:rPr lang="en-US" dirty="0"/>
                        <a:t>designer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design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scientifically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scientific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science</a:t>
                      </a:r>
                    </a:p>
                    <a:p>
                      <a:pPr algn="l" rtl="0"/>
                      <a:r>
                        <a:rPr lang="en-US" dirty="0"/>
                        <a:t>scientist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really</a:t>
                      </a:r>
                    </a:p>
                    <a:p>
                      <a:pPr algn="l" rtl="0"/>
                      <a:r>
                        <a:rPr lang="en-US" dirty="0"/>
                        <a:t>realistically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real</a:t>
                      </a:r>
                    </a:p>
                    <a:p>
                      <a:pPr algn="l" rtl="0"/>
                      <a:r>
                        <a:rPr lang="en-US" dirty="0"/>
                        <a:t>realistic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reality</a:t>
                      </a:r>
                    </a:p>
                    <a:p>
                      <a:pPr algn="l" rtl="0"/>
                      <a:r>
                        <a:rPr lang="en-US" dirty="0"/>
                        <a:t>realization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realize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63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(2)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37731"/>
            <a:ext cx="9720071" cy="467162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2400" dirty="0"/>
              <a:t>**** Unlike in many other languages,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 English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EVERY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sentence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include a verb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You may say that the whole sentence is anchored around the verb. </a:t>
            </a:r>
          </a:p>
          <a:p>
            <a:pPr algn="l" rtl="0"/>
            <a:r>
              <a:rPr lang="en-US" sz="2400" dirty="0"/>
              <a:t>The dictionary indicates the part of speech of each word. </a:t>
            </a:r>
          </a:p>
          <a:p>
            <a:pPr algn="l" rtl="0"/>
            <a:r>
              <a:rPr lang="en-US" sz="2400" b="1" dirty="0"/>
              <a:t>V</a:t>
            </a:r>
            <a:r>
              <a:rPr lang="en-US" sz="2400" dirty="0"/>
              <a:t>erbs are indicated by a little </a:t>
            </a:r>
            <a:r>
              <a:rPr lang="en-US" sz="2400" b="1" i="1" dirty="0"/>
              <a:t>v</a:t>
            </a:r>
            <a:r>
              <a:rPr lang="en-US" sz="2400" dirty="0"/>
              <a:t>. 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In online dictionaries you might find the whole name. </a:t>
            </a:r>
          </a:p>
          <a:p>
            <a:pPr algn="l" rtl="0"/>
            <a:r>
              <a:rPr lang="en-US" sz="2400" dirty="0"/>
              <a:t>See, for example, </a:t>
            </a:r>
            <a:r>
              <a:rPr lang="en-US" sz="1600" dirty="0">
                <a:hlinkClick r:id="rId2"/>
              </a:rPr>
              <a:t>https://www.oxfordlearnersdictionaries.com/definition/english/speak_1?q=speak</a:t>
            </a:r>
            <a:r>
              <a:rPr lang="en-US" sz="1600" dirty="0"/>
              <a:t> </a:t>
            </a:r>
            <a:endParaRPr lang="en-US" sz="2400" dirty="0"/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50" y="2907382"/>
            <a:ext cx="5745708" cy="23887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07475" y="3002917"/>
            <a:ext cx="2975212" cy="859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8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(3) – Identifying verbs in a passage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Read the first paragraph of the text “</a:t>
            </a:r>
            <a:r>
              <a:rPr lang="en-GB" b="1" dirty="0"/>
              <a:t>The World Language</a:t>
            </a:r>
            <a:r>
              <a:rPr lang="en-US" b="1" dirty="0"/>
              <a:t>” (Unit 1). </a:t>
            </a:r>
          </a:p>
          <a:p>
            <a:pPr algn="l" rtl="0"/>
            <a:r>
              <a:rPr lang="en-US" b="1" dirty="0"/>
              <a:t>Mark all </a:t>
            </a:r>
            <a:r>
              <a:rPr lang="en-US" b="1" dirty="0">
                <a:solidFill>
                  <a:schemeClr val="accent6"/>
                </a:solidFill>
              </a:rPr>
              <a:t>verbs</a:t>
            </a:r>
            <a:r>
              <a:rPr lang="en-US" b="1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“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estimates of David Crystal, a British expert, some 350 m people speak English as their first language. Between 250 m and 350 m, do or can use it as a second language. And elsewhere?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 heroic guess, and it largely depends on how you define "can". Let us be bold: in all, 20-­25% of earth's 6 billion people can use English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.”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What is the </a:t>
            </a:r>
            <a:r>
              <a:rPr lang="en-US" b="1" dirty="0"/>
              <a:t>tense</a:t>
            </a:r>
            <a:r>
              <a:rPr lang="en-US" dirty="0"/>
              <a:t> of each of these verbs? Why does the author use this tense?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304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(1)	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026" y="2286000"/>
            <a:ext cx="9720071" cy="4023360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* Nouns </a:t>
            </a:r>
            <a:r>
              <a:rPr lang="en-US" dirty="0"/>
              <a:t>are words that denote </a:t>
            </a:r>
            <a:r>
              <a:rPr lang="en-US" b="1" dirty="0"/>
              <a:t>something</a:t>
            </a:r>
            <a:r>
              <a:rPr lang="en-US" dirty="0"/>
              <a:t> or </a:t>
            </a:r>
            <a:r>
              <a:rPr lang="en-US" b="1" dirty="0"/>
              <a:t>someone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Therefore, they answer the questions of ‘what’ or ‘who’. </a:t>
            </a:r>
          </a:p>
          <a:p>
            <a:pPr algn="l" rtl="0"/>
            <a:r>
              <a:rPr lang="en-US" dirty="0"/>
              <a:t>E.g., </a:t>
            </a:r>
            <a:r>
              <a:rPr lang="en-US" i="1" dirty="0"/>
              <a:t>a student, a desk, information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** Nouns can  be either </a:t>
            </a:r>
            <a:r>
              <a:rPr lang="en-US" b="1" dirty="0"/>
              <a:t>common</a:t>
            </a:r>
            <a:r>
              <a:rPr lang="en-US" dirty="0"/>
              <a:t> or </a:t>
            </a:r>
            <a:r>
              <a:rPr lang="en-US" b="1" dirty="0"/>
              <a:t>proper. </a:t>
            </a:r>
          </a:p>
          <a:p>
            <a:pPr marL="0" indent="0" algn="l" rtl="0">
              <a:buNone/>
            </a:pPr>
            <a:r>
              <a:rPr lang="en-US" b="1" dirty="0"/>
              <a:t>Common nouns </a:t>
            </a:r>
            <a:r>
              <a:rPr lang="en-US" dirty="0"/>
              <a:t>refer to </a:t>
            </a:r>
            <a:r>
              <a:rPr lang="en-US" u="sng" dirty="0"/>
              <a:t>general</a:t>
            </a:r>
            <a:r>
              <a:rPr lang="en-US" dirty="0"/>
              <a:t> entities (e.g., </a:t>
            </a:r>
            <a:r>
              <a:rPr lang="en-US" i="1" dirty="0"/>
              <a:t>a student, a university, a city</a:t>
            </a:r>
            <a:r>
              <a:rPr lang="en-US" dirty="0"/>
              <a:t>).</a:t>
            </a:r>
          </a:p>
          <a:p>
            <a:pPr marL="0" indent="0" algn="l" rtl="0">
              <a:buNone/>
            </a:pPr>
            <a:r>
              <a:rPr lang="en-US" b="1" dirty="0"/>
              <a:t>Proper nouns </a:t>
            </a:r>
            <a:r>
              <a:rPr lang="en-US" dirty="0"/>
              <a:t>refer to </a:t>
            </a:r>
            <a:r>
              <a:rPr lang="en-US" u="sng" dirty="0"/>
              <a:t>specific</a:t>
            </a:r>
            <a:r>
              <a:rPr lang="en-US" dirty="0"/>
              <a:t> entities (e.g., </a:t>
            </a:r>
            <a:r>
              <a:rPr lang="en-US" i="1" dirty="0"/>
              <a:t>Sharon, the </a:t>
            </a:r>
            <a:r>
              <a:rPr lang="en-US" i="1" dirty="0" err="1"/>
              <a:t>Technion</a:t>
            </a:r>
            <a:r>
              <a:rPr lang="en-US" i="1" dirty="0"/>
              <a:t>, Haifa</a:t>
            </a:r>
            <a:r>
              <a:rPr lang="en-US" dirty="0"/>
              <a:t>).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094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Nouns (2) – </a:t>
            </a:r>
            <a:r>
              <a:rPr lang="en-US" sz="4000" dirty="0"/>
              <a:t>Countable and Uncountable Nouns (A)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910687"/>
            <a:ext cx="10007221" cy="4462817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>
                <a:solidFill>
                  <a:schemeClr val="accent3">
                    <a:lumMod val="75000"/>
                  </a:schemeClr>
                </a:solidFill>
              </a:rPr>
              <a:t>Nouns can be either </a:t>
            </a:r>
            <a:r>
              <a:rPr lang="en-US" sz="4100" b="1" dirty="0">
                <a:solidFill>
                  <a:schemeClr val="accent3">
                    <a:lumMod val="75000"/>
                  </a:schemeClr>
                </a:solidFill>
              </a:rPr>
              <a:t>countable </a:t>
            </a:r>
            <a:r>
              <a:rPr lang="en-US" sz="4100" dirty="0">
                <a:solidFill>
                  <a:schemeClr val="accent3">
                    <a:lumMod val="75000"/>
                  </a:schemeClr>
                </a:solidFill>
              </a:rPr>
              <a:t>or </a:t>
            </a:r>
            <a:r>
              <a:rPr lang="en-US" sz="4100" b="1" u="sng" dirty="0">
                <a:solidFill>
                  <a:schemeClr val="accent3">
                    <a:lumMod val="75000"/>
                  </a:schemeClr>
                </a:solidFill>
              </a:rPr>
              <a:t>un</a:t>
            </a:r>
            <a:r>
              <a:rPr lang="en-US" sz="4100" b="1" dirty="0">
                <a:solidFill>
                  <a:schemeClr val="accent3">
                    <a:lumMod val="75000"/>
                  </a:schemeClr>
                </a:solidFill>
              </a:rPr>
              <a:t>countable. </a:t>
            </a:r>
          </a:p>
          <a:p>
            <a:pPr algn="l" rtl="0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Countable nouns </a:t>
            </a:r>
            <a:r>
              <a:rPr lang="en-US" sz="3600" b="1" dirty="0"/>
              <a:t>have the following characteristics:</a:t>
            </a:r>
          </a:p>
          <a:p>
            <a:pPr algn="l" rtl="0"/>
            <a:r>
              <a:rPr lang="en-US" dirty="0"/>
              <a:t>1. They can be counted, that is, they have </a:t>
            </a:r>
            <a:r>
              <a:rPr lang="en-US" b="1" dirty="0"/>
              <a:t>both a singular and a plural form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                                     [e.g., </a:t>
            </a:r>
            <a:r>
              <a:rPr lang="en-US" b="1" i="1" dirty="0"/>
              <a:t>a</a:t>
            </a:r>
            <a:r>
              <a:rPr lang="en-US" i="1" dirty="0"/>
              <a:t> student, student</a:t>
            </a:r>
            <a:r>
              <a:rPr lang="en-US" b="1" i="1" dirty="0"/>
              <a:t>s</a:t>
            </a:r>
            <a:r>
              <a:rPr lang="en-US" dirty="0"/>
              <a:t>]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2. If they are </a:t>
            </a:r>
            <a:r>
              <a:rPr lang="en-US" b="1" u="sng" dirty="0"/>
              <a:t>singular</a:t>
            </a:r>
            <a:r>
              <a:rPr lang="en-US" dirty="0"/>
              <a:t>, they </a:t>
            </a:r>
            <a:r>
              <a:rPr lang="en-US" b="1" dirty="0"/>
              <a:t>must be preceded by an article</a:t>
            </a:r>
            <a:r>
              <a:rPr lang="en-US" dirty="0"/>
              <a:t>: </a:t>
            </a:r>
          </a:p>
          <a:p>
            <a:pPr algn="l" rtl="0"/>
            <a:r>
              <a:rPr lang="en-US" b="1" dirty="0"/>
              <a:t>A</a:t>
            </a:r>
            <a:r>
              <a:rPr lang="en-US" dirty="0"/>
              <a:t>. </a:t>
            </a:r>
            <a:r>
              <a:rPr lang="en-US" b="1" dirty="0"/>
              <a:t>General</a:t>
            </a:r>
            <a:r>
              <a:rPr lang="en-US" dirty="0"/>
              <a:t> (or </a:t>
            </a:r>
            <a:r>
              <a:rPr lang="en-US" i="1" dirty="0"/>
              <a:t>indefinite</a:t>
            </a:r>
            <a:r>
              <a:rPr lang="en-US" dirty="0"/>
              <a:t>) </a:t>
            </a:r>
            <a:r>
              <a:rPr lang="en-US" b="1" dirty="0"/>
              <a:t>nouns</a:t>
            </a:r>
            <a:r>
              <a:rPr lang="en-US" dirty="0"/>
              <a:t> – those mentioned for the first time - are preceded by the articles </a:t>
            </a:r>
            <a:r>
              <a:rPr lang="en-US" b="1" dirty="0"/>
              <a:t>a (</a:t>
            </a:r>
            <a:r>
              <a:rPr lang="en-US" dirty="0"/>
              <a:t>for nouns starting with a consonant</a:t>
            </a:r>
            <a:r>
              <a:rPr lang="en-US" b="1" dirty="0"/>
              <a:t>)</a:t>
            </a:r>
            <a:r>
              <a:rPr lang="en-US" dirty="0"/>
              <a:t> or </a:t>
            </a:r>
            <a:r>
              <a:rPr lang="en-US" b="1" dirty="0"/>
              <a:t>an (</a:t>
            </a:r>
            <a:r>
              <a:rPr lang="en-US" dirty="0"/>
              <a:t>for nouns starting with a vowel – i.e., a, e, </a:t>
            </a:r>
            <a:r>
              <a:rPr lang="en-US" dirty="0" err="1"/>
              <a:t>i</a:t>
            </a:r>
            <a:r>
              <a:rPr lang="en-US" dirty="0"/>
              <a:t>, o u</a:t>
            </a:r>
            <a:r>
              <a:rPr lang="en-US" b="1" dirty="0"/>
              <a:t>). </a:t>
            </a:r>
          </a:p>
          <a:p>
            <a:pPr algn="l" rtl="0"/>
            <a:r>
              <a:rPr lang="en-US" b="1" dirty="0"/>
              <a:t>               E.g</a:t>
            </a:r>
            <a:r>
              <a:rPr lang="en-US" b="1" i="1" dirty="0"/>
              <a:t>. a student , a desk, an </a:t>
            </a:r>
            <a:r>
              <a:rPr lang="en-US" b="1" i="1" u="sng" dirty="0"/>
              <a:t>a</a:t>
            </a:r>
            <a:r>
              <a:rPr lang="en-US" b="1" i="1" dirty="0"/>
              <a:t>mbulance</a:t>
            </a:r>
          </a:p>
          <a:p>
            <a:pPr algn="l" rtl="0"/>
            <a:r>
              <a:rPr lang="en-US" b="1" dirty="0"/>
              <a:t>B. Specific (</a:t>
            </a:r>
            <a:r>
              <a:rPr lang="en-US" dirty="0"/>
              <a:t>or </a:t>
            </a:r>
            <a:r>
              <a:rPr lang="en-US" i="1" dirty="0"/>
              <a:t>definite</a:t>
            </a:r>
            <a:r>
              <a:rPr lang="en-US" b="1" dirty="0"/>
              <a:t>) nouns – </a:t>
            </a:r>
            <a:r>
              <a:rPr lang="en-US" dirty="0"/>
              <a:t>those mentioned before in the text </a:t>
            </a:r>
            <a:r>
              <a:rPr lang="en-US" b="1" dirty="0"/>
              <a:t>- </a:t>
            </a:r>
            <a:r>
              <a:rPr lang="en-US" dirty="0"/>
              <a:t>are preceded by the article </a:t>
            </a:r>
            <a:r>
              <a:rPr lang="en-US" b="1" dirty="0"/>
              <a:t>the</a:t>
            </a:r>
            <a:r>
              <a:rPr lang="en-US" dirty="0"/>
              <a:t> (or </a:t>
            </a:r>
            <a:r>
              <a:rPr lang="en-US" i="1" dirty="0"/>
              <a:t>this</a:t>
            </a:r>
            <a:r>
              <a:rPr lang="en-US" dirty="0"/>
              <a:t>, </a:t>
            </a:r>
            <a:r>
              <a:rPr lang="en-US" i="1" dirty="0"/>
              <a:t>that</a:t>
            </a:r>
            <a:r>
              <a:rPr lang="en-US" dirty="0"/>
              <a:t>)</a:t>
            </a:r>
          </a:p>
          <a:p>
            <a:pPr algn="l" rtl="0"/>
            <a:r>
              <a:rPr lang="en-US" b="1" dirty="0"/>
              <a:t>               E.g. </a:t>
            </a:r>
            <a:r>
              <a:rPr lang="en-US" b="1" i="1" dirty="0"/>
              <a:t>the student, this man</a:t>
            </a:r>
          </a:p>
          <a:p>
            <a:pPr algn="l" rtl="0"/>
            <a:r>
              <a:rPr lang="en-US" b="1" dirty="0"/>
              <a:t> </a:t>
            </a:r>
          </a:p>
          <a:p>
            <a:pPr algn="l" rtl="0"/>
            <a:endParaRPr lang="en-US" dirty="0"/>
          </a:p>
          <a:p>
            <a:pPr algn="l" rtl="0"/>
            <a:endParaRPr lang="en-US" b="1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088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(3) </a:t>
            </a:r>
            <a:r>
              <a:rPr lang="en-US" sz="4000" dirty="0"/>
              <a:t>– Countable Nouns (</a:t>
            </a:r>
            <a:r>
              <a:rPr lang="en-US" sz="4000" b="1" dirty="0"/>
              <a:t>B</a:t>
            </a:r>
            <a:r>
              <a:rPr lang="en-US" sz="4000" dirty="0"/>
              <a:t>)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3. </a:t>
            </a:r>
            <a:r>
              <a:rPr lang="en-US" b="1" dirty="0"/>
              <a:t>Plural</a:t>
            </a:r>
            <a:r>
              <a:rPr lang="en-US" dirty="0"/>
              <a:t> countable nouns are preceded by an article </a:t>
            </a:r>
            <a:r>
              <a:rPr lang="en-US" b="1" u="sng" dirty="0"/>
              <a:t>only if they are specific </a:t>
            </a:r>
            <a:r>
              <a:rPr lang="en-US" b="1" dirty="0"/>
              <a:t>(definite)</a:t>
            </a:r>
            <a:r>
              <a:rPr lang="en-US" dirty="0"/>
              <a:t>. </a:t>
            </a:r>
          </a:p>
          <a:p>
            <a:pPr lvl="2" algn="l" rtl="0"/>
            <a:r>
              <a:rPr lang="en-US" sz="2000" dirty="0"/>
              <a:t>E.g. </a:t>
            </a:r>
            <a:r>
              <a:rPr lang="en-US" sz="2000" b="1" i="1" u="sng" dirty="0">
                <a:solidFill>
                  <a:srgbClr val="FF0000"/>
                </a:solidFill>
              </a:rPr>
              <a:t>The</a:t>
            </a:r>
            <a:r>
              <a:rPr lang="en-US" sz="2000" i="1" u="sng" dirty="0">
                <a:solidFill>
                  <a:srgbClr val="FF0000"/>
                </a:solidFill>
              </a:rPr>
              <a:t> </a:t>
            </a:r>
            <a:r>
              <a:rPr lang="en-US" sz="2000" i="1" u="sng" dirty="0"/>
              <a:t>students </a:t>
            </a:r>
            <a:r>
              <a:rPr lang="en-US" sz="2000" i="1" dirty="0"/>
              <a:t>who study at the </a:t>
            </a:r>
            <a:r>
              <a:rPr lang="en-US" sz="2000" i="1" dirty="0" err="1"/>
              <a:t>Technion</a:t>
            </a:r>
            <a:r>
              <a:rPr lang="en-US" sz="2000" i="1" dirty="0"/>
              <a:t> are talented.</a:t>
            </a:r>
          </a:p>
          <a:p>
            <a:pPr algn="l" rtl="0"/>
            <a:r>
              <a:rPr lang="en-US" dirty="0"/>
              <a:t>* </a:t>
            </a:r>
            <a:r>
              <a:rPr lang="en-US" b="1" dirty="0"/>
              <a:t>No article </a:t>
            </a:r>
            <a:r>
              <a:rPr lang="en-US" dirty="0"/>
              <a:t>is used for general (indefinite) plural nouns: </a:t>
            </a:r>
          </a:p>
          <a:p>
            <a:pPr lvl="2" algn="l" rtl="0"/>
            <a:r>
              <a:rPr lang="en-US" sz="1900" i="1" dirty="0"/>
              <a:t>E.g. In Israel</a:t>
            </a:r>
            <a:r>
              <a:rPr lang="en-US" sz="1900" i="1" dirty="0">
                <a:solidFill>
                  <a:srgbClr val="FF0000"/>
                </a:solidFill>
              </a:rPr>
              <a:t>, </a:t>
            </a:r>
            <a:r>
              <a:rPr lang="en-US" sz="1900" i="1" u="sng" dirty="0"/>
              <a:t>students</a:t>
            </a:r>
            <a:r>
              <a:rPr lang="en-US" sz="1900" i="1" dirty="0"/>
              <a:t> are required to study English in high school. </a:t>
            </a:r>
          </a:p>
          <a:p>
            <a:pPr algn="l" rtl="0"/>
            <a:r>
              <a:rPr lang="en-US" i="1" dirty="0"/>
              <a:t>***Proper nouns are usually NOT preceded by any article:</a:t>
            </a:r>
          </a:p>
          <a:p>
            <a:pPr lvl="2" algn="l" rtl="0"/>
            <a:endParaRPr lang="en-US" sz="1900" i="1" dirty="0"/>
          </a:p>
          <a:p>
            <a:pPr lvl="2" algn="l" rtl="0"/>
            <a:r>
              <a:rPr lang="en-US" sz="1900" i="1" dirty="0"/>
              <a:t>E.g. I live in </a:t>
            </a:r>
            <a:r>
              <a:rPr lang="en-US" sz="1900" i="1" u="sng" dirty="0"/>
              <a:t>X</a:t>
            </a:r>
            <a:r>
              <a:rPr lang="en-US" sz="1900" i="1" dirty="0"/>
              <a:t> Haifa. </a:t>
            </a:r>
          </a:p>
          <a:p>
            <a:pPr lvl="1" algn="l" rtl="0"/>
            <a:endParaRPr lang="en-US" i="1" dirty="0"/>
          </a:p>
          <a:p>
            <a:pPr lvl="1" algn="l" rtl="0"/>
            <a:r>
              <a:rPr lang="en-US" sz="2200" i="1" dirty="0"/>
              <a:t>       She voted for </a:t>
            </a:r>
            <a:r>
              <a:rPr lang="en-US" sz="2400" i="1" u="sng" dirty="0"/>
              <a:t>X </a:t>
            </a:r>
            <a:r>
              <a:rPr lang="en-US" sz="2200" i="1" dirty="0"/>
              <a:t>Joe Biden</a:t>
            </a:r>
            <a:r>
              <a:rPr lang="en-US" i="1" dirty="0"/>
              <a:t>. </a:t>
            </a:r>
          </a:p>
          <a:p>
            <a:pPr lvl="1" algn="l" rtl="0"/>
            <a:endParaRPr lang="en-US" i="1" dirty="0"/>
          </a:p>
          <a:p>
            <a:pPr lvl="1" algn="l" rtl="0"/>
            <a:r>
              <a:rPr lang="en-US" i="1" dirty="0"/>
              <a:t>Now let’s try a short exercise: </a:t>
            </a:r>
            <a:r>
              <a:rPr lang="en-US" dirty="0">
                <a:hlinkClick r:id="rId2"/>
              </a:rPr>
              <a:t>https://www.liveworksheets.com/worksheets/en/English_as_a_Second_Language_(ESL)/Definite_and_Indefinite_Articles/Choose_the_correct_answer*_a_-_an_-_the_jz11517sm</a:t>
            </a:r>
            <a:endParaRPr lang="en-US" i="1" dirty="0"/>
          </a:p>
          <a:p>
            <a:pPr algn="l" rtl="0"/>
            <a:endParaRPr lang="en-US" i="1" dirty="0"/>
          </a:p>
          <a:p>
            <a:pPr marL="0" indent="0" algn="l" rtl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04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(4) </a:t>
            </a:r>
            <a:r>
              <a:rPr lang="en-US" sz="5400" dirty="0"/>
              <a:t>– </a:t>
            </a:r>
            <a:r>
              <a:rPr lang="en-US" sz="5400" u="sng" dirty="0" err="1"/>
              <a:t>UN</a:t>
            </a:r>
            <a:r>
              <a:rPr lang="en-US" sz="5400" dirty="0" err="1"/>
              <a:t>Countable</a:t>
            </a:r>
            <a:r>
              <a:rPr lang="en-US" sz="5400" dirty="0"/>
              <a:t> Nouns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Un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countable nouns </a:t>
            </a:r>
            <a:r>
              <a:rPr lang="en-US" b="1" dirty="0"/>
              <a:t>have the following characteristics:</a:t>
            </a:r>
          </a:p>
          <a:p>
            <a:pPr algn="l" rtl="0"/>
            <a:r>
              <a:rPr lang="en-US" b="1" dirty="0"/>
              <a:t>1. They have only </a:t>
            </a:r>
            <a:r>
              <a:rPr lang="en-US" b="1" u="sng" dirty="0"/>
              <a:t>one form, </a:t>
            </a:r>
            <a:r>
              <a:rPr lang="en-US" b="1" dirty="0"/>
              <a:t>which is grammatically singular. </a:t>
            </a:r>
          </a:p>
          <a:p>
            <a:pPr algn="l" rtl="0"/>
            <a:r>
              <a:rPr lang="en-US" b="1" dirty="0"/>
              <a:t>     </a:t>
            </a:r>
            <a:r>
              <a:rPr lang="en-US" dirty="0"/>
              <a:t>E.g.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Water</a:t>
            </a:r>
            <a:r>
              <a:rPr lang="en-US" i="1" dirty="0"/>
              <a:t> </a:t>
            </a:r>
            <a:r>
              <a:rPr lang="en-US" i="1" u="sng" dirty="0"/>
              <a:t>is</a:t>
            </a:r>
            <a:r>
              <a:rPr lang="en-US" i="1" dirty="0"/>
              <a:t> very important for one’s health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2. </a:t>
            </a:r>
            <a:r>
              <a:rPr lang="en-US" dirty="0"/>
              <a:t>They </a:t>
            </a:r>
            <a:r>
              <a:rPr lang="en-US" b="1" dirty="0"/>
              <a:t>are preceded by an article</a:t>
            </a:r>
            <a:r>
              <a:rPr lang="en-US" dirty="0"/>
              <a:t> </a:t>
            </a:r>
            <a:r>
              <a:rPr lang="en-US" u="sng" dirty="0"/>
              <a:t>only if they are specific </a:t>
            </a:r>
            <a:r>
              <a:rPr lang="en-US" dirty="0"/>
              <a:t>(definite): </a:t>
            </a:r>
          </a:p>
          <a:p>
            <a:pPr algn="l" rtl="0"/>
            <a:r>
              <a:rPr lang="en-US" dirty="0"/>
              <a:t>      E.g., 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water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in this house is too sweet. </a:t>
            </a:r>
          </a:p>
          <a:p>
            <a:pPr algn="l" rtl="0"/>
            <a:r>
              <a:rPr lang="en-US" dirty="0"/>
              <a:t>3. General (indefinite) uncountable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nouns are NOT preceded by any article:</a:t>
            </a:r>
          </a:p>
          <a:p>
            <a:pPr algn="l" rtl="0"/>
            <a:r>
              <a:rPr lang="en-US" dirty="0"/>
              <a:t>      E.g., In our age, </a:t>
            </a:r>
            <a:r>
              <a:rPr lang="en-US" u="sng" dirty="0"/>
              <a:t>X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information</a:t>
            </a:r>
            <a:r>
              <a:rPr lang="en-US" dirty="0"/>
              <a:t> is considered very important. </a:t>
            </a:r>
          </a:p>
        </p:txBody>
      </p:sp>
    </p:spTree>
    <p:extLst>
      <p:ext uri="{BB962C8B-B14F-4D97-AF65-F5344CB8AC3E}">
        <p14:creationId xmlns:p14="http://schemas.microsoft.com/office/powerpoint/2010/main" val="116429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7818</TotalTime>
  <Words>2926</Words>
  <Application>Microsoft Office PowerPoint</Application>
  <PresentationFormat>Widescreen</PresentationFormat>
  <Paragraphs>361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inherit</vt:lpstr>
      <vt:lpstr>Lucida Sans Unicode</vt:lpstr>
      <vt:lpstr>Source Sans Pro</vt:lpstr>
      <vt:lpstr>Times New Roman</vt:lpstr>
      <vt:lpstr>Tw Cen MT</vt:lpstr>
      <vt:lpstr>Tw Cen MT Condensed</vt:lpstr>
      <vt:lpstr>Wingdings 3</vt:lpstr>
      <vt:lpstr>Integral</vt:lpstr>
      <vt:lpstr>Parts of Speech</vt:lpstr>
      <vt:lpstr>What are ‘parts of speech’? </vt:lpstr>
      <vt:lpstr>Verbs (1)</vt:lpstr>
      <vt:lpstr>Verbs (2)</vt:lpstr>
      <vt:lpstr>Verbs (3) – Identifying verbs in a passage</vt:lpstr>
      <vt:lpstr>Nouns (1) </vt:lpstr>
      <vt:lpstr>Nouns (2) – Countable and Uncountable Nouns (A)</vt:lpstr>
      <vt:lpstr>Nouns (3) – Countable Nouns (B)</vt:lpstr>
      <vt:lpstr>Nouns (4) – UNCountable Nouns</vt:lpstr>
      <vt:lpstr>Nouns (5) – Countable vs. Uncountable Nouns temporary summary</vt:lpstr>
      <vt:lpstr>Nouns (6) – Quanitifiers (A)</vt:lpstr>
      <vt:lpstr>Nouns (7) – Quanitifiers (B)</vt:lpstr>
      <vt:lpstr>Quantifiers - Exercises</vt:lpstr>
      <vt:lpstr>Nouns (9) – common endings (suffixes)</vt:lpstr>
      <vt:lpstr>nouns (10) – Identifying nouns in a passage</vt:lpstr>
      <vt:lpstr>Nouns (11) – how they look in the dictionary</vt:lpstr>
      <vt:lpstr>Nouns (12) – the use of pronouns</vt:lpstr>
      <vt:lpstr>Nouns and Verbs having the same form</vt:lpstr>
      <vt:lpstr>Adjectives (1)</vt:lpstr>
      <vt:lpstr>Adjectives (2) – comparatives and superlatives</vt:lpstr>
      <vt:lpstr>Adjectives (3) – comparatives and superlatives</vt:lpstr>
      <vt:lpstr>Adjectives (4) – comparatives and superlatives</vt:lpstr>
      <vt:lpstr>Adjectives (5) – how they look in the dictionary</vt:lpstr>
      <vt:lpstr>Adjectives (6) – common endings (suffixes)</vt:lpstr>
      <vt:lpstr>Adjectives (7) – Identifying adjectives in a passage</vt:lpstr>
      <vt:lpstr>Noun compounds</vt:lpstr>
      <vt:lpstr>Adverbs (1)</vt:lpstr>
      <vt:lpstr>Adverbs (2) – form</vt:lpstr>
      <vt:lpstr>Adverbs (3) – how they look in the dictionary</vt:lpstr>
      <vt:lpstr>Word Families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michal</dc:creator>
  <cp:lastModifiedBy>מיכל טל</cp:lastModifiedBy>
  <cp:revision>122</cp:revision>
  <dcterms:created xsi:type="dcterms:W3CDTF">2020-03-14T11:38:55Z</dcterms:created>
  <dcterms:modified xsi:type="dcterms:W3CDTF">2024-05-26T08:28:41Z</dcterms:modified>
</cp:coreProperties>
</file>