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70" r:id="rId7"/>
    <p:sldId id="271" r:id="rId8"/>
    <p:sldId id="261" r:id="rId9"/>
    <p:sldId id="262" r:id="rId10"/>
    <p:sldId id="272" r:id="rId11"/>
    <p:sldId id="273" r:id="rId12"/>
    <p:sldId id="265" r:id="rId13"/>
    <p:sldId id="266" r:id="rId14"/>
    <p:sldId id="268" r:id="rId15"/>
    <p:sldId id="274" r:id="rId16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56"/>
    <p:restoredTop sz="86909"/>
  </p:normalViewPr>
  <p:slideViewPr>
    <p:cSldViewPr snapToGrid="0" snapToObjects="1">
      <p:cViewPr varScale="1">
        <p:scale>
          <a:sx n="52" d="100"/>
          <a:sy n="52" d="100"/>
        </p:scale>
        <p:origin x="146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AB7FB-373B-3B48-8A49-B9DDB56F5FC5}" type="datetimeFigureOut">
              <a:rPr lang="en-IL" smtClean="0"/>
              <a:t>30/07/2024</a:t>
            </a:fld>
            <a:endParaRPr lang="en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F82A6-912C-1543-8C08-E5A213BD1F9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832043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r>
              <a:rPr lang="he-IL" dirty="0"/>
              <a:t>פרק 6 בספר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1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3963329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15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170522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3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105095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r>
              <a:rPr lang="he-IL" dirty="0"/>
              <a:t>פרק 6.3.1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4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512006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r>
              <a:rPr lang="he-IL" dirty="0"/>
              <a:t>פרק 6.3.1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5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090806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r>
              <a:rPr lang="he-IL" dirty="0"/>
              <a:t>פרק 6.3.1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6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3484631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r>
              <a:rPr lang="he-IL" dirty="0"/>
              <a:t>פרק 6.3.1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7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1619779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r>
              <a:rPr lang="he-IL" dirty="0"/>
              <a:t>6.2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8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3690279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12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7547214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14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532509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168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75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62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134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69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620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944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037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54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38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388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732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7" r:id="rId6"/>
    <p:sldLayoutId id="2147483782" r:id="rId7"/>
    <p:sldLayoutId id="2147483783" r:id="rId8"/>
    <p:sldLayoutId id="2147483784" r:id="rId9"/>
    <p:sldLayoutId id="2147483786" r:id="rId10"/>
    <p:sldLayoutId id="214748378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8A95209C-5275-4E15-8EA7-7F42980AB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8127BC-418D-E34D-BABF-AF4837A4E6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48" y="1124712"/>
            <a:ext cx="9144000" cy="3063240"/>
          </a:xfrm>
        </p:spPr>
        <p:txBody>
          <a:bodyPr>
            <a:normAutofit/>
          </a:bodyPr>
          <a:lstStyle/>
          <a:p>
            <a:pPr algn="ctr" defTabSz="914400" rtl="1" eaLnBrk="1" latinLnBrk="0" hangingPunct="1">
              <a:spcBef>
                <a:spcPct val="0"/>
              </a:spcBef>
              <a:buNone/>
            </a:pPr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ארגון המחשב ומערכות הפעלה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FFB2A3-6C0B-694A-8641-94467FCAE5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227520"/>
          </a:xfrm>
        </p:spPr>
        <p:txBody>
          <a:bodyPr>
            <a:normAutofit lnSpcReduction="10000"/>
          </a:bodyPr>
          <a:lstStyle/>
          <a:p>
            <a:pPr marL="0" indent="0" algn="ct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he-IL" sz="3200" b="1" dirty="0">
                <a:latin typeface="Calibri" panose="020F0502020204030204" pitchFamily="34" charset="0"/>
                <a:cs typeface="Calibri" panose="020F0502020204030204" pitchFamily="34" charset="0"/>
              </a:rPr>
              <a:t>אביב </a:t>
            </a:r>
            <a:r>
              <a:rPr lang="he-IL" sz="3200" b="1">
                <a:latin typeface="Calibri" panose="020F0502020204030204" pitchFamily="34" charset="0"/>
                <a:cs typeface="Calibri" panose="020F0502020204030204" pitchFamily="34" charset="0"/>
              </a:rPr>
              <a:t>תשפ״ד</a:t>
            </a:r>
            <a:endParaRPr lang="he-IL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he-IL" sz="3200" b="1" dirty="0">
                <a:latin typeface="Calibri" panose="020F0502020204030204" pitchFamily="34" charset="0"/>
                <a:cs typeface="Calibri" panose="020F0502020204030204" pitchFamily="34" charset="0"/>
              </a:rPr>
              <a:t>תרגול 9 – היררכיית הזיכרון</a:t>
            </a:r>
            <a:endParaRPr lang="en-IL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4F2ED431-E304-4FF0-9F4E-032783C9D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0 h 5416094"/>
              <a:gd name="connsiteX1" fmla="*/ 552069 w 10515600"/>
              <a:gd name="connsiteY1" fmla="*/ 0 h 5416094"/>
              <a:gd name="connsiteX2" fmla="*/ 893826 w 10515600"/>
              <a:gd name="connsiteY2" fmla="*/ 0 h 5416094"/>
              <a:gd name="connsiteX3" fmla="*/ 1761363 w 10515600"/>
              <a:gd name="connsiteY3" fmla="*/ 0 h 5416094"/>
              <a:gd name="connsiteX4" fmla="*/ 2313432 w 10515600"/>
              <a:gd name="connsiteY4" fmla="*/ 0 h 5416094"/>
              <a:gd name="connsiteX5" fmla="*/ 2865501 w 10515600"/>
              <a:gd name="connsiteY5" fmla="*/ 0 h 5416094"/>
              <a:gd name="connsiteX6" fmla="*/ 3733038 w 10515600"/>
              <a:gd name="connsiteY6" fmla="*/ 0 h 5416094"/>
              <a:gd name="connsiteX7" fmla="*/ 4179951 w 10515600"/>
              <a:gd name="connsiteY7" fmla="*/ 0 h 5416094"/>
              <a:gd name="connsiteX8" fmla="*/ 5047488 w 10515600"/>
              <a:gd name="connsiteY8" fmla="*/ 0 h 5416094"/>
              <a:gd name="connsiteX9" fmla="*/ 5915025 w 10515600"/>
              <a:gd name="connsiteY9" fmla="*/ 0 h 5416094"/>
              <a:gd name="connsiteX10" fmla="*/ 6572250 w 10515600"/>
              <a:gd name="connsiteY10" fmla="*/ 0 h 5416094"/>
              <a:gd name="connsiteX11" fmla="*/ 7439787 w 10515600"/>
              <a:gd name="connsiteY11" fmla="*/ 0 h 5416094"/>
              <a:gd name="connsiteX12" fmla="*/ 7991856 w 10515600"/>
              <a:gd name="connsiteY12" fmla="*/ 0 h 5416094"/>
              <a:gd name="connsiteX13" fmla="*/ 8543925 w 10515600"/>
              <a:gd name="connsiteY13" fmla="*/ 0 h 5416094"/>
              <a:gd name="connsiteX14" fmla="*/ 9306306 w 10515600"/>
              <a:gd name="connsiteY14" fmla="*/ 0 h 5416094"/>
              <a:gd name="connsiteX15" fmla="*/ 9858375 w 10515600"/>
              <a:gd name="connsiteY15" fmla="*/ 0 h 5416094"/>
              <a:gd name="connsiteX16" fmla="*/ 10515600 w 10515600"/>
              <a:gd name="connsiteY16" fmla="*/ 0 h 5416094"/>
              <a:gd name="connsiteX17" fmla="*/ 10515600 w 10515600"/>
              <a:gd name="connsiteY17" fmla="*/ 785334 h 5416094"/>
              <a:gd name="connsiteX18" fmla="*/ 10515600 w 10515600"/>
              <a:gd name="connsiteY18" fmla="*/ 1516506 h 5416094"/>
              <a:gd name="connsiteX19" fmla="*/ 10515600 w 10515600"/>
              <a:gd name="connsiteY19" fmla="*/ 2247679 h 5416094"/>
              <a:gd name="connsiteX20" fmla="*/ 10515600 w 10515600"/>
              <a:gd name="connsiteY20" fmla="*/ 2762208 h 5416094"/>
              <a:gd name="connsiteX21" fmla="*/ 10515600 w 10515600"/>
              <a:gd name="connsiteY21" fmla="*/ 3330898 h 5416094"/>
              <a:gd name="connsiteX22" fmla="*/ 10515600 w 10515600"/>
              <a:gd name="connsiteY22" fmla="*/ 4062071 h 5416094"/>
              <a:gd name="connsiteX23" fmla="*/ 10515600 w 10515600"/>
              <a:gd name="connsiteY23" fmla="*/ 4684921 h 5416094"/>
              <a:gd name="connsiteX24" fmla="*/ 10515600 w 10515600"/>
              <a:gd name="connsiteY24" fmla="*/ 5416094 h 5416094"/>
              <a:gd name="connsiteX25" fmla="*/ 9753219 w 10515600"/>
              <a:gd name="connsiteY25" fmla="*/ 5416094 h 5416094"/>
              <a:gd name="connsiteX26" fmla="*/ 9411462 w 10515600"/>
              <a:gd name="connsiteY26" fmla="*/ 5416094 h 5416094"/>
              <a:gd name="connsiteX27" fmla="*/ 8754237 w 10515600"/>
              <a:gd name="connsiteY27" fmla="*/ 5416094 h 5416094"/>
              <a:gd name="connsiteX28" fmla="*/ 8307324 w 10515600"/>
              <a:gd name="connsiteY28" fmla="*/ 5416094 h 5416094"/>
              <a:gd name="connsiteX29" fmla="*/ 7544943 w 10515600"/>
              <a:gd name="connsiteY29" fmla="*/ 5416094 h 5416094"/>
              <a:gd name="connsiteX30" fmla="*/ 7098030 w 10515600"/>
              <a:gd name="connsiteY30" fmla="*/ 5416094 h 5416094"/>
              <a:gd name="connsiteX31" fmla="*/ 6335649 w 10515600"/>
              <a:gd name="connsiteY31" fmla="*/ 5416094 h 5416094"/>
              <a:gd name="connsiteX32" fmla="*/ 5993892 w 10515600"/>
              <a:gd name="connsiteY32" fmla="*/ 5416094 h 5416094"/>
              <a:gd name="connsiteX33" fmla="*/ 5231511 w 10515600"/>
              <a:gd name="connsiteY33" fmla="*/ 5416094 h 5416094"/>
              <a:gd name="connsiteX34" fmla="*/ 4784598 w 10515600"/>
              <a:gd name="connsiteY34" fmla="*/ 5416094 h 5416094"/>
              <a:gd name="connsiteX35" fmla="*/ 4442841 w 10515600"/>
              <a:gd name="connsiteY35" fmla="*/ 5416094 h 5416094"/>
              <a:gd name="connsiteX36" fmla="*/ 3995928 w 10515600"/>
              <a:gd name="connsiteY36" fmla="*/ 5416094 h 5416094"/>
              <a:gd name="connsiteX37" fmla="*/ 3233547 w 10515600"/>
              <a:gd name="connsiteY37" fmla="*/ 5416094 h 5416094"/>
              <a:gd name="connsiteX38" fmla="*/ 2786634 w 10515600"/>
              <a:gd name="connsiteY38" fmla="*/ 5416094 h 5416094"/>
              <a:gd name="connsiteX39" fmla="*/ 2444877 w 10515600"/>
              <a:gd name="connsiteY39" fmla="*/ 5416094 h 5416094"/>
              <a:gd name="connsiteX40" fmla="*/ 1997964 w 10515600"/>
              <a:gd name="connsiteY40" fmla="*/ 5416094 h 5416094"/>
              <a:gd name="connsiteX41" fmla="*/ 1445895 w 10515600"/>
              <a:gd name="connsiteY41" fmla="*/ 5416094 h 5416094"/>
              <a:gd name="connsiteX42" fmla="*/ 788670 w 10515600"/>
              <a:gd name="connsiteY42" fmla="*/ 5416094 h 5416094"/>
              <a:gd name="connsiteX43" fmla="*/ 0 w 10515600"/>
              <a:gd name="connsiteY43" fmla="*/ 5416094 h 5416094"/>
              <a:gd name="connsiteX44" fmla="*/ 0 w 10515600"/>
              <a:gd name="connsiteY44" fmla="*/ 4630760 h 5416094"/>
              <a:gd name="connsiteX45" fmla="*/ 0 w 10515600"/>
              <a:gd name="connsiteY45" fmla="*/ 3953749 h 5416094"/>
              <a:gd name="connsiteX46" fmla="*/ 0 w 10515600"/>
              <a:gd name="connsiteY46" fmla="*/ 3276737 h 5416094"/>
              <a:gd name="connsiteX47" fmla="*/ 0 w 10515600"/>
              <a:gd name="connsiteY47" fmla="*/ 2599725 h 5416094"/>
              <a:gd name="connsiteX48" fmla="*/ 0 w 10515600"/>
              <a:gd name="connsiteY48" fmla="*/ 1922713 h 5416094"/>
              <a:gd name="connsiteX49" fmla="*/ 0 w 10515600"/>
              <a:gd name="connsiteY49" fmla="*/ 1299863 h 5416094"/>
              <a:gd name="connsiteX50" fmla="*/ 0 w 10515600"/>
              <a:gd name="connsiteY50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15600" h="5416094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24919" y="196329"/>
                  <a:pt x="10549062" y="488432"/>
                  <a:pt x="10515600" y="785334"/>
                </a:cubicBezTo>
                <a:cubicBezTo>
                  <a:pt x="10482138" y="1082236"/>
                  <a:pt x="10536385" y="1323726"/>
                  <a:pt x="10515600" y="1516506"/>
                </a:cubicBezTo>
                <a:cubicBezTo>
                  <a:pt x="10494815" y="1709286"/>
                  <a:pt x="10546328" y="2097632"/>
                  <a:pt x="10515600" y="2247679"/>
                </a:cubicBezTo>
                <a:cubicBezTo>
                  <a:pt x="10484872" y="2397726"/>
                  <a:pt x="10491771" y="2577292"/>
                  <a:pt x="10515600" y="2762208"/>
                </a:cubicBezTo>
                <a:cubicBezTo>
                  <a:pt x="10539429" y="2947124"/>
                  <a:pt x="10511007" y="3105736"/>
                  <a:pt x="10515600" y="3330898"/>
                </a:cubicBezTo>
                <a:cubicBezTo>
                  <a:pt x="10520194" y="3556060"/>
                  <a:pt x="10497393" y="3882611"/>
                  <a:pt x="10515600" y="4062071"/>
                </a:cubicBezTo>
                <a:cubicBezTo>
                  <a:pt x="10533807" y="4241531"/>
                  <a:pt x="10544791" y="4505155"/>
                  <a:pt x="10515600" y="4684921"/>
                </a:cubicBezTo>
                <a:cubicBezTo>
                  <a:pt x="10486410" y="4864687"/>
                  <a:pt x="10497356" y="5246484"/>
                  <a:pt x="10515600" y="5416094"/>
                </a:cubicBezTo>
                <a:cubicBezTo>
                  <a:pt x="10245623" y="5445692"/>
                  <a:pt x="10029676" y="5415505"/>
                  <a:pt x="9753219" y="5416094"/>
                </a:cubicBezTo>
                <a:cubicBezTo>
                  <a:pt x="9476762" y="5416683"/>
                  <a:pt x="9553148" y="5422760"/>
                  <a:pt x="9411462" y="5416094"/>
                </a:cubicBezTo>
                <a:cubicBezTo>
                  <a:pt x="9269776" y="5409428"/>
                  <a:pt x="8927709" y="5385012"/>
                  <a:pt x="8754237" y="5416094"/>
                </a:cubicBezTo>
                <a:cubicBezTo>
                  <a:pt x="8580766" y="5447176"/>
                  <a:pt x="8413264" y="5410024"/>
                  <a:pt x="8307324" y="5416094"/>
                </a:cubicBezTo>
                <a:cubicBezTo>
                  <a:pt x="8201384" y="5422164"/>
                  <a:pt x="7912690" y="5421686"/>
                  <a:pt x="7544943" y="5416094"/>
                </a:cubicBezTo>
                <a:cubicBezTo>
                  <a:pt x="7177196" y="5410502"/>
                  <a:pt x="7304235" y="5418502"/>
                  <a:pt x="7098030" y="5416094"/>
                </a:cubicBezTo>
                <a:cubicBezTo>
                  <a:pt x="6891825" y="5413686"/>
                  <a:pt x="6541479" y="5434609"/>
                  <a:pt x="6335649" y="5416094"/>
                </a:cubicBezTo>
                <a:cubicBezTo>
                  <a:pt x="6129819" y="5397579"/>
                  <a:pt x="6106541" y="5402791"/>
                  <a:pt x="5993892" y="5416094"/>
                </a:cubicBezTo>
                <a:cubicBezTo>
                  <a:pt x="5881243" y="5429397"/>
                  <a:pt x="5545248" y="5437743"/>
                  <a:pt x="5231511" y="5416094"/>
                </a:cubicBezTo>
                <a:cubicBezTo>
                  <a:pt x="4917774" y="5394445"/>
                  <a:pt x="4963237" y="5426599"/>
                  <a:pt x="4784598" y="5416094"/>
                </a:cubicBezTo>
                <a:cubicBezTo>
                  <a:pt x="4605959" y="5405589"/>
                  <a:pt x="4605904" y="5406658"/>
                  <a:pt x="4442841" y="5416094"/>
                </a:cubicBezTo>
                <a:cubicBezTo>
                  <a:pt x="4279778" y="5425530"/>
                  <a:pt x="4177180" y="5426138"/>
                  <a:pt x="3995928" y="5416094"/>
                </a:cubicBezTo>
                <a:cubicBezTo>
                  <a:pt x="3814676" y="5406050"/>
                  <a:pt x="3516440" y="5429234"/>
                  <a:pt x="3233547" y="5416094"/>
                </a:cubicBezTo>
                <a:cubicBezTo>
                  <a:pt x="2950654" y="5402954"/>
                  <a:pt x="2884354" y="5436103"/>
                  <a:pt x="2786634" y="5416094"/>
                </a:cubicBezTo>
                <a:cubicBezTo>
                  <a:pt x="2688914" y="5396085"/>
                  <a:pt x="2522958" y="5423232"/>
                  <a:pt x="2444877" y="5416094"/>
                </a:cubicBezTo>
                <a:cubicBezTo>
                  <a:pt x="2366796" y="5408956"/>
                  <a:pt x="2104768" y="5395479"/>
                  <a:pt x="1997964" y="5416094"/>
                </a:cubicBezTo>
                <a:cubicBezTo>
                  <a:pt x="1891160" y="5436709"/>
                  <a:pt x="1573016" y="5412376"/>
                  <a:pt x="1445895" y="5416094"/>
                </a:cubicBezTo>
                <a:cubicBezTo>
                  <a:pt x="1318774" y="5419812"/>
                  <a:pt x="986443" y="5400529"/>
                  <a:pt x="788670" y="5416094"/>
                </a:cubicBezTo>
                <a:cubicBezTo>
                  <a:pt x="590897" y="5431659"/>
                  <a:pt x="363709" y="5381266"/>
                  <a:pt x="0" y="5416094"/>
                </a:cubicBezTo>
                <a:cubicBezTo>
                  <a:pt x="-22973" y="5218643"/>
                  <a:pt x="-26699" y="5010779"/>
                  <a:pt x="0" y="4630760"/>
                </a:cubicBezTo>
                <a:cubicBezTo>
                  <a:pt x="26699" y="4250741"/>
                  <a:pt x="-15389" y="4196664"/>
                  <a:pt x="0" y="3953749"/>
                </a:cubicBezTo>
                <a:cubicBezTo>
                  <a:pt x="15389" y="3710834"/>
                  <a:pt x="468" y="3611311"/>
                  <a:pt x="0" y="3276737"/>
                </a:cubicBezTo>
                <a:cubicBezTo>
                  <a:pt x="-468" y="2942163"/>
                  <a:pt x="15360" y="2781998"/>
                  <a:pt x="0" y="2599725"/>
                </a:cubicBezTo>
                <a:cubicBezTo>
                  <a:pt x="-15360" y="2417452"/>
                  <a:pt x="14816" y="2100232"/>
                  <a:pt x="0" y="1922713"/>
                </a:cubicBezTo>
                <a:cubicBezTo>
                  <a:pt x="-14816" y="1745194"/>
                  <a:pt x="-24648" y="1604167"/>
                  <a:pt x="0" y="1299863"/>
                </a:cubicBezTo>
                <a:cubicBezTo>
                  <a:pt x="24648" y="995559"/>
                  <a:pt x="2182" y="279525"/>
                  <a:pt x="0" y="0"/>
                </a:cubicBezTo>
                <a:close/>
              </a:path>
            </a:pathLst>
          </a:custGeom>
          <a:noFill/>
          <a:ln w="571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6">
            <a:extLst>
              <a:ext uri="{FF2B5EF4-FFF2-40B4-BE49-F238E27FC236}">
                <a16:creationId xmlns:a16="http://schemas.microsoft.com/office/drawing/2014/main" id="{4E87FCFB-2CCE-460D-B3DD-557C8BD1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8435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1863B-AE77-D346-A17A-8B8D4E0F5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תרגיל 1 – פתרון סעיף 1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47A9EDC0-6048-06AE-4EAC-2499BCCD2786}"/>
              </a:ext>
            </a:extLst>
          </p:cNvPr>
          <p:cNvSpPr txBox="1"/>
          <p:nvPr/>
        </p:nvSpPr>
        <p:spPr>
          <a:xfrm>
            <a:off x="609600" y="365125"/>
            <a:ext cx="4449417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float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dotproduct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(float x[8], float y[8])</a:t>
            </a:r>
            <a:endParaRPr lang="he-I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{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float sum = 0.0;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int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nn-NO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for (i = 0; i &lt; 8; i++)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nn-NO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 += x[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 * y[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 sum;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  <a:endParaRPr lang="he-I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01E638-93C9-2716-0A0A-22280A66B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809" y="2186609"/>
            <a:ext cx="10995989" cy="4671390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he-IL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פתרון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: נקרא את הערך הראשון במערך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נספוג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cold miss</a:t>
            </a:r>
            <a:r>
              <a:rPr lang="he-I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כי ה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 ריק בהתחלה. נזכור כי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float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 תופס 4 בתים </a:t>
            </a: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וכל בלוק ב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 בגודל 16 בתים לכן יש מקום ל 4 איברי מערך בכל בלוק. 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יחד עם האיבר הראשון ב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, נחלץ את 3 האיברים הבאים במערך ובכך נמלא את הבלוק הראשון.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נקרא את הערך הראשון במערך של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. נספוג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cold miss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כי הבלוק השני עדיין היה ריק. 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לאחר חישוב 4 המכפלות של הזוגות נרצה להביא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x[4]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. נספוג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conflict miss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 ונביא את יתר איברי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. כנ"ל עבור איברי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 – נספוג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conflict miss</a:t>
            </a:r>
            <a:r>
              <a:rPr lang="he-I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ונביא את יתר איברי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he-IL" sz="2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בסך הכל יהיו </a:t>
            </a:r>
            <a:r>
              <a:rPr lang="en-US" sz="2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miss</a:t>
            </a:r>
            <a:r>
              <a:rPr lang="he-IL" sz="2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cold miss, 2 conflict miss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145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1863B-AE77-D346-A17A-8B8D4E0F5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תרגיל 1 – פתרון סעיף 2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47A9EDC0-6048-06AE-4EAC-2499BCCD2786}"/>
              </a:ext>
            </a:extLst>
          </p:cNvPr>
          <p:cNvSpPr txBox="1"/>
          <p:nvPr/>
        </p:nvSpPr>
        <p:spPr>
          <a:xfrm>
            <a:off x="609600" y="365125"/>
            <a:ext cx="4449417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float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dotproduct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(float x[8], float y[8])</a:t>
            </a:r>
            <a:endParaRPr lang="he-I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{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float sum = 0.0;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int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nn-NO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for (i = 0; i &lt; 8; i++)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nn-NO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 += x[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 * y[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 sum;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  <a:endParaRPr lang="he-I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01E638-93C9-2716-0A0A-22280A66B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809" y="2186787"/>
            <a:ext cx="10995989" cy="3896139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he-IL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פתרון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: נקרא את הערך הראשון במערך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נספוג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cold miss</a:t>
            </a:r>
            <a:r>
              <a:rPr lang="he-I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כי ה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 ריק בהתחלה. יחד עם האיבר הראשון ב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, נחלץ עוד 3 איברים ובסך הכל 4 האיברים הראשונים יהיו בבלוק 0. כעת, נקרא את הערך הראשון במערך של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נספוג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conflict miss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כי ה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 תפוס על ידי איברי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עד כה חישבנו מכפלה אחת. נרצה לקרוא את הערך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x[1]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 ושוב נספוג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conflict miss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 כי ה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 תפוס על ידי איברי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נשים לב כי בכל איטרציה אנו סופגים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2 miss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 ומחשבים מכפלה אחת – </a:t>
            </a:r>
            <a:r>
              <a:rPr lang="he-IL" sz="2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בסך הכל נקבל </a:t>
            </a:r>
            <a:r>
              <a:rPr lang="en-US" sz="2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 miss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487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E6B9B-32AB-4741-94F3-84806BCEE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תרגיל 2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2FE18-6A35-044C-A713-97E74451C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928616"/>
          </a:xfrm>
        </p:spPr>
        <p:txBody>
          <a:bodyPr>
            <a:normAutofit fontScale="92500" lnSpcReduction="20000"/>
          </a:bodyPr>
          <a:lstStyle/>
          <a:p>
            <a:pPr marL="0" indent="0" algn="r" defTabSz="914400" rtl="1" eaLnBrk="1" latinLnBrk="0" hangingPunct="1">
              <a:lnSpc>
                <a:spcPct val="170000"/>
              </a:lnSpc>
              <a:spcBef>
                <a:spcPts val="1000"/>
              </a:spcBef>
              <a:buNone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לקראת מסיבת הפקולטה, יו"ר ועד הסטודנטים הציע 4 אמנים שונים </a:t>
            </a:r>
            <a:r>
              <a:rPr lang="he-IL" dirty="0" err="1">
                <a:latin typeface="Calibri" panose="020F0502020204030204" pitchFamily="34" charset="0"/>
                <a:cs typeface="Calibri" panose="020F0502020204030204" pitchFamily="34" charset="0"/>
              </a:rPr>
              <a:t>לפלייליסט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, והסטודנטים היו צריכים להצביע בשבילם. בכל פעם שסטודנט הצביע, בוצעה הדפסה של נקודה לכל אומן.</a:t>
            </a:r>
          </a:p>
          <a:p>
            <a:pPr marL="0" indent="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None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נתון הקוד הבא: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struct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point_artist</a:t>
            </a:r>
            <a:endParaRPr lang="he-I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int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Osher_Cohen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int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Bad_Bunny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int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Odeya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int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Eyal_Golan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64754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EB1DF2B-E5A7-284B-AEE2-1462EA67F743}"/>
              </a:ext>
            </a:extLst>
          </p:cNvPr>
          <p:cNvSpPr txBox="1">
            <a:spLocks/>
          </p:cNvSpPr>
          <p:nvPr/>
        </p:nvSpPr>
        <p:spPr>
          <a:xfrm>
            <a:off x="554759" y="610394"/>
            <a:ext cx="8424863" cy="589973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struct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point_artist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square [16] [16];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for ( int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= 0 ;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&lt; 16 ;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++) {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	for ( int j = 0 ; j &lt; 16 ;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j++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) {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		square[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][ j ].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Osher_Cohen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= 1;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		square[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][ j ].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Bad_Bunny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= 1;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		square[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][ j ].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Odeya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= 1;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		square[ I ][ j ].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Eyal_Golan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= 1;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	}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22444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E6B9B-32AB-4741-94F3-84806BCEE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תרגיל 2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2FE18-6A35-044C-A713-97E74451C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719894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he-IL" altLang="he-IL" dirty="0">
                <a:latin typeface="Calibri" panose="020F0502020204030204" pitchFamily="34" charset="0"/>
                <a:cs typeface="Calibri" panose="020F0502020204030204" pitchFamily="34" charset="0"/>
              </a:rPr>
              <a:t>בנוסף נתון:</a:t>
            </a:r>
          </a:p>
          <a:p>
            <a:pPr algn="r" rtl="1">
              <a:lnSpc>
                <a:spcPct val="150000"/>
              </a:lnSpc>
              <a:spcBef>
                <a:spcPct val="0"/>
              </a:spcBef>
              <a:defRPr/>
            </a:pPr>
            <a:r>
              <a:rPr lang="he-IL" altLang="he-IL" dirty="0">
                <a:latin typeface="Calibri" panose="020F0502020204030204" pitchFamily="34" charset="0"/>
                <a:cs typeface="Calibri" panose="020F0502020204030204" pitchFamily="34" charset="0"/>
              </a:rPr>
              <a:t>הגודל של</a:t>
            </a:r>
            <a:r>
              <a:rPr lang="en-US" altLang="he-IL" dirty="0">
                <a:latin typeface="Calibri" panose="020F0502020204030204" pitchFamily="34" charset="0"/>
                <a:cs typeface="Calibri" panose="020F0502020204030204" pitchFamily="34" charset="0"/>
              </a:rPr>
              <a:t>int </a:t>
            </a:r>
            <a:r>
              <a:rPr lang="he-IL" altLang="he-IL" dirty="0">
                <a:latin typeface="Calibri" panose="020F0502020204030204" pitchFamily="34" charset="0"/>
                <a:cs typeface="Calibri" panose="020F0502020204030204" pitchFamily="34" charset="0"/>
              </a:rPr>
              <a:t> הוא 4 בתים.</a:t>
            </a:r>
          </a:p>
          <a:p>
            <a:pPr algn="r" rtl="1">
              <a:lnSpc>
                <a:spcPct val="150000"/>
              </a:lnSpc>
              <a:spcBef>
                <a:spcPct val="0"/>
              </a:spcBef>
              <a:defRPr/>
            </a:pPr>
            <a:r>
              <a:rPr lang="en-US" altLang="he-IL" dirty="0">
                <a:latin typeface="Calibri" panose="020F0502020204030204" pitchFamily="34" charset="0"/>
                <a:cs typeface="Calibri" panose="020F0502020204030204" pitchFamily="34" charset="0"/>
              </a:rPr>
              <a:t> square</a:t>
            </a:r>
            <a:r>
              <a:rPr lang="he-IL" altLang="he-IL" dirty="0">
                <a:latin typeface="Calibri" panose="020F0502020204030204" pitchFamily="34" charset="0"/>
                <a:cs typeface="Calibri" panose="020F0502020204030204" pitchFamily="34" charset="0"/>
              </a:rPr>
              <a:t>מתחיל בכתובת 0.</a:t>
            </a:r>
          </a:p>
          <a:p>
            <a:pPr algn="r" rtl="1">
              <a:lnSpc>
                <a:spcPct val="150000"/>
              </a:lnSpc>
              <a:spcBef>
                <a:spcPct val="0"/>
              </a:spcBef>
              <a:defRPr/>
            </a:pPr>
            <a:r>
              <a:rPr lang="he-IL" altLang="he-IL" dirty="0">
                <a:latin typeface="Calibri" panose="020F0502020204030204" pitchFamily="34" charset="0"/>
                <a:cs typeface="Calibri" panose="020F0502020204030204" pitchFamily="34" charset="0"/>
              </a:rPr>
              <a:t>ה-</a:t>
            </a:r>
            <a:r>
              <a:rPr lang="en-US" altLang="he-IL" dirty="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  <a:r>
              <a:rPr lang="he-IL" altLang="he-IL" dirty="0">
                <a:latin typeface="Calibri" panose="020F0502020204030204" pitchFamily="34" charset="0"/>
                <a:cs typeface="Calibri" panose="020F0502020204030204" pitchFamily="34" charset="0"/>
              </a:rPr>
              <a:t> ריק בתחילת ריצת התכנית.</a:t>
            </a:r>
          </a:p>
          <a:p>
            <a:pPr algn="r" rtl="1">
              <a:lnSpc>
                <a:spcPct val="150000"/>
              </a:lnSpc>
              <a:spcBef>
                <a:spcPct val="0"/>
              </a:spcBef>
              <a:defRPr/>
            </a:pPr>
            <a:r>
              <a:rPr lang="he-IL" altLang="he-IL" dirty="0">
                <a:latin typeface="Calibri" panose="020F0502020204030204" pitchFamily="34" charset="0"/>
                <a:cs typeface="Calibri" panose="020F0502020204030204" pitchFamily="34" charset="0"/>
              </a:rPr>
              <a:t>הגישה היחידה לזיכרון היא למערך של </a:t>
            </a:r>
            <a:r>
              <a:rPr lang="en-US" altLang="he-IL" dirty="0">
                <a:latin typeface="Calibri" panose="020F0502020204030204" pitchFamily="34" charset="0"/>
                <a:cs typeface="Calibri" panose="020F0502020204030204" pitchFamily="34" charset="0"/>
              </a:rPr>
              <a:t>square</a:t>
            </a:r>
            <a:r>
              <a:rPr lang="he-IL" altLang="he-IL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r" rtl="1">
              <a:lnSpc>
                <a:spcPct val="150000"/>
              </a:lnSpc>
              <a:spcBef>
                <a:spcPct val="0"/>
              </a:spcBef>
              <a:defRPr/>
            </a:pPr>
            <a:r>
              <a:rPr lang="he-IL" altLang="he-IL" dirty="0">
                <a:latin typeface="Calibri" panose="020F0502020204030204" pitchFamily="34" charset="0"/>
                <a:cs typeface="Calibri" panose="020F0502020204030204" pitchFamily="34" charset="0"/>
              </a:rPr>
              <a:t>ה-</a:t>
            </a:r>
            <a:r>
              <a:rPr lang="en-US" altLang="he-IL" dirty="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  <a:r>
              <a:rPr lang="he-IL" altLang="he-IL" dirty="0">
                <a:latin typeface="Calibri" panose="020F0502020204030204" pitchFamily="34" charset="0"/>
                <a:cs typeface="Calibri" panose="020F0502020204030204" pitchFamily="34" charset="0"/>
              </a:rPr>
              <a:t> בגודל 2048</a:t>
            </a:r>
            <a:r>
              <a:rPr lang="en-US" altLang="he-I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e-IL" altLang="he-IL" dirty="0">
                <a:latin typeface="Calibri" panose="020F0502020204030204" pitchFamily="34" charset="0"/>
                <a:cs typeface="Calibri" panose="020F0502020204030204" pitchFamily="34" charset="0"/>
              </a:rPr>
              <a:t>בתים, וכל בלוק בגודל 32 בתים – סך הכל 64 בלוקים.</a:t>
            </a:r>
          </a:p>
          <a:p>
            <a:pPr marL="0" indent="0" algn="r" rtl="1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he-IL" altLang="he-I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he-IL" sz="2800" dirty="0">
                <a:latin typeface="Calibri" panose="020F0502020204030204" pitchFamily="34" charset="0"/>
                <a:cs typeface="Calibri" panose="020F0502020204030204" pitchFamily="34" charset="0"/>
              </a:rPr>
              <a:t>כמה כתיבות לזיכרון התוכנית מבצעת?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he-IL" sz="2800" dirty="0">
                <a:latin typeface="Calibri" panose="020F0502020204030204" pitchFamily="34" charset="0"/>
                <a:cs typeface="Calibri" panose="020F0502020204030204" pitchFamily="34" charset="0"/>
              </a:rPr>
              <a:t>כמה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cache miss</a:t>
            </a:r>
            <a:r>
              <a:rPr lang="he-IL" sz="2800" dirty="0">
                <a:latin typeface="Calibri" panose="020F0502020204030204" pitchFamily="34" charset="0"/>
                <a:cs typeface="Calibri" panose="020F0502020204030204" pitchFamily="34" charset="0"/>
              </a:rPr>
              <a:t> יהיו לנו במהלך הריצה?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he-IL">
                <a:latin typeface="Calibri" panose="020F0502020204030204" pitchFamily="34" charset="0"/>
                <a:cs typeface="Calibri" panose="020F0502020204030204" pitchFamily="34" charset="0"/>
              </a:rPr>
              <a:t>חשבו את ה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miss rate</a:t>
            </a:r>
            <a:endParaRPr lang="en-I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r" rtl="1">
              <a:buFont typeface="+mj-lt"/>
              <a:buAutoNum type="arabicPeriod"/>
            </a:pPr>
            <a:endParaRPr lang="en-I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lnSpc>
                <a:spcPct val="150000"/>
              </a:lnSpc>
              <a:spcBef>
                <a:spcPct val="0"/>
              </a:spcBef>
              <a:buNone/>
              <a:defRPr/>
            </a:pPr>
            <a:endParaRPr lang="he-IL" altLang="he-I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D26FE57-0E80-CAF4-538D-5C00B4E99562}"/>
              </a:ext>
            </a:extLst>
          </p:cNvPr>
          <p:cNvSpPr txBox="1">
            <a:spLocks/>
          </p:cNvSpPr>
          <p:nvPr/>
        </p:nvSpPr>
        <p:spPr>
          <a:xfrm>
            <a:off x="318052" y="156406"/>
            <a:ext cx="4999383" cy="37771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struct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point_artist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square [16] [16];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for ( int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= 0 ;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&lt; 16 ;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++) {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for ( int j = 0 ; j &lt; 16 ;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j++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) {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	square[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][ j ].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Osher_Cohen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= 1;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	square[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][ j ].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Bad_Bunny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= 1;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	square[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][ j ].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Odeya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= 1;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	square[ I ][ j ].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Eyal_Golan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= 1;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}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44742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E6B9B-32AB-4741-94F3-84806BCEE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תרגיל 2 - פתרון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2A2FE18-6A35-044C-A713-97E74451CB8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82148" y="1818861"/>
                <a:ext cx="10071652" cy="5039139"/>
              </a:xfrm>
            </p:spPr>
            <p:txBody>
              <a:bodyPr>
                <a:normAutofit/>
              </a:bodyPr>
              <a:lstStyle/>
              <a:p>
                <a:pPr marL="457200" indent="-457200" algn="r" rtl="1">
                  <a:buFont typeface="+mj-lt"/>
                  <a:buAutoNum type="arabicPeriod"/>
                </a:pPr>
                <a:r>
                  <a:rPr lang="he-IL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כמה כתיבות לזיכרון התוכנית מבצעת?</a:t>
                </a:r>
                <a:b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he-IL" sz="2000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תשובה</a:t>
                </a:r>
                <a:r>
                  <a:rPr lang="he-IL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: יש בסך הכל 16*16 איברים ב </a:t>
                </a:r>
                <a: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square</a:t>
                </a:r>
                <a:r>
                  <a:rPr lang="he-IL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. </a:t>
                </a:r>
                <a:b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he-IL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לכל איבר, שהוא </a:t>
                </a:r>
                <a: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struct</a:t>
                </a:r>
                <a:r>
                  <a:rPr lang="he-IL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יש 4 איברים לכתוב בהם.</a:t>
                </a:r>
                <a:b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he-IL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בסך הכל </a:t>
                </a:r>
                <a:r>
                  <a:rPr lang="en-US" sz="2000" dirty="0">
                    <a:solidFill>
                      <a:schemeClr val="accent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16*16*4</a:t>
                </a:r>
                <a:r>
                  <a:rPr lang="he-IL" sz="2000" dirty="0">
                    <a:solidFill>
                      <a:schemeClr val="accent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כתיבות לזיכרון</a:t>
                </a:r>
                <a:r>
                  <a:rPr lang="he-IL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  <a:b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endParaRPr lang="he-IL" sz="2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457200" indent="-457200" algn="r" rtl="1">
                  <a:buFont typeface="+mj-lt"/>
                  <a:buAutoNum type="arabicPeriod"/>
                </a:pPr>
                <a:r>
                  <a:rPr lang="he-IL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כמה </a:t>
                </a:r>
                <a: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cache miss</a:t>
                </a:r>
                <a:r>
                  <a:rPr lang="he-IL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יהיו לנו במהלך הריצה?</a:t>
                </a:r>
                <a:b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he-IL" sz="2000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תשובה</a:t>
                </a:r>
                <a:r>
                  <a:rPr lang="he-IL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: אנו קוראים בלוקים בגודל 32 בתים. כל איבר פנימי ב </a:t>
                </a:r>
                <a: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struct</a:t>
                </a:r>
                <a:r>
                  <a:rPr lang="he-IL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הוא 4 בתים (</a:t>
                </a:r>
                <a: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int</a:t>
                </a:r>
                <a:r>
                  <a:rPr lang="he-IL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) </a:t>
                </a:r>
                <a:b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he-IL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לכן כל איבר ב </a:t>
                </a:r>
                <a: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square</a:t>
                </a:r>
                <a:r>
                  <a:rPr lang="he-IL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הוא 16 בתים. נקבל כי בכל בלוק יהיו 2 איברים של </a:t>
                </a:r>
                <a: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square</a:t>
                </a:r>
                <a:r>
                  <a:rPr lang="he-IL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. </a:t>
                </a:r>
                <a:b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he-IL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אם כך, כאשר נקרא את האיבר הפנימי הראשון באיבר הראשון של </a:t>
                </a:r>
                <a: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square</a:t>
                </a:r>
                <a:r>
                  <a:rPr lang="he-IL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נקבל </a:t>
                </a:r>
                <a:b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en-US" sz="20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cold miss</a:t>
                </a:r>
                <a:r>
                  <a:rPr lang="he-IL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ונביא לבלוק את יתר 7 האיברים הפנימיים (עוד 3 של האיבר הנוכחי ו4 של האיבר הבא). כלומר, נקבל </a:t>
                </a:r>
                <a: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miss</a:t>
                </a:r>
                <a:r>
                  <a:rPr lang="he-IL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כל 8 קריאות. בסך הכל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e-IL" sz="20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he-IL" sz="20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he-IL" sz="20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8</m:t>
                        </m:r>
                      </m:den>
                    </m:f>
                    <m:r>
                      <a:rPr lang="he-IL" sz="20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∙</m:t>
                    </m:r>
                    <m:d>
                      <m:dPr>
                        <m:ctrlPr>
                          <a:rPr lang="en-US" sz="20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16</m:t>
                            </m:r>
                          </m:e>
                          <m:sup>
                            <m:r>
                              <a:rPr lang="en-US" sz="20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∙</m:t>
                        </m:r>
                        <m:r>
                          <a:rPr lang="en-US" sz="20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4</m:t>
                        </m:r>
                      </m:e>
                    </m:d>
                    <m:r>
                      <a:rPr lang="en-US" sz="20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miss</m:t>
                    </m:r>
                  </m:oMath>
                </a14:m>
                <a:r>
                  <a:rPr lang="he-IL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.</a:t>
                </a:r>
              </a:p>
              <a:p>
                <a:pPr marL="457200" indent="-457200" algn="r" rtl="1">
                  <a:buFont typeface="+mj-lt"/>
                  <a:buAutoNum type="arabicPeriod"/>
                </a:pPr>
                <a:r>
                  <a:rPr lang="he-IL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ה </a:t>
                </a:r>
                <a: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miss rate</a:t>
                </a:r>
                <a:r>
                  <a:rPr lang="he-IL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הוא כמות ה </a:t>
                </a:r>
                <a: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miss</a:t>
                </a:r>
                <a:r>
                  <a:rPr lang="he-IL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חלקיי כמות הכתיבות לכן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he-IL" sz="20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he-IL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.</a:t>
                </a:r>
                <a:endParaRPr lang="he-IL" altLang="he-IL" sz="2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:endParaRPr lang="en-US" sz="2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2A2FE18-6A35-044C-A713-97E74451CB8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82148" y="1818861"/>
                <a:ext cx="10071652" cy="5039139"/>
              </a:xfrm>
              <a:blipFill>
                <a:blip r:embed="rId3"/>
                <a:stretch>
                  <a:fillRect t="-484" r="-66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E01519E-2E53-02E1-3E16-128F553D0A7F}"/>
              </a:ext>
            </a:extLst>
          </p:cNvPr>
          <p:cNvSpPr txBox="1">
            <a:spLocks/>
          </p:cNvSpPr>
          <p:nvPr/>
        </p:nvSpPr>
        <p:spPr>
          <a:xfrm>
            <a:off x="318052" y="156406"/>
            <a:ext cx="4999383" cy="37771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struct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point_artist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square [16] [16];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for ( int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= 0 ;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&lt; 16 ;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++) {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for ( int j = 0 ; j &lt; 16 ;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j++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) {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	square[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][ j ].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Osher_Cohen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= 1;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	square[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][ j ].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Bad_Bunny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= 1;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	square[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][ j ].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Odeya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= 1;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	square[ I ][ j ].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Eyal_Golan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= 1;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}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79756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8ABE3-3644-1541-9456-33B6287C2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היררכיות זיכרון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118FA-78D7-F541-802B-37040E89D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None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אמרנו בהרצאה שישנן היררכיות לזיכרון- מה בעצם קורה?</a:t>
            </a:r>
          </a:p>
          <a:p>
            <a:pPr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Tx/>
              <a:buChar char="-"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ככל שהזיכרון בעל נפח קטן יותר- הוא יעלה יותר מהר</a:t>
            </a:r>
          </a:p>
          <a:p>
            <a:pPr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Tx/>
              <a:buChar char="-"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יש הפרשי קריאה / כתיבה בין המעבד לזיכרון. סקאלה לוגריתמית</a:t>
            </a:r>
          </a:p>
          <a:p>
            <a:pPr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Tx/>
              <a:buChar char="-"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תכניות שכתובות טוב יותר- בעלות לוקאליות טובה יותר</a:t>
            </a:r>
          </a:p>
          <a:p>
            <a:pPr marL="0" indent="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None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מהסיבות האלה- ישנה היררכיה לזיכרון</a:t>
            </a:r>
            <a:endParaRPr lang="en-I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24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AutoShape 4">
            <a:extLst>
              <a:ext uri="{FF2B5EF4-FFF2-40B4-BE49-F238E27FC236}">
                <a16:creationId xmlns:a16="http://schemas.microsoft.com/office/drawing/2014/main" id="{F9729CD3-CE45-9E46-BE34-B2A5EB30DE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33203" y="208722"/>
            <a:ext cx="7116058" cy="6480313"/>
          </a:xfrm>
          <a:prstGeom prst="triangle">
            <a:avLst>
              <a:gd name="adj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9pPr>
          </a:lstStyle>
          <a:p>
            <a:pPr algn="ctr">
              <a:lnSpc>
                <a:spcPct val="90000"/>
              </a:lnSpc>
            </a:pPr>
            <a:endParaRPr lang="he-IL" altLang="he-I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Text Box 5">
            <a:extLst>
              <a:ext uri="{FF2B5EF4-FFF2-40B4-BE49-F238E27FC236}">
                <a16:creationId xmlns:a16="http://schemas.microsoft.com/office/drawing/2014/main" id="{F62987C6-9502-4245-8B8E-3F6701114522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350385" y="893892"/>
            <a:ext cx="932368" cy="369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9pPr>
          </a:lstStyle>
          <a:p>
            <a:pPr algn="ctr"/>
            <a:r>
              <a:rPr lang="en-US" altLang="he-IL" sz="1400">
                <a:latin typeface="Calibri" panose="020F0502020204030204" pitchFamily="34" charset="0"/>
                <a:cs typeface="Calibri" panose="020F0502020204030204" pitchFamily="34" charset="0"/>
              </a:rPr>
              <a:t>registers</a:t>
            </a:r>
          </a:p>
        </p:txBody>
      </p:sp>
      <p:sp>
        <p:nvSpPr>
          <p:cNvPr id="36" name="Text Box 6">
            <a:extLst>
              <a:ext uri="{FF2B5EF4-FFF2-40B4-BE49-F238E27FC236}">
                <a16:creationId xmlns:a16="http://schemas.microsoft.com/office/drawing/2014/main" id="{F24F0D93-F069-F44C-8E8B-EC5799EC7DE2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006923" y="1376207"/>
            <a:ext cx="1554139" cy="702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9pPr>
          </a:lstStyle>
          <a:p>
            <a:pPr algn="ctr"/>
            <a:r>
              <a:rPr lang="en-US" altLang="he-IL" sz="1600" dirty="0">
                <a:latin typeface="Calibri" panose="020F0502020204030204" pitchFamily="34" charset="0"/>
                <a:cs typeface="Calibri" panose="020F0502020204030204" pitchFamily="34" charset="0"/>
              </a:rPr>
              <a:t>on-chip L1</a:t>
            </a:r>
          </a:p>
          <a:p>
            <a:pPr algn="ctr"/>
            <a:r>
              <a:rPr lang="en-US" altLang="he-IL" sz="1600" dirty="0">
                <a:latin typeface="Calibri" panose="020F0502020204030204" pitchFamily="34" charset="0"/>
                <a:cs typeface="Calibri" panose="020F0502020204030204" pitchFamily="34" charset="0"/>
              </a:rPr>
              <a:t>cache (SRAM)</a:t>
            </a:r>
          </a:p>
        </p:txBody>
      </p:sp>
      <p:sp>
        <p:nvSpPr>
          <p:cNvPr id="37" name="Text Box 7">
            <a:extLst>
              <a:ext uri="{FF2B5EF4-FFF2-40B4-BE49-F238E27FC236}">
                <a16:creationId xmlns:a16="http://schemas.microsoft.com/office/drawing/2014/main" id="{48F29236-6906-3843-BD4A-538D44B394C0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023351" y="3168025"/>
            <a:ext cx="1570149" cy="702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9pPr>
          </a:lstStyle>
          <a:p>
            <a:pPr algn="ctr"/>
            <a:r>
              <a:rPr lang="en-US" altLang="he-IL" sz="1600" dirty="0">
                <a:latin typeface="Calibri" panose="020F0502020204030204" pitchFamily="34" charset="0"/>
                <a:cs typeface="Calibri" panose="020F0502020204030204" pitchFamily="34" charset="0"/>
              </a:rPr>
              <a:t>main memory</a:t>
            </a:r>
          </a:p>
          <a:p>
            <a:pPr algn="ctr"/>
            <a:r>
              <a:rPr lang="en-US" altLang="he-IL" sz="1600" dirty="0">
                <a:latin typeface="Calibri" panose="020F0502020204030204" pitchFamily="34" charset="0"/>
                <a:cs typeface="Calibri" panose="020F0502020204030204" pitchFamily="34" charset="0"/>
              </a:rPr>
              <a:t>(DRAM)</a:t>
            </a:r>
          </a:p>
        </p:txBody>
      </p:sp>
      <p:sp>
        <p:nvSpPr>
          <p:cNvPr id="38" name="Text Box 8">
            <a:extLst>
              <a:ext uri="{FF2B5EF4-FFF2-40B4-BE49-F238E27FC236}">
                <a16:creationId xmlns:a16="http://schemas.microsoft.com/office/drawing/2014/main" id="{09F10100-91A2-D74B-9DF0-B920E0BC9DCE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528206" y="4446532"/>
            <a:ext cx="2480807" cy="702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9pPr>
          </a:lstStyle>
          <a:p>
            <a:pPr algn="ctr"/>
            <a:r>
              <a:rPr lang="en-US" altLang="he-IL" sz="1600">
                <a:latin typeface="Calibri" panose="020F0502020204030204" pitchFamily="34" charset="0"/>
                <a:cs typeface="Calibri" panose="020F0502020204030204" pitchFamily="34" charset="0"/>
              </a:rPr>
              <a:t>local secondary storage</a:t>
            </a:r>
          </a:p>
          <a:p>
            <a:pPr algn="ctr"/>
            <a:r>
              <a:rPr lang="en-US" altLang="he-IL" sz="1600">
                <a:latin typeface="Calibri" panose="020F0502020204030204" pitchFamily="34" charset="0"/>
                <a:cs typeface="Calibri" panose="020F0502020204030204" pitchFamily="34" charset="0"/>
              </a:rPr>
              <a:t>(local disks)</a:t>
            </a:r>
          </a:p>
        </p:txBody>
      </p:sp>
      <p:sp>
        <p:nvSpPr>
          <p:cNvPr id="39" name="Line 9">
            <a:extLst>
              <a:ext uri="{FF2B5EF4-FFF2-40B4-BE49-F238E27FC236}">
                <a16:creationId xmlns:a16="http://schemas.microsoft.com/office/drawing/2014/main" id="{AA36822F-4B09-0E4A-9927-F1056579776E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5190385" y="1317398"/>
            <a:ext cx="121255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Line 10">
            <a:extLst>
              <a:ext uri="{FF2B5EF4-FFF2-40B4-BE49-F238E27FC236}">
                <a16:creationId xmlns:a16="http://schemas.microsoft.com/office/drawing/2014/main" id="{066AE86D-8642-2D44-8034-48C17D055AB4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4739749" y="2084502"/>
            <a:ext cx="21083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Line 11">
            <a:extLst>
              <a:ext uri="{FF2B5EF4-FFF2-40B4-BE49-F238E27FC236}">
                <a16:creationId xmlns:a16="http://schemas.microsoft.com/office/drawing/2014/main" id="{B862373D-090E-0240-A4BF-BD3E8DB52B5C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4336169" y="2851606"/>
            <a:ext cx="291012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en-I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Line 12">
            <a:extLst>
              <a:ext uri="{FF2B5EF4-FFF2-40B4-BE49-F238E27FC236}">
                <a16:creationId xmlns:a16="http://schemas.microsoft.com/office/drawing/2014/main" id="{CA0EC65E-A851-724A-9509-D43AB17EAC43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1272209" y="3651150"/>
            <a:ext cx="0" cy="281844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Text Box 13">
            <a:extLst>
              <a:ext uri="{FF2B5EF4-FFF2-40B4-BE49-F238E27FC236}">
                <a16:creationId xmlns:a16="http://schemas.microsoft.com/office/drawing/2014/main" id="{4FE9A358-8A83-D44D-8428-63598D32A43F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1339363" y="4090553"/>
            <a:ext cx="1045670" cy="998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9pPr>
          </a:lstStyle>
          <a:p>
            <a:pPr algn="ctr"/>
            <a:r>
              <a:rPr lang="he-IL" altLang="he-IL" sz="16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גדול יותר,</a:t>
            </a:r>
          </a:p>
          <a:p>
            <a:pPr algn="ctr"/>
            <a:r>
              <a:rPr lang="he-IL" altLang="he-IL" sz="16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איטי יותר,</a:t>
            </a:r>
          </a:p>
          <a:p>
            <a:pPr algn="ctr"/>
            <a:r>
              <a:rPr lang="he-IL" altLang="he-IL" sz="16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זול יותר</a:t>
            </a:r>
            <a:endParaRPr lang="en-US" altLang="he-IL" sz="160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Line 14">
            <a:extLst>
              <a:ext uri="{FF2B5EF4-FFF2-40B4-BE49-F238E27FC236}">
                <a16:creationId xmlns:a16="http://schemas.microsoft.com/office/drawing/2014/main" id="{3F82BE57-7BEF-604D-B69F-107AC3013F27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3633974" y="4130113"/>
            <a:ext cx="42873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Text Box 15">
            <a:extLst>
              <a:ext uri="{FF2B5EF4-FFF2-40B4-BE49-F238E27FC236}">
                <a16:creationId xmlns:a16="http://schemas.microsoft.com/office/drawing/2014/main" id="{9F774E07-CAF5-534C-9043-F833E6898211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878203" y="5768928"/>
            <a:ext cx="3911117" cy="702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9pPr>
          </a:lstStyle>
          <a:p>
            <a:pPr algn="ctr"/>
            <a:r>
              <a:rPr lang="en-US" altLang="he-IL" sz="1600">
                <a:latin typeface="Calibri" panose="020F0502020204030204" pitchFamily="34" charset="0"/>
                <a:cs typeface="Calibri" panose="020F0502020204030204" pitchFamily="34" charset="0"/>
              </a:rPr>
              <a:t>remote secondary storage</a:t>
            </a:r>
          </a:p>
          <a:p>
            <a:pPr algn="ctr"/>
            <a:r>
              <a:rPr lang="en-US" altLang="he-IL" sz="1600">
                <a:latin typeface="Calibri" panose="020F0502020204030204" pitchFamily="34" charset="0"/>
                <a:cs typeface="Calibri" panose="020F0502020204030204" pitchFamily="34" charset="0"/>
              </a:rPr>
              <a:t>(distributed file systems, Web servers)</a:t>
            </a:r>
          </a:p>
        </p:txBody>
      </p:sp>
      <p:grpSp>
        <p:nvGrpSpPr>
          <p:cNvPr id="46" name="Group 16">
            <a:extLst>
              <a:ext uri="{FF2B5EF4-FFF2-40B4-BE49-F238E27FC236}">
                <a16:creationId xmlns:a16="http://schemas.microsoft.com/office/drawing/2014/main" id="{11D98972-03C7-CC41-935E-90C9C737679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961968" y="4897218"/>
            <a:ext cx="2508356" cy="1024713"/>
            <a:chOff x="4176" y="2648"/>
            <a:chExt cx="1488" cy="576"/>
          </a:xfrm>
        </p:grpSpPr>
        <p:sp>
          <p:nvSpPr>
            <p:cNvPr id="47" name="AutoShape 17">
              <a:extLst>
                <a:ext uri="{FF2B5EF4-FFF2-40B4-BE49-F238E27FC236}">
                  <a16:creationId xmlns:a16="http://schemas.microsoft.com/office/drawing/2014/main" id="{7BA5D1AF-04BF-FE49-BC6F-F39912C79E8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76" y="2648"/>
              <a:ext cx="48" cy="576"/>
            </a:xfrm>
            <a:prstGeom prst="rightBrace">
              <a:avLst>
                <a:gd name="adj1" fmla="val 100000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2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2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2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2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2" charset="0"/>
                </a:defRPr>
              </a:lvl9pPr>
            </a:lstStyle>
            <a:p>
              <a:pPr algn="ctr">
                <a:lnSpc>
                  <a:spcPct val="90000"/>
                </a:lnSpc>
              </a:pPr>
              <a:endParaRPr lang="he-IL" altLang="he-IL" sz="16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8" name="Text Box 18">
              <a:extLst>
                <a:ext uri="{FF2B5EF4-FFF2-40B4-BE49-F238E27FC236}">
                  <a16:creationId xmlns:a16="http://schemas.microsoft.com/office/drawing/2014/main" id="{8B0E8ED7-E32F-0641-AFE1-A592AFC8FFB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4269" y="2694"/>
              <a:ext cx="1395" cy="4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2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2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2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2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2" charset="0"/>
                </a:defRPr>
              </a:lvl9pPr>
            </a:lstStyle>
            <a:p>
              <a:r>
                <a:rPr lang="en-US" altLang="he-IL" sz="160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Local disks hold files retrieved from disks on remote network servers.</a:t>
              </a:r>
            </a:p>
          </p:txBody>
        </p:sp>
      </p:grpSp>
      <p:grpSp>
        <p:nvGrpSpPr>
          <p:cNvPr id="49" name="Group 19">
            <a:extLst>
              <a:ext uri="{FF2B5EF4-FFF2-40B4-BE49-F238E27FC236}">
                <a16:creationId xmlns:a16="http://schemas.microsoft.com/office/drawing/2014/main" id="{2E146605-724B-BD45-9420-6982F4678AA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382838" y="3590087"/>
            <a:ext cx="3315519" cy="1024714"/>
            <a:chOff x="3696" y="1968"/>
            <a:chExt cx="1968" cy="576"/>
          </a:xfrm>
        </p:grpSpPr>
        <p:sp>
          <p:nvSpPr>
            <p:cNvPr id="50" name="AutoShape 20">
              <a:extLst>
                <a:ext uri="{FF2B5EF4-FFF2-40B4-BE49-F238E27FC236}">
                  <a16:creationId xmlns:a16="http://schemas.microsoft.com/office/drawing/2014/main" id="{9CA08EDD-30DC-2A4B-AF80-8A5F4F28C28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96" y="1968"/>
              <a:ext cx="48" cy="576"/>
            </a:xfrm>
            <a:prstGeom prst="rightBrace">
              <a:avLst>
                <a:gd name="adj1" fmla="val 100000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2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2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2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2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2" charset="0"/>
                </a:defRPr>
              </a:lvl9pPr>
            </a:lstStyle>
            <a:p>
              <a:pPr algn="ctr">
                <a:lnSpc>
                  <a:spcPct val="90000"/>
                </a:lnSpc>
              </a:pPr>
              <a:endParaRPr lang="he-IL" altLang="he-IL" sz="16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1" name="Text Box 21">
              <a:extLst>
                <a:ext uri="{FF2B5EF4-FFF2-40B4-BE49-F238E27FC236}">
                  <a16:creationId xmlns:a16="http://schemas.microsoft.com/office/drawing/2014/main" id="{47AD2F08-1DA5-734F-9EE9-96AB1826C00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3791" y="2015"/>
              <a:ext cx="1873" cy="4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2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2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2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2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2" charset="0"/>
                </a:defRPr>
              </a:lvl9pPr>
            </a:lstStyle>
            <a:p>
              <a:r>
                <a:rPr lang="en-US" altLang="he-IL" sz="160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Main memory holds disk </a:t>
              </a:r>
            </a:p>
            <a:p>
              <a:r>
                <a:rPr lang="en-US" altLang="he-IL" sz="160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blocks retrieved from local </a:t>
              </a:r>
            </a:p>
            <a:p>
              <a:r>
                <a:rPr lang="en-US" altLang="he-IL" sz="160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disks.</a:t>
              </a:r>
            </a:p>
          </p:txBody>
        </p:sp>
      </p:grpSp>
      <p:sp>
        <p:nvSpPr>
          <p:cNvPr id="52" name="Line 22">
            <a:extLst>
              <a:ext uri="{FF2B5EF4-FFF2-40B4-BE49-F238E27FC236}">
                <a16:creationId xmlns:a16="http://schemas.microsoft.com/office/drawing/2014/main" id="{8971B5AF-628A-B847-A746-DA7DFD1C1D99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2960735" y="5410528"/>
            <a:ext cx="566099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Text Box 23">
            <a:extLst>
              <a:ext uri="{FF2B5EF4-FFF2-40B4-BE49-F238E27FC236}">
                <a16:creationId xmlns:a16="http://schemas.microsoft.com/office/drawing/2014/main" id="{E56FDEDA-64B1-9844-B290-4D781320E682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051491" y="2175751"/>
            <a:ext cx="1551874" cy="702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9pPr>
          </a:lstStyle>
          <a:p>
            <a:pPr algn="ctr"/>
            <a:r>
              <a:rPr lang="en-US" altLang="he-IL" sz="1600">
                <a:latin typeface="Calibri" panose="020F0502020204030204" pitchFamily="34" charset="0"/>
                <a:cs typeface="Calibri" panose="020F0502020204030204" pitchFamily="34" charset="0"/>
              </a:rPr>
              <a:t>off-chip L2</a:t>
            </a:r>
          </a:p>
          <a:p>
            <a:pPr algn="ctr"/>
            <a:r>
              <a:rPr lang="en-US" altLang="he-IL" sz="1600">
                <a:latin typeface="Calibri" panose="020F0502020204030204" pitchFamily="34" charset="0"/>
                <a:cs typeface="Calibri" panose="020F0502020204030204" pitchFamily="34" charset="0"/>
              </a:rPr>
              <a:t>cache (SRAM)</a:t>
            </a:r>
          </a:p>
        </p:txBody>
      </p:sp>
      <p:grpSp>
        <p:nvGrpSpPr>
          <p:cNvPr id="54" name="Group 24">
            <a:extLst>
              <a:ext uri="{FF2B5EF4-FFF2-40B4-BE49-F238E27FC236}">
                <a16:creationId xmlns:a16="http://schemas.microsoft.com/office/drawing/2014/main" id="{EEE12106-E453-7A4A-B689-574F250BDA06}"/>
              </a:ext>
            </a:extLst>
          </p:cNvPr>
          <p:cNvGrpSpPr>
            <a:grpSpLocks/>
          </p:cNvGrpSpPr>
          <p:nvPr/>
        </p:nvGrpSpPr>
        <p:grpSpPr bwMode="auto">
          <a:xfrm>
            <a:off x="7094275" y="1714308"/>
            <a:ext cx="3433154" cy="740389"/>
            <a:chOff x="2975" y="797"/>
            <a:chExt cx="1897" cy="388"/>
          </a:xfrm>
        </p:grpSpPr>
        <p:sp>
          <p:nvSpPr>
            <p:cNvPr id="55" name="Text Box 25">
              <a:extLst>
                <a:ext uri="{FF2B5EF4-FFF2-40B4-BE49-F238E27FC236}">
                  <a16:creationId xmlns:a16="http://schemas.microsoft.com/office/drawing/2014/main" id="{EEC1D176-2E1D-8C4F-947F-0749C9CC978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3084" y="830"/>
              <a:ext cx="1788" cy="3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2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2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2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2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2" charset="0"/>
                </a:defRPr>
              </a:lvl9pPr>
            </a:lstStyle>
            <a:p>
              <a:r>
                <a:rPr lang="en-US" altLang="he-IL" sz="1600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L1 cache holds cache lines retrieved from the L2 cache memory.</a:t>
              </a:r>
            </a:p>
          </p:txBody>
        </p:sp>
        <p:sp>
          <p:nvSpPr>
            <p:cNvPr id="56" name="AutoShape 26">
              <a:extLst>
                <a:ext uri="{FF2B5EF4-FFF2-40B4-BE49-F238E27FC236}">
                  <a16:creationId xmlns:a16="http://schemas.microsoft.com/office/drawing/2014/main" id="{D15609FC-760B-924E-8A51-A4CAD428DF0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975" y="797"/>
              <a:ext cx="45" cy="388"/>
            </a:xfrm>
            <a:prstGeom prst="rightBrace">
              <a:avLst>
                <a:gd name="adj1" fmla="val 71852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2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2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2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2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2" charset="0"/>
                </a:defRPr>
              </a:lvl9pPr>
            </a:lstStyle>
            <a:p>
              <a:pPr algn="ctr">
                <a:lnSpc>
                  <a:spcPct val="90000"/>
                </a:lnSpc>
              </a:pPr>
              <a:endParaRPr lang="he-IL" altLang="he-IL" sz="16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57" name="Text Box 27">
            <a:extLst>
              <a:ext uri="{FF2B5EF4-FFF2-40B4-BE49-F238E27FC236}">
                <a16:creationId xmlns:a16="http://schemas.microsoft.com/office/drawing/2014/main" id="{52253D30-328A-B942-B84F-41BACE15D1B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6877101" y="923874"/>
            <a:ext cx="33281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9pPr>
          </a:lstStyle>
          <a:p>
            <a:r>
              <a:rPr lang="en-US" altLang="he-IL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CPU registers hold words retrieved from L1 cache.</a:t>
            </a:r>
          </a:p>
        </p:txBody>
      </p:sp>
      <p:sp>
        <p:nvSpPr>
          <p:cNvPr id="58" name="AutoShape 28">
            <a:extLst>
              <a:ext uri="{FF2B5EF4-FFF2-40B4-BE49-F238E27FC236}">
                <a16:creationId xmlns:a16="http://schemas.microsoft.com/office/drawing/2014/main" id="{D2E7358D-7B3D-1E45-BD06-E0197E288E99}"/>
              </a:ext>
            </a:extLst>
          </p:cNvPr>
          <p:cNvSpPr>
            <a:spLocks noChangeAspect="1"/>
          </p:cNvSpPr>
          <p:nvPr/>
        </p:nvSpPr>
        <p:spPr bwMode="auto">
          <a:xfrm>
            <a:off x="6659927" y="889957"/>
            <a:ext cx="86869" cy="740389"/>
          </a:xfrm>
          <a:prstGeom prst="rightBrace">
            <a:avLst>
              <a:gd name="adj1" fmla="val 6736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9pPr>
          </a:lstStyle>
          <a:p>
            <a:pPr algn="ctr">
              <a:lnSpc>
                <a:spcPct val="90000"/>
              </a:lnSpc>
            </a:pPr>
            <a:endParaRPr lang="he-IL" altLang="he-I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9" name="Group 29">
            <a:extLst>
              <a:ext uri="{FF2B5EF4-FFF2-40B4-BE49-F238E27FC236}">
                <a16:creationId xmlns:a16="http://schemas.microsoft.com/office/drawing/2014/main" id="{702A15AB-0232-6E42-BC1B-18B3183AC437}"/>
              </a:ext>
            </a:extLst>
          </p:cNvPr>
          <p:cNvGrpSpPr>
            <a:grpSpLocks/>
          </p:cNvGrpSpPr>
          <p:nvPr/>
        </p:nvGrpSpPr>
        <p:grpSpPr bwMode="auto">
          <a:xfrm>
            <a:off x="7572057" y="2483319"/>
            <a:ext cx="3263034" cy="738481"/>
            <a:chOff x="3198" y="1200"/>
            <a:chExt cx="1803" cy="387"/>
          </a:xfrm>
        </p:grpSpPr>
        <p:sp>
          <p:nvSpPr>
            <p:cNvPr id="60" name="Text Box 30">
              <a:extLst>
                <a:ext uri="{FF2B5EF4-FFF2-40B4-BE49-F238E27FC236}">
                  <a16:creationId xmlns:a16="http://schemas.microsoft.com/office/drawing/2014/main" id="{FEBE6D18-425D-4243-AC79-357A1AE367A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3345" y="1240"/>
              <a:ext cx="1656" cy="3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2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2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2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2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2" charset="0"/>
                </a:defRPr>
              </a:lvl9pPr>
            </a:lstStyle>
            <a:p>
              <a:r>
                <a:rPr lang="en-US" altLang="he-IL" sz="160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L2 cache holds cache lines retrieved from main memory.</a:t>
              </a:r>
            </a:p>
          </p:txBody>
        </p:sp>
        <p:sp>
          <p:nvSpPr>
            <p:cNvPr id="61" name="AutoShape 31">
              <a:extLst>
                <a:ext uri="{FF2B5EF4-FFF2-40B4-BE49-F238E27FC236}">
                  <a16:creationId xmlns:a16="http://schemas.microsoft.com/office/drawing/2014/main" id="{45CF7FBB-3C60-C544-AAB5-E62CFDF3E7A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98" y="1200"/>
              <a:ext cx="45" cy="387"/>
            </a:xfrm>
            <a:prstGeom prst="rightBrace">
              <a:avLst>
                <a:gd name="adj1" fmla="val 71667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2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2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2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2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2" charset="0"/>
                </a:defRPr>
              </a:lvl9pPr>
            </a:lstStyle>
            <a:p>
              <a:pPr algn="ctr">
                <a:lnSpc>
                  <a:spcPct val="90000"/>
                </a:lnSpc>
              </a:pPr>
              <a:endParaRPr lang="he-IL" altLang="he-IL" sz="16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62" name="Text Box 38">
            <a:extLst>
              <a:ext uri="{FF2B5EF4-FFF2-40B4-BE49-F238E27FC236}">
                <a16:creationId xmlns:a16="http://schemas.microsoft.com/office/drawing/2014/main" id="{262855ED-90EC-794B-80BE-417012771307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1317372" y="1100374"/>
            <a:ext cx="1102320" cy="998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2" charset="0"/>
              </a:defRPr>
            </a:lvl9pPr>
          </a:lstStyle>
          <a:p>
            <a:pPr algn="ctr"/>
            <a:r>
              <a:rPr lang="he-IL" altLang="he-IL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קטן יותר,</a:t>
            </a:r>
          </a:p>
          <a:p>
            <a:pPr algn="ctr"/>
            <a:r>
              <a:rPr lang="he-IL" altLang="he-IL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מהיר יותר,</a:t>
            </a:r>
          </a:p>
          <a:p>
            <a:pPr algn="ctr"/>
            <a:r>
              <a:rPr lang="he-IL" altLang="he-IL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יקר יותר</a:t>
            </a:r>
            <a:endParaRPr lang="en-US" altLang="he-IL" sz="16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Line 39">
            <a:extLst>
              <a:ext uri="{FF2B5EF4-FFF2-40B4-BE49-F238E27FC236}">
                <a16:creationId xmlns:a16="http://schemas.microsoft.com/office/drawing/2014/main" id="{47E66B7C-BF7B-544B-A8C7-B2750CEB98F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288498" y="286960"/>
            <a:ext cx="0" cy="258945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57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F464F-46B5-5B4D-B14F-7DB8A1E6B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9B0B9-32E5-F845-912F-F3A06E455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861" y="1929384"/>
            <a:ext cx="10677939" cy="4251960"/>
          </a:xfrm>
        </p:spPr>
        <p:txBody>
          <a:bodyPr>
            <a:normAutofit/>
          </a:bodyPr>
          <a:lstStyle/>
          <a:p>
            <a:pPr marL="0" indent="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None/>
            </a:pPr>
            <a:r>
              <a:rPr lang="he-IL" b="1" u="sng" dirty="0">
                <a:latin typeface="Calibri" panose="020F0502020204030204" pitchFamily="34" charset="0"/>
                <a:cs typeface="Calibri" panose="020F0502020204030204" pitchFamily="34" charset="0"/>
              </a:rPr>
              <a:t>זיכרון מטמון (</a:t>
            </a:r>
            <a:r>
              <a:rPr lang="en-US" b="1" u="sng" dirty="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  <a:r>
              <a:rPr lang="he-IL" b="1" u="sng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he-IL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זיכרון קטן ומהיר שמשמש ״מבוא״ לזיכרון גדול ואיטי יותר</a:t>
            </a:r>
          </a:p>
          <a:p>
            <a:pPr marL="0" indent="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None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הפעולה שמשתמשת ב-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נקראת-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caching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None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מה הרעיון בעצם?</a:t>
            </a:r>
          </a:p>
          <a:p>
            <a:pPr marL="0" indent="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None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הרעיון המרכזי הוא שעבור כל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- התקן הזיכרון הקטן ביותר ברמה ה-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משמש 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כ-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של התקן זיכרון ברמה ה-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k+1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בהיררכיה.</a:t>
            </a:r>
          </a:p>
          <a:p>
            <a:pPr marL="0" indent="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None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 הזיכרון הגדול מאוחסן למטה ובזול- אבל ניגשים אליו בצורה מהירה יותר בזכות ה-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cache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</a:t>
            </a:r>
            <a:endParaRPr lang="en-I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77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F464F-46B5-5B4D-B14F-7DB8A1E6B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B9B0B9-32E5-F845-912F-F3A06E4556B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55983" y="1929384"/>
                <a:ext cx="10697817" cy="4251960"/>
              </a:xfrm>
            </p:spPr>
            <p:txBody>
              <a:bodyPr>
                <a:normAutofit fontScale="92500"/>
              </a:bodyPr>
              <a:lstStyle/>
              <a:p>
                <a:pPr marL="0" indent="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נגיד ואנו רוצים לשלוף את האובייקט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d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 מרמת הזיכרון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k+1</a:t>
                </a:r>
                <a:endParaRPr lang="he-I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נגדיר:</a:t>
                </a:r>
              </a:p>
              <a:p>
                <a:pPr marL="0" indent="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:r>
                  <a:rPr lang="en-US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cache hit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: התכנית מוצאת את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d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 ברמה ה-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k</a:t>
                </a:r>
                <a:endParaRPr lang="he-I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:r>
                  <a:rPr lang="en-US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cache miss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: </a:t>
                </a:r>
                <a:r>
                  <a:rPr lang="he-IL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התכנית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 לא מוצאת את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d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 ברמה ה-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k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 וכתוצאה מכך צריך לרדת לרמה ה-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k+1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pPr marL="0" indent="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:endParaRPr lang="he-I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מדד לביצוע של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cache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- </a:t>
                </a:r>
              </a:p>
              <a:p>
                <a:pPr marL="0" indent="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𝑚𝑖𝑠𝑠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𝑟𝑎𝑡𝑒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#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𝑐𝑎𝑐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𝑚𝑖𝑠𝑠𝑒𝑠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𝑡𝑜𝑡𝑎𝑙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𝑎𝑐𝑐𝑒𝑠𝑠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𝑡𝑜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𝑚𝑒𝑚𝑜𝑟𝑦</m:t>
                          </m:r>
                        </m:den>
                      </m:f>
                    </m:oMath>
                  </m:oMathPara>
                </a14:m>
                <a:endParaRPr lang="en-I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B9B0B9-32E5-F845-912F-F3A06E4556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5983" y="1929384"/>
                <a:ext cx="10697817" cy="4251960"/>
              </a:xfrm>
              <a:blipFill>
                <a:blip r:embed="rId3"/>
                <a:stretch>
                  <a:fillRect l="-741" t="-861" r="-1083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692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F464F-46B5-5B4D-B14F-7DB8A1E6B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Cache miss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9B0B9-32E5-F845-912F-F3A06E455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983" y="1929384"/>
            <a:ext cx="10697817" cy="4819286"/>
          </a:xfrm>
        </p:spPr>
        <p:txBody>
          <a:bodyPr>
            <a:normAutofit/>
          </a:bodyPr>
          <a:lstStyle/>
          <a:p>
            <a:pPr marL="0" indent="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None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יש 3 סוגים של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cache miss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514350" indent="-51435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Cold miss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: ה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ריק</a:t>
            </a:r>
          </a:p>
          <a:p>
            <a:pPr marL="514350" indent="-51435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Capacity miss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: האובייקט אותו אנו רוצים להביא מהרמה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k+1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גדול יותר 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מגודל ה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ברמה ה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258943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F464F-46B5-5B4D-B14F-7DB8A1E6B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Cache miss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9B0B9-32E5-F845-912F-F3A06E455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983" y="1929384"/>
            <a:ext cx="10697817" cy="4819286"/>
          </a:xfrm>
        </p:spPr>
        <p:txBody>
          <a:bodyPr>
            <a:normAutofit/>
          </a:bodyPr>
          <a:lstStyle/>
          <a:p>
            <a:pPr marL="0" indent="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None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יש 3 סוגים של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cache miss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514350" indent="-51435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+mj-lt"/>
              <a:buAutoNum type="arabicPeriod" startAt="3"/>
            </a:pP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Conflict miss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: רק במקרים שבהם עובדים עם מיפוי של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direct map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כתוצאה מכך, ייתכן שלמרות שיש מספיק מקום ב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בשביל אובייקט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, עדיין נקבל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miss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he-IL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None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     לדוגמא, נניח שכל בלוק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ברמה ה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k+1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ממופה למקום ה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i%4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ב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     לכן בהנחה וה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לא מכיל את בלוק 0 בהתחלה, הקריאות לבלוקים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     0,8,0,8,0  יהיו תמיד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miss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3923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3CEE4-2B20-2B4A-929D-746C0DC96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en-IL" b="1" dirty="0">
                <a:latin typeface="Calibri" panose="020F0502020204030204" pitchFamily="34" charset="0"/>
                <a:cs typeface="Calibri" panose="020F0502020204030204" pitchFamily="34" charset="0"/>
              </a:rPr>
              <a:t>cache locality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F2211-E96D-4441-B8E3-A80030C0A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70001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דיברנו על לוקאליות של תוכניות - תכניות נוטות לחזור ולהשתמש במידע שהשתמשו בו לאחרונה, או להשתמש במידע שפיזית נמצא ליד המידע הזה</a:t>
            </a:r>
          </a:p>
          <a:p>
            <a:pPr marL="0" indent="0" algn="r" rtl="1">
              <a:buNone/>
            </a:pPr>
            <a:endParaRPr lang="he-I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buNone/>
            </a:pPr>
            <a:r>
              <a:rPr lang="he-IL" u="sng" dirty="0">
                <a:latin typeface="Calibri" panose="020F0502020204030204" pitchFamily="34" charset="0"/>
                <a:cs typeface="Calibri" panose="020F0502020204030204" pitchFamily="34" charset="0"/>
              </a:rPr>
              <a:t>לוקאליות של זמן (</a:t>
            </a: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temporal locality</a:t>
            </a:r>
            <a:r>
              <a:rPr lang="he-IL" u="sng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: מידע שהשתמשנו בו לאחרונה, 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סביר להניח שנשתמש בו שוב 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 מעלים אותו ל-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cache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וזה חוסך זמן</a:t>
            </a:r>
          </a:p>
          <a:p>
            <a:pPr marL="0" indent="0" algn="r" rtl="1">
              <a:buNone/>
            </a:pPr>
            <a:endParaRPr lang="he-IL" dirty="0"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0" indent="0" algn="r" rtl="1">
              <a:buNone/>
            </a:pPr>
            <a:r>
              <a:rPr lang="he-IL" u="sng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לוקאליות של מקום (</a:t>
            </a: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spatial locality</a:t>
            </a:r>
            <a:r>
              <a:rPr lang="he-IL" u="sng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)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: קרוב לוודאי שעוד מעט נפנה למידע שנמצא קרוב למידע שהשתמשנו בו עכשיו  שומרים ב-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cache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ואז זה יותר זמין</a:t>
            </a:r>
            <a:endParaRPr lang="en-I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209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1863B-AE77-D346-A17A-8B8D4E0F5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תרגיל 1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AA4528E-A92A-F349-86C6-955879D45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9261" y="1892011"/>
            <a:ext cx="6334540" cy="2554545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נתונה הפונקציה הבאה עם נתונים נוספים:</a:t>
            </a:r>
          </a:p>
          <a:p>
            <a:pPr marL="342900" indent="-342900" algn="r" rt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גודל של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float 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 = 4 בתים</a:t>
            </a:r>
          </a:p>
          <a:p>
            <a:pPr marL="342900" indent="-342900" algn="r" rtl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 בגודל 32 בתים כאשר כל בלוק של 16 בתים. סך הכל 2 בלוקים.</a:t>
            </a:r>
          </a:p>
          <a:p>
            <a:pPr marL="342900" indent="-342900" algn="r" rtl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Sum 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 ו-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 נשמרים ברגיסטרים ולא דורשים זיכרון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C5852-B865-E8D9-321E-75C0347AAC4D}"/>
              </a:ext>
            </a:extLst>
          </p:cNvPr>
          <p:cNvSpPr txBox="1">
            <a:spLocks/>
          </p:cNvSpPr>
          <p:nvPr/>
        </p:nvSpPr>
        <p:spPr>
          <a:xfrm>
            <a:off x="5615609" y="2521491"/>
            <a:ext cx="5738192" cy="34353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he-I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F9705FFE-C628-9BB3-4129-AC55AFB41C69}"/>
              </a:ext>
            </a:extLst>
          </p:cNvPr>
          <p:cNvSpPr txBox="1"/>
          <p:nvPr/>
        </p:nvSpPr>
        <p:spPr>
          <a:xfrm>
            <a:off x="-417388" y="4647879"/>
            <a:ext cx="11771188" cy="2071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he-IL" sz="2200" dirty="0">
                <a:latin typeface="Calibri" panose="020F0502020204030204" pitchFamily="34" charset="0"/>
                <a:cs typeface="Calibri" panose="020F0502020204030204" pitchFamily="34" charset="0"/>
              </a:rPr>
              <a:t>כמה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cache misses</a:t>
            </a:r>
            <a:r>
              <a:rPr lang="he-IL" sz="2200" dirty="0">
                <a:latin typeface="Calibri" panose="020F0502020204030204" pitchFamily="34" charset="0"/>
                <a:cs typeface="Calibri" panose="020F0502020204030204" pitchFamily="34" charset="0"/>
              </a:rPr>
              <a:t> יהיו </a:t>
            </a:r>
            <a:r>
              <a:rPr lang="he-IL" sz="2200" b="1" dirty="0">
                <a:latin typeface="Calibri" panose="020F0502020204030204" pitchFamily="34" charset="0"/>
                <a:cs typeface="Calibri" panose="020F0502020204030204" pitchFamily="34" charset="0"/>
              </a:rPr>
              <a:t>בהרצה אופטימלית </a:t>
            </a:r>
            <a:r>
              <a:rPr lang="he-IL" sz="2200" dirty="0">
                <a:latin typeface="Calibri" panose="020F0502020204030204" pitchFamily="34" charset="0"/>
                <a:cs typeface="Calibri" panose="020F0502020204030204" pitchFamily="34" charset="0"/>
              </a:rPr>
              <a:t>של הפונקציה, </a:t>
            </a:r>
            <a:b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e-IL" sz="2200" dirty="0">
                <a:latin typeface="Calibri" panose="020F0502020204030204" pitchFamily="34" charset="0"/>
                <a:cs typeface="Calibri" panose="020F0502020204030204" pitchFamily="34" charset="0"/>
              </a:rPr>
              <a:t>בהנחה כי כל בלוק זיכרון יכול להיות ממופה לכל מקום ב-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  <a:r>
              <a:rPr lang="he-IL" sz="2200" dirty="0">
                <a:latin typeface="Calibri" panose="020F0502020204030204" pitchFamily="34" charset="0"/>
                <a:cs typeface="Calibri" panose="020F0502020204030204" pitchFamily="34" charset="0"/>
              </a:rPr>
              <a:t> , ובהתחלה ה-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  <a:r>
              <a:rPr lang="he-IL" sz="2200" dirty="0">
                <a:latin typeface="Calibri" panose="020F0502020204030204" pitchFamily="34" charset="0"/>
                <a:cs typeface="Calibri" panose="020F0502020204030204" pitchFamily="34" charset="0"/>
              </a:rPr>
              <a:t> ריק?</a:t>
            </a:r>
          </a:p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he-IL" sz="2200" dirty="0">
                <a:latin typeface="Calibri" panose="020F0502020204030204" pitchFamily="34" charset="0"/>
                <a:cs typeface="Calibri" panose="020F0502020204030204" pitchFamily="34" charset="0"/>
              </a:rPr>
              <a:t>כמה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cache misses</a:t>
            </a:r>
            <a:r>
              <a:rPr lang="he-IL" sz="2200" dirty="0">
                <a:latin typeface="Calibri" panose="020F0502020204030204" pitchFamily="34" charset="0"/>
                <a:cs typeface="Calibri" panose="020F0502020204030204" pitchFamily="34" charset="0"/>
              </a:rPr>
              <a:t> יהיו בהרצה של הפונקציה, אם אנחנו יודעים ש-4 הערכים הראשונים של כל מערך </a:t>
            </a:r>
            <a:b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e-IL" sz="2200" dirty="0">
                <a:latin typeface="Calibri" panose="020F0502020204030204" pitchFamily="34" charset="0"/>
                <a:cs typeface="Calibri" panose="020F0502020204030204" pitchFamily="34" charset="0"/>
              </a:rPr>
              <a:t>ממופים לבלוק 0 ו-4 הערכים הבאים ממופים לבלוק 1, ובהתחלה ה-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  <a:r>
              <a:rPr lang="he-IL" sz="2200" dirty="0">
                <a:latin typeface="Calibri" panose="020F0502020204030204" pitchFamily="34" charset="0"/>
                <a:cs typeface="Calibri" panose="020F0502020204030204" pitchFamily="34" charset="0"/>
              </a:rPr>
              <a:t> ריק?</a:t>
            </a:r>
            <a:endParaRPr lang="en-IL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654B7A3D-8081-BFA0-645E-B0CC541C195B}"/>
              </a:ext>
            </a:extLst>
          </p:cNvPr>
          <p:cNvSpPr txBox="1"/>
          <p:nvPr/>
        </p:nvSpPr>
        <p:spPr>
          <a:xfrm>
            <a:off x="838199" y="1892012"/>
            <a:ext cx="4181061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float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dotproduct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(float x[8], float y[8])</a:t>
            </a:r>
            <a:endParaRPr lang="he-IL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{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float sum = 0.0;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int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nn-NO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for (i = 0; i &lt; 8; i++)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nn-NO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 += x[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 * y[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 sum;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  <a:endParaRPr lang="he-IL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16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28384</TotalTime>
  <Words>1610</Words>
  <Application>Microsoft Office PowerPoint</Application>
  <PresentationFormat>מסך רחב</PresentationFormat>
  <Paragraphs>171</Paragraphs>
  <Slides>15</Slides>
  <Notes>10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22" baseType="lpstr">
      <vt:lpstr>Arial</vt:lpstr>
      <vt:lpstr>Calibri</vt:lpstr>
      <vt:lpstr>Cambria Math</vt:lpstr>
      <vt:lpstr>Modern Love</vt:lpstr>
      <vt:lpstr>The Hand</vt:lpstr>
      <vt:lpstr>Wingdings</vt:lpstr>
      <vt:lpstr>SketchyVTI</vt:lpstr>
      <vt:lpstr>ארגון המחשב ומערכות הפעלה</vt:lpstr>
      <vt:lpstr>היררכיות זיכרון</vt:lpstr>
      <vt:lpstr>מצגת של PowerPoint‏</vt:lpstr>
      <vt:lpstr>cache</vt:lpstr>
      <vt:lpstr>cache</vt:lpstr>
      <vt:lpstr>Cache miss</vt:lpstr>
      <vt:lpstr>Cache miss</vt:lpstr>
      <vt:lpstr>cache locality</vt:lpstr>
      <vt:lpstr>תרגיל 1</vt:lpstr>
      <vt:lpstr>תרגיל 1 – פתרון סעיף 1</vt:lpstr>
      <vt:lpstr>תרגיל 1 – פתרון סעיף 2</vt:lpstr>
      <vt:lpstr>תרגיל 2</vt:lpstr>
      <vt:lpstr>מצגת של PowerPoint‏</vt:lpstr>
      <vt:lpstr>תרגיל 2</vt:lpstr>
      <vt:lpstr>תרגיל 2 - פתרון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ארגון המחשב ומערכות הפעלה</dc:title>
  <dc:creator>Shahar Dekel</dc:creator>
  <cp:lastModifiedBy>Yonatan Koifman</cp:lastModifiedBy>
  <cp:revision>179</cp:revision>
  <dcterms:created xsi:type="dcterms:W3CDTF">2021-02-28T09:30:39Z</dcterms:created>
  <dcterms:modified xsi:type="dcterms:W3CDTF">2024-07-30T19:40:43Z</dcterms:modified>
</cp:coreProperties>
</file>