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59" r:id="rId6"/>
    <p:sldId id="260" r:id="rId7"/>
    <p:sldId id="280" r:id="rId8"/>
    <p:sldId id="261" r:id="rId9"/>
    <p:sldId id="262" r:id="rId10"/>
    <p:sldId id="27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86799"/>
  </p:normalViewPr>
  <p:slideViewPr>
    <p:cSldViewPr snapToGrid="0" snapToObjects="1">
      <p:cViewPr varScale="1">
        <p:scale>
          <a:sx n="51" d="100"/>
          <a:sy n="51" d="100"/>
        </p:scale>
        <p:origin x="1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B7FB-373B-3B48-8A49-B9DDB56F5FC5}" type="datetimeFigureOut">
              <a:rPr lang="en-IL" smtClean="0"/>
              <a:t>28/05/2024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82A6-912C-1543-8C08-E5A213BD1F9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204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4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633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x=0100+</a:t>
            </a:r>
          </a:p>
          <a:p>
            <a:r>
              <a:rPr lang="en-IL" dirty="0"/>
              <a:t>y=0001</a:t>
            </a:r>
          </a:p>
          <a:p>
            <a:r>
              <a:rPr lang="en-IL" dirty="0"/>
              <a:t>==0101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306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r" defTabSz="914400" rtl="1" eaLnBrk="1" latinLnBrk="0" hangingPunct="1"/>
                <a:r>
                  <a:rPr lang="en-IL" dirty="0"/>
                  <a:t>11011</a:t>
                </a:r>
                <a:r>
                  <a:rPr lang="he-IL" dirty="0"/>
                  <a:t>+</a:t>
                </a:r>
              </a:p>
              <a:p>
                <a:pPr marL="0" algn="r" defTabSz="914400" rtl="1" eaLnBrk="1" latinLnBrk="0" hangingPunct="1"/>
                <a:r>
                  <a:rPr lang="he-IL" dirty="0"/>
                  <a:t>11010</a:t>
                </a:r>
              </a:p>
              <a:p>
                <a:pPr marL="0" algn="r" defTabSz="914400" rtl="1" eaLnBrk="1" latinLnBrk="0" hangingPunct="1"/>
                <a:r>
                  <a:rPr lang="en-US" dirty="0"/>
                  <a:t>=(1)10101</a:t>
                </a:r>
                <a:endParaRPr lang="he-IL" dirty="0"/>
              </a:p>
              <a:p>
                <a:pPr marL="0" algn="r" defTabSz="914400" rtl="1" eaLnBrk="1" latinLnBrk="0" hangingPunct="1"/>
                <a:r>
                  <a:rPr lang="he-IL" dirty="0"/>
                  <a:t>יש לנו מקום רק ל-5 סיביות =&gt; זוקרים את הביט ה-6.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צדקנו? כן!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10101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11</m:t>
                    </m:r>
                  </m:oMath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r" defTabSz="914400" rtl="1" eaLnBrk="1" latinLnBrk="0" hangingPunct="1"/>
                <a:r>
                  <a:rPr lang="en-IL" dirty="0"/>
                  <a:t>11011</a:t>
                </a:r>
                <a:r>
                  <a:rPr lang="he-IL" dirty="0"/>
                  <a:t>+</a:t>
                </a:r>
              </a:p>
              <a:p>
                <a:pPr marL="0" algn="r" defTabSz="914400" rtl="1" eaLnBrk="1" latinLnBrk="0" hangingPunct="1"/>
                <a:r>
                  <a:rPr lang="he-IL" dirty="0"/>
                  <a:t>11010</a:t>
                </a:r>
              </a:p>
              <a:p>
                <a:pPr marL="0" algn="r" defTabSz="914400" rtl="1" eaLnBrk="1" latinLnBrk="0" hangingPunct="1"/>
                <a:r>
                  <a:rPr lang="en-US" dirty="0"/>
                  <a:t>=(1)10101</a:t>
                </a:r>
                <a:endParaRPr lang="he-IL" dirty="0"/>
              </a:p>
              <a:p>
                <a:pPr marL="0" algn="r" defTabSz="914400" rtl="1" eaLnBrk="1" latinLnBrk="0" hangingPunct="1"/>
                <a:r>
                  <a:rPr lang="he-IL" dirty="0"/>
                  <a:t>יש לנו מקום רק ל-5 סיביות =&gt; זוקרים את הביט ה-6.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צדקנו? כן! 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(10101)_2=−1∗2^4+0∗2^3+1∗2^2+0∗2^1+1∗2^0=−16+4+1=−11</a:t>
                </a: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2991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האם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-4+(-3)=-7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 לא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100+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=(1)001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נותן לנו 1 =&gt; תשובה לא נכונה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8230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2+3=5?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010+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011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=101</a:t>
                </a: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שווה ל-5? לא!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2+3=5?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010+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011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=101</a:t>
                </a: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שווה ל-5? לא! 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(〖101)〗_2=−1∗2^2+0∗2^1+1∗2^0=−4+1=−3</a:t>
                </a: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7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0370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אני רק שאלה- האם חיבור של חיובי + שלילי יכול לגלוש?  לא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3713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האם נכון? כן</a:t>
            </a:r>
          </a:p>
          <a:p>
            <a:pPr marL="0" algn="r" defTabSz="914400" rtl="1" eaLnBrk="1" latinLnBrk="0" hangingPunct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האם יש בעיה עם הגלישה? לא- כי זה חיבור של + עם - </a:t>
            </a:r>
            <a:endParaRPr lang="en-I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801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האם מספיק לנו לעשות רק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 לא</a:t>
            </a:r>
          </a:p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2958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אבל אנחנו רוצים לקבל 0- מה עושים?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מוסיפים 1</a:t>
            </a:r>
          </a:p>
          <a:p>
            <a:pPr algn="r" rtl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7471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אי אפשר לייצג שברים עם </a:t>
            </a:r>
            <a:r>
              <a:rPr lang="en-US" dirty="0"/>
              <a:t>2’s complement</a:t>
            </a:r>
            <a:endParaRPr lang="he-IL" dirty="0"/>
          </a:p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176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00........00=0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11.......11=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en-IL" dirty="0"/>
                  <a:t>w</a:t>
                </a:r>
                <a:r>
                  <a:rPr lang="he-IL" dirty="0"/>
                  <a:t> הוא מספר הסיביות</a:t>
                </a: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00........00=0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11.......11= 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2^(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𝑤−1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−1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en-IL" dirty="0"/>
                  <a:t>w</a:t>
                </a:r>
                <a:r>
                  <a:rPr lang="he-IL" dirty="0"/>
                  <a:t> הוא מספר הסיביות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9388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L" sz="14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-2147483647</a:t>
            </a:r>
            <a:r>
              <a:rPr lang="en-US" sz="14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IL" sz="14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== 2147483648</a:t>
            </a:r>
            <a:r>
              <a:rPr lang="en-US" sz="14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=&gt; </a:t>
            </a:r>
            <a:r>
              <a:rPr lang="en-US" sz="1400" b="0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, </a:t>
            </a:r>
            <a:r>
              <a:rPr lang="en-US" sz="1400" b="0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he-IL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L" sz="1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-2147483647 - 1 &lt; -2147483647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=&gt; </a:t>
            </a:r>
            <a:r>
              <a:rPr lang="en-US" sz="1400" b="0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en-US" sz="14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,</a:t>
            </a:r>
            <a:r>
              <a:rPr lang="en-US" sz="1400" b="0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he-IL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950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U(-</a:t>
            </a:r>
            <a:r>
              <a:rPr lang="he-IL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2147483647</a:t>
            </a: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-1) &lt; -</a:t>
            </a:r>
            <a:r>
              <a:rPr lang="he-IL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2147483647</a:t>
            </a: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=&gt; </a:t>
            </a:r>
            <a:r>
              <a:rPr lang="en-US" sz="1400" b="0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r>
              <a:rPr lang="en-US" sz="14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,</a:t>
            </a:r>
            <a:r>
              <a:rPr lang="en-US" sz="1400" b="0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he-IL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950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U(-</a:t>
            </a:r>
            <a:r>
              <a:rPr lang="he-IL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2147483647</a:t>
            </a: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-1) &lt; </a:t>
            </a:r>
            <a:r>
              <a:rPr lang="he-IL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2147483647</a:t>
            </a: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=&gt; </a:t>
            </a: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Unsigned</a:t>
            </a:r>
            <a:r>
              <a:rPr lang="en-US" sz="1400" b="0" i="0" u="none" strike="noStrike" kern="120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US" sz="1400" b="0" i="0" u="none" strike="noStrike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</a:t>
            </a:r>
            <a:endParaRPr lang="he-IL" sz="1400" b="0" i="0" u="none" strike="noStrike" dirty="0">
              <a:effectLst/>
              <a:latin typeface="Arial" panose="020B0604020202020204" pitchFamily="34" charset="0"/>
            </a:endParaRPr>
          </a:p>
          <a:p>
            <a:pPr algn="l"/>
            <a:endParaRPr lang="en-IL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660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729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00........00=0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11.......11=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en-IL" dirty="0"/>
                  <a:t>w</a:t>
                </a:r>
                <a:r>
                  <a:rPr lang="he-IL" dirty="0"/>
                  <a:t> הוא מספר הסיביות</a:t>
                </a: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00........00=0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11.......11= 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2^(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𝑤−1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−1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en-IL" dirty="0"/>
                  <a:t>w</a:t>
                </a:r>
                <a:r>
                  <a:rPr lang="he-IL" dirty="0"/>
                  <a:t> הוא מספר הסיביות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761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איך קוראים לסיבית השמאלית ביותר? </a:t>
            </a:r>
            <a:r>
              <a:rPr lang="en-US" dirty="0"/>
              <a:t>MSB</a:t>
            </a:r>
            <a:r>
              <a:rPr lang="he-IL" dirty="0"/>
              <a:t> ולימנית ביותר? </a:t>
            </a:r>
            <a:r>
              <a:rPr lang="en-US" dirty="0"/>
              <a:t>LSB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862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כמות המספרים שאפשר לייצג קטנה פי 2 (למה?)- כי צריך מקום לייצוג המספרים השלילים.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………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00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sSup>
                      <m:sSupPr>
                        <m:ctrlP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011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………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11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כמות המספרים שאפשר לייצג קטנה פי 2 (למה?)- כי צריך מקום לייצוג המספרים השלילים.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100………00=−2^(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𝑤−1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011………11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53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כמות המספרים שאפשר לייצג קטנה פי 2 (למה?)- כי צריך מקום לייצוג המספרים השלילים.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………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00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sSup>
                      <m:sSupPr>
                        <m:ctrlP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011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………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11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כמות המספרים שאפשר לייצג קטנה פי 2 (למה?)- כי צריך מקום לייצוג המספרים השלילים.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Tmin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100………00=−2^(</a:t>
                </a:r>
                <a:r>
                  <a:rPr lang="en-US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𝑤−1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Tmax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e-IL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011………11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6046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אפשר להגיד על הקשר בין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ו-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 (3 דברים)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=~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Tmin+Tmax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=-1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Tmax+1= |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אפשר להגיד על הקשר בין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ו-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2Tmax+1=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Umax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70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למה 2 נכון? כי 0 הוא לא חיובי ולא שלילי.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פי כמה גדול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מ-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 פי 2 (הראנו בשקופית הקודמת)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איך המספר 1- מיוצג? 11111.......1111 (וקטור שכולו אחדים)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696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למה 2 נכון? כי 0 הוא לא חיובי ולא שלילי.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פי כמה גדול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מ-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 פי 2 (הראנו בשקופית הקודמת)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איך המספר 1- מיוצג? 11111.......1111 (וקטור שכולו אחדים)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F82A6-912C-1543-8C08-E5A213BD1F99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566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3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2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4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3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8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3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127BC-418D-E34D-BABF-AF4837A4E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ארגון המחשב ומערכות הפעלה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FB2A3-6C0B-694A-8641-94467FCAE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lnSpcReduction="10000"/>
          </a:bodyPr>
          <a:lstStyle/>
          <a:p>
            <a:pPr marL="0" indent="0" algn="ct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אביב </a:t>
            </a:r>
            <a:r>
              <a:rPr lang="he-IL" sz="3200" b="1">
                <a:latin typeface="Calibri" panose="020F0502020204030204" pitchFamily="34" charset="0"/>
                <a:cs typeface="Calibri" panose="020F0502020204030204" pitchFamily="34" charset="0"/>
              </a:rPr>
              <a:t>תשפ״ד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תרגול 4 – מספרים שלמים</a:t>
            </a:r>
            <a:endParaRPr lang="en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43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024E-2223-A047-9268-47CC60EC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טווחי מספרים – שליליים וחיוביים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B89-8960-7644-985F-A56859825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672"/>
            <a:ext cx="10515600" cy="4251960"/>
          </a:xfrm>
        </p:spPr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מבין הבאים נכון?</a:t>
            </a:r>
          </a:p>
          <a:p>
            <a:pPr marL="514350" indent="-51435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טווחי המספרים שווים</a:t>
            </a:r>
          </a:p>
          <a:p>
            <a:pPr marL="514350" indent="-51435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he-I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טווח המספרים השליליים גדול ב-1 מטווח המספרים החיוביים</a:t>
            </a:r>
          </a:p>
          <a:p>
            <a:pPr marL="514350" indent="-514350" algn="r" rtl="1">
              <a:buFont typeface="Arial" panose="020B0604020202020204" pitchFamily="34" charset="0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טווח המספרים השליליים קטן ב-1 מטווח המספרים החיוביים</a:t>
            </a:r>
          </a:p>
          <a:p>
            <a:pPr marL="0" indent="0" algn="r" rtl="1">
              <a:buNone/>
            </a:pPr>
            <a:r>
              <a:rPr lang="he-I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משום ש 0 הוא לא חיובי ולא שלילי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איך המספר 1- מיוצג? </a:t>
            </a:r>
            <a:r>
              <a:rPr lang="he-I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1111111...111 (וקטור שכולו אחד)</a:t>
            </a:r>
            <a:endParaRPr lang="en-IL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8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CD68-7985-B248-9199-6841145C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חיבור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4CBC2-60CE-E04C-8D61-80C37F56E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729833"/>
              </a:xfrm>
            </p:spPr>
            <p:txBody>
              <a:bodyPr>
                <a:normAutofit/>
              </a:bodyPr>
              <a:lstStyle/>
              <a:p>
                <a:pPr marL="228600" indent="-22860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כללי החיבור נשארים אותו הדבר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נגדיר את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להיות מיוצגים לפי 4 סיביות</a:t>
                </a: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</m:oMath>
                  </m:oMathPara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x = 0100</a:t>
                </a: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y = 0001</a:t>
                </a: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0101</a:t>
                </a: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== 5</a:t>
                </a: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4CBC2-60CE-E04C-8D61-80C37F56E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729833"/>
              </a:xfrm>
              <a:blipFill>
                <a:blip r:embed="rId3"/>
                <a:stretch>
                  <a:fillRect t="-773" r="-1159" b="-6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D5B9E3EC-45F6-18BB-CA73-B772B1901357}"/>
              </a:ext>
            </a:extLst>
          </p:cNvPr>
          <p:cNvCxnSpPr/>
          <p:nvPr/>
        </p:nvCxnSpPr>
        <p:spPr>
          <a:xfrm>
            <a:off x="5098774" y="5297557"/>
            <a:ext cx="20971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3F90113-1369-AECD-5CA2-1AC8808F0048}"/>
              </a:ext>
            </a:extLst>
          </p:cNvPr>
          <p:cNvSpPr txBox="1"/>
          <p:nvPr/>
        </p:nvSpPr>
        <p:spPr>
          <a:xfrm>
            <a:off x="6858000" y="4554481"/>
            <a:ext cx="5565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CD68-7985-B248-9199-6841145C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חיבור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4CBC2-60CE-E04C-8D61-80C37F56E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700017"/>
              </a:xfrm>
            </p:spPr>
            <p:txBody>
              <a:bodyPr>
                <a:normAutofit/>
              </a:bodyPr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עכשיו נגדיר את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להיות מיוצגים לפי 5 סיביות</a:t>
                </a: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6</m:t>
                      </m:r>
                    </m:oMath>
                  </m:oMathPara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11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מעבירים לביטים-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11011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endParaRPr lang="en-US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11010</m:t>
                      </m:r>
                    </m:oMath>
                  </m:oMathPara>
                </a14:m>
                <a:endParaRPr lang="he-IL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        </a:t>
                </a:r>
                <a14:m>
                  <m:oMath xmlns:m="http://schemas.openxmlformats.org/officeDocument/2006/math">
                    <m:r>
                      <a:rPr lang="he-IL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he-IL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he-IL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he-IL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he-IL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10101</m:t>
                    </m:r>
                  </m:oMath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צדקנו? כן! 10101 = 11-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4CBC2-60CE-E04C-8D61-80C37F56E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700017"/>
              </a:xfrm>
              <a:blipFill>
                <a:blip r:embed="rId3"/>
                <a:stretch>
                  <a:fillRect t="-777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9426E3-3D38-8449-9F7A-CFCB5406AE9B}"/>
              </a:ext>
            </a:extLst>
          </p:cNvPr>
          <p:cNvCxnSpPr/>
          <p:nvPr/>
        </p:nvCxnSpPr>
        <p:spPr>
          <a:xfrm>
            <a:off x="4728519" y="5123935"/>
            <a:ext cx="277615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41EA02-F23E-514D-974D-6619AA193421}"/>
              </a:ext>
            </a:extLst>
          </p:cNvPr>
          <p:cNvSpPr txBox="1"/>
          <p:nvPr/>
        </p:nvSpPr>
        <p:spPr>
          <a:xfrm>
            <a:off x="6977448" y="44044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D453195-A20F-4449-5543-CDF0347F0383}"/>
              </a:ext>
            </a:extLst>
          </p:cNvPr>
          <p:cNvCxnSpPr/>
          <p:nvPr/>
        </p:nvCxnSpPr>
        <p:spPr>
          <a:xfrm>
            <a:off x="5337313" y="5416826"/>
            <a:ext cx="5963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9EC4-C6DF-5241-B5A9-B575F743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חיבור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6B67-047B-A24B-950D-BFD254B7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81728"/>
          </a:xfrm>
        </p:spPr>
        <p:txBody>
          <a:bodyPr>
            <a:normAutofit lnSpcReduction="10000"/>
          </a:bodyPr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לא תמיד אנחנו צודקים! יש מקרים שבהם הגלישה הזו יוצרת תשובה לא נכונה!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u="sng" dirty="0">
                <a:latin typeface="Calibri" panose="020F0502020204030204" pitchFamily="34" charset="0"/>
                <a:cs typeface="Calibri" panose="020F0502020204030204" pitchFamily="34" charset="0"/>
              </a:rPr>
              <a:t>דוגמה 1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נרצה לתאר את 3- ו-4- בעזרת 3 סיביות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-4=100, -3=101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האם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-4+(-3)= -7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ct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-3 = 101</a:t>
            </a:r>
          </a:p>
          <a:p>
            <a:pPr marL="0" indent="0" algn="ct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-4 = 100</a:t>
            </a:r>
          </a:p>
          <a:p>
            <a:pPr marL="0" indent="0" algn="ct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1 = 001</a:t>
            </a:r>
          </a:p>
          <a:p>
            <a:pPr marL="0" indent="0" algn="ct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למה? כי 4- הוא הערך המינימלי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) ב-3 סיביות- כלומר 7- לא בטווח!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6F345-9E96-0949-B0AF-8932C0848C1E}"/>
              </a:ext>
            </a:extLst>
          </p:cNvPr>
          <p:cNvSpPr txBox="1"/>
          <p:nvPr/>
        </p:nvSpPr>
        <p:spPr>
          <a:xfrm>
            <a:off x="1562363" y="1778841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000" dirty="0">
                <a:solidFill>
                  <a:schemeClr val="bg1"/>
                </a:solidFill>
              </a:rPr>
              <a:t>האם אני ללא דופי?</a:t>
            </a:r>
            <a:endParaRPr lang="en-IL" sz="1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486E4481-B56F-77EB-2B34-259B71985CEF}"/>
              </a:ext>
            </a:extLst>
          </p:cNvPr>
          <p:cNvCxnSpPr/>
          <p:nvPr/>
        </p:nvCxnSpPr>
        <p:spPr>
          <a:xfrm>
            <a:off x="4728519" y="5123935"/>
            <a:ext cx="277615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5">
            <a:extLst>
              <a:ext uri="{FF2B5EF4-FFF2-40B4-BE49-F238E27FC236}">
                <a16:creationId xmlns:a16="http://schemas.microsoft.com/office/drawing/2014/main" id="{61025916-D793-BD73-A580-654E26989485}"/>
              </a:ext>
            </a:extLst>
          </p:cNvPr>
          <p:cNvSpPr txBox="1"/>
          <p:nvPr/>
        </p:nvSpPr>
        <p:spPr>
          <a:xfrm>
            <a:off x="6977448" y="44044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172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9EC4-C6DF-5241-B5A9-B575F743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חיבור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6B67-047B-A24B-950D-BFD254B7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81728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u="sng" dirty="0">
                <a:latin typeface="Calibri" panose="020F0502020204030204" pitchFamily="34" charset="0"/>
                <a:cs typeface="Calibri" panose="020F0502020204030204" pitchFamily="34" charset="0"/>
              </a:rPr>
              <a:t>דוגמה 2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נרצה לתאר את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ו-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בעזרת 3 סיביות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2=010 , 3=011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האם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2+3=5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ct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=  010</a:t>
            </a:r>
          </a:p>
          <a:p>
            <a:pPr marL="0" indent="0" algn="ct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=  011</a:t>
            </a:r>
          </a:p>
          <a:p>
            <a:pPr marL="0" indent="0" algn="ct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-3 = 101</a:t>
            </a:r>
          </a:p>
          <a:p>
            <a:pPr marL="0" indent="0" algn="ct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למה? כי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הוא הערך המקסימלי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) ב-3 סיביות- כלומר 5 לא בטווח!</a:t>
            </a:r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BA6DC179-BD99-C23E-B44E-E6615379492F}"/>
              </a:ext>
            </a:extLst>
          </p:cNvPr>
          <p:cNvCxnSpPr/>
          <p:nvPr/>
        </p:nvCxnSpPr>
        <p:spPr>
          <a:xfrm>
            <a:off x="4728519" y="4875457"/>
            <a:ext cx="277615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5">
            <a:extLst>
              <a:ext uri="{FF2B5EF4-FFF2-40B4-BE49-F238E27FC236}">
                <a16:creationId xmlns:a16="http://schemas.microsoft.com/office/drawing/2014/main" id="{53FEBBC9-F2E4-A66C-687A-64C9344CFC84}"/>
              </a:ext>
            </a:extLst>
          </p:cNvPr>
          <p:cNvSpPr txBox="1"/>
          <p:nvPr/>
        </p:nvSpPr>
        <p:spPr>
          <a:xfrm>
            <a:off x="6977448" y="4155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411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628-5EA0-7C45-9911-80D2BF7E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אז מתי מזהים גלישה?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688B-8F5E-374E-8201-167630A4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marL="514350" indent="-51435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NegOver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- אם שלילי + שלילי = חיובי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התוצאה יוצאת יותר קטנה מ-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אבל זורקים את ה-1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 יוצא חיובי. </a:t>
            </a:r>
          </a:p>
          <a:p>
            <a:pPr marL="514350" indent="-514350" algn="r" rtl="1"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PosOver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- אם חיובי + חיובי = שלילי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התוצאה יוצאת יותר גדולה מ-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אבל זורקים את ה-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 יוצא שלילי. 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מה אפשר להגיד?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E2877-7A56-EE4C-9266-E1C1FFC8D158}"/>
              </a:ext>
            </a:extLst>
          </p:cNvPr>
          <p:cNvSpPr txBox="1"/>
          <p:nvPr/>
        </p:nvSpPr>
        <p:spPr>
          <a:xfrm>
            <a:off x="929314" y="4425696"/>
            <a:ext cx="1484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010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</a:p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011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B9F07-89A1-E244-A36B-C6D6B2740C3A}"/>
              </a:ext>
            </a:extLst>
          </p:cNvPr>
          <p:cNvSpPr txBox="1"/>
          <p:nvPr/>
        </p:nvSpPr>
        <p:spPr>
          <a:xfrm>
            <a:off x="1293196" y="4113848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40CB94-4718-9748-B840-380E261C9669}"/>
              </a:ext>
            </a:extLst>
          </p:cNvPr>
          <p:cNvCxnSpPr/>
          <p:nvPr/>
        </p:nvCxnSpPr>
        <p:spPr>
          <a:xfrm>
            <a:off x="838200" y="5312664"/>
            <a:ext cx="1914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8A03EE-7C6F-E14D-9F22-9D455A9913B1}"/>
              </a:ext>
            </a:extLst>
          </p:cNvPr>
          <p:cNvSpPr txBox="1"/>
          <p:nvPr/>
        </p:nvSpPr>
        <p:spPr>
          <a:xfrm>
            <a:off x="3615387" y="4429209"/>
            <a:ext cx="1402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D4B0E8-63BE-8F4E-8465-FBC761317561}"/>
              </a:ext>
            </a:extLst>
          </p:cNvPr>
          <p:cNvCxnSpPr/>
          <p:nvPr/>
        </p:nvCxnSpPr>
        <p:spPr>
          <a:xfrm>
            <a:off x="3432048" y="5312664"/>
            <a:ext cx="1914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5F3B2CA-EEB3-D446-83CE-F116AB55B5E4}"/>
              </a:ext>
            </a:extLst>
          </p:cNvPr>
          <p:cNvSpPr txBox="1"/>
          <p:nvPr/>
        </p:nvSpPr>
        <p:spPr>
          <a:xfrm>
            <a:off x="3897515" y="413166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AD5D6-3035-5644-9B97-D2BB6B532F83}"/>
                  </a:ext>
                </a:extLst>
              </p:cNvPr>
              <p:cNvSpPr txBox="1"/>
              <p:nvPr/>
            </p:nvSpPr>
            <p:spPr>
              <a:xfrm>
                <a:off x="6096000" y="4677547"/>
                <a:ext cx="1966121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⇒</m:t>
                      </m:r>
                      <m:r>
                        <a:rPr lang="he-IL" sz="20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גלישה</m:t>
                      </m:r>
                    </m:oMath>
                  </m:oMathPara>
                </a14:m>
                <a:endParaRPr lang="he-IL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0" algn="r" defTabSz="914400" rtl="1" eaLnBrk="1" latinLnBrk="0" hangingPunct="1"/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AD5D6-3035-5644-9B97-D2BB6B532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77547"/>
                <a:ext cx="1966121" cy="745460"/>
              </a:xfrm>
              <a:prstGeom prst="rect">
                <a:avLst/>
              </a:prstGeom>
              <a:blipFill>
                <a:blip r:embed="rId3"/>
                <a:stretch>
                  <a:fillRect r="-44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6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628-5EA0-7C45-9911-80D2BF7E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אז מתי מזהים גלישה?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688B-8F5E-374E-8201-167630A4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800601"/>
          </a:xfrm>
        </p:spPr>
        <p:txBody>
          <a:bodyPr>
            <a:normAutofit lnSpcReduction="10000"/>
          </a:bodyPr>
          <a:lstStyle/>
          <a:p>
            <a:pPr marL="514350" indent="-51435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NegOver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- אם שלילי + שלילי = חיובי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התוצאה יוצאת יותר קטנה מ-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- אבל זורקים את ה-1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 יוצא חיובי </a:t>
            </a:r>
          </a:p>
          <a:p>
            <a:pPr marL="514350" indent="-514350" algn="r" rtl="1"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PosOver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- אם חיובי + חיובי = שלילי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התוצאה יוצאת יותר גדולה מ-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- אבל זורקים את ה-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 יוצא שלילי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לעומת זאת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האם חיבור של חיובי + שלילי יכול לגלוש?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לא כי הכל נשאר בטווח</a:t>
            </a:r>
          </a:p>
          <a:p>
            <a:pPr marL="457200" lvl="1" indent="0" algn="r" rtl="1">
              <a:spcBef>
                <a:spcPts val="1000"/>
              </a:spcBef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E2877-7A56-EE4C-9266-E1C1FFC8D158}"/>
              </a:ext>
            </a:extLst>
          </p:cNvPr>
          <p:cNvSpPr txBox="1"/>
          <p:nvPr/>
        </p:nvSpPr>
        <p:spPr>
          <a:xfrm>
            <a:off x="2868118" y="4409222"/>
            <a:ext cx="1850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11011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</a:p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11010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B9F07-89A1-E244-A36B-C6D6B2740C3A}"/>
              </a:ext>
            </a:extLst>
          </p:cNvPr>
          <p:cNvSpPr txBox="1"/>
          <p:nvPr/>
        </p:nvSpPr>
        <p:spPr>
          <a:xfrm>
            <a:off x="3283296" y="408982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40CB94-4718-9748-B840-380E261C9669}"/>
              </a:ext>
            </a:extLst>
          </p:cNvPr>
          <p:cNvCxnSpPr/>
          <p:nvPr/>
        </p:nvCxnSpPr>
        <p:spPr>
          <a:xfrm>
            <a:off x="2932176" y="5277902"/>
            <a:ext cx="1914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AD5D6-3035-5644-9B97-D2BB6B532F83}"/>
                  </a:ext>
                </a:extLst>
              </p:cNvPr>
              <p:cNvSpPr txBox="1"/>
              <p:nvPr/>
            </p:nvSpPr>
            <p:spPr>
              <a:xfrm>
                <a:off x="7019544" y="4532332"/>
                <a:ext cx="27005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he-IL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4</m:t>
                          </m:r>
                        </m:sub>
                      </m:sSub>
                      <m:r>
                        <a:rPr lang="he-IL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𝑐</m:t>
                          </m:r>
                        </m:e>
                        <m:sub>
                          <m:r>
                            <a:rPr lang="he-IL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itchFamily="2" charset="2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𝑐𝑜𝑟𝑟𝑒𝑐𝑡</m:t>
                      </m:r>
                    </m:oMath>
                  </m:oMathPara>
                </a14:m>
                <a:endParaRPr lang="he-IL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0" algn="r" defTabSz="914400" rtl="1" eaLnBrk="1" latinLnBrk="0" hangingPunct="1"/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AD5D6-3035-5644-9B97-D2BB6B532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44" y="4532332"/>
                <a:ext cx="2700528" cy="707886"/>
              </a:xfrm>
              <a:prstGeom prst="rect">
                <a:avLst/>
              </a:prstGeom>
              <a:blipFill>
                <a:blip r:embed="rId3"/>
                <a:stretch>
                  <a:fillRect t="-42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86CF5F1-7187-FCF9-488A-16DE6347BFB6}"/>
              </a:ext>
            </a:extLst>
          </p:cNvPr>
          <p:cNvSpPr txBox="1"/>
          <p:nvPr/>
        </p:nvSpPr>
        <p:spPr>
          <a:xfrm>
            <a:off x="3183711" y="5304539"/>
            <a:ext cx="17111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10101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793CE-194C-774B-8441-DC1C5D4733A4}"/>
              </a:ext>
            </a:extLst>
          </p:cNvPr>
          <p:cNvSpPr txBox="1"/>
          <p:nvPr/>
        </p:nvSpPr>
        <p:spPr>
          <a:xfrm>
            <a:off x="6558866" y="365760"/>
            <a:ext cx="513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אמרנו קודם איך מייצגים את המספר 1-</a:t>
            </a:r>
            <a:endParaRPr lang="en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E6A1D3-A738-7B46-A806-BF36F58CA232}"/>
                  </a:ext>
                </a:extLst>
              </p:cNvPr>
              <p:cNvSpPr txBox="1"/>
              <p:nvPr/>
            </p:nvSpPr>
            <p:spPr>
              <a:xfrm flipH="1">
                <a:off x="4196334" y="1042416"/>
                <a:ext cx="379933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………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111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E6A1D3-A738-7B46-A806-BF36F58CA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96334" y="1042416"/>
                <a:ext cx="3799332" cy="430887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9EAA01-81AA-3344-99A2-787E4F97BB8C}"/>
              </a:ext>
            </a:extLst>
          </p:cNvPr>
          <p:cNvSpPr txBox="1"/>
          <p:nvPr/>
        </p:nvSpPr>
        <p:spPr>
          <a:xfrm>
            <a:off x="2807839" y="1773043"/>
            <a:ext cx="8890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בואו נבדוק שזה באמת נכון</a:t>
            </a:r>
          </a:p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אם 1- באמת מיוצג ע״י וקטור שכולו אחדים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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אם נוסיף לו 1 נקבל 0</a:t>
            </a:r>
            <a:endParaRPr lang="en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02E65-4CE4-9F42-A10A-976F9A31FCFD}"/>
              </a:ext>
            </a:extLst>
          </p:cNvPr>
          <p:cNvSpPr txBox="1"/>
          <p:nvPr/>
        </p:nvSpPr>
        <p:spPr>
          <a:xfrm>
            <a:off x="4318109" y="3127248"/>
            <a:ext cx="3555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1 1 1 1 1 1 1 1 + </a:t>
            </a:r>
          </a:p>
          <a:p>
            <a:pPr marL="0" algn="r" defTabSz="914400" rtl="1" eaLnBrk="1" latinLnBrk="0" hangingPunct="1"/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1 0 0 0 0 0 0 0</a:t>
            </a:r>
            <a:endParaRPr lang="en-I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04D2EB-17E6-974E-824B-21590A99A495}"/>
              </a:ext>
            </a:extLst>
          </p:cNvPr>
          <p:cNvCxnSpPr/>
          <p:nvPr/>
        </p:nvCxnSpPr>
        <p:spPr>
          <a:xfrm>
            <a:off x="4471416" y="4336721"/>
            <a:ext cx="3524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2D799B-9A76-9444-9780-57911B6B90E2}"/>
              </a:ext>
            </a:extLst>
          </p:cNvPr>
          <p:cNvSpPr txBox="1"/>
          <p:nvPr/>
        </p:nvSpPr>
        <p:spPr>
          <a:xfrm>
            <a:off x="4583966" y="5496125"/>
            <a:ext cx="7114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האם נכון? כן</a:t>
            </a:r>
          </a:p>
          <a:p>
            <a:pPr marL="0" algn="r" defTabSz="914400" rtl="1" eaLnBrk="1" latinLnBrk="0" hangingPunct="1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האם יש בעיה עם הגלישה? לא כי זה חיבור של + עם –</a:t>
            </a:r>
            <a:endParaRPr lang="en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329C8AE-BE0A-138F-D318-5893DCE38A5E}"/>
              </a:ext>
            </a:extLst>
          </p:cNvPr>
          <p:cNvSpPr txBox="1"/>
          <p:nvPr/>
        </p:nvSpPr>
        <p:spPr>
          <a:xfrm>
            <a:off x="4114528" y="4336721"/>
            <a:ext cx="3759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0 0 0 0 0 0 0 0 [1]</a:t>
            </a:r>
            <a:endParaRPr lang="en-I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D2D9-ECC5-704F-93B5-795CDE46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-x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81E25-47E0-AE48-AF8E-C1BBA3682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נתון לנו </a:t>
                </a:r>
                <a:r>
                  <a:rPr lang="en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אנחנו רוצים לדעת מהו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–x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האם מספיק לנו לעשות רק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למה? כי החיבור ביניהם ייתן לנו 1- (ולא 0 כמו שהיינו מצפים)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למשל: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x = 4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0100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~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1011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0" indent="0" algn="ct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itchFamily="2" charset="2"/>
                        </a:rPr>
                        <m:t>1111</m:t>
                      </m:r>
                    </m:oMath>
                  </m:oMathPara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81E25-47E0-AE48-AF8E-C1BBA3682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004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8A5CFD4-8515-BD4D-BBD5-4FC22BF73305}"/>
              </a:ext>
            </a:extLst>
          </p:cNvPr>
          <p:cNvSpPr txBox="1"/>
          <p:nvPr/>
        </p:nvSpPr>
        <p:spPr>
          <a:xfrm>
            <a:off x="6986016" y="4434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AED80-C7BD-6A41-BC45-A1AF83E305EA}"/>
              </a:ext>
            </a:extLst>
          </p:cNvPr>
          <p:cNvCxnSpPr>
            <a:cxnSpLocks/>
          </p:cNvCxnSpPr>
          <p:nvPr/>
        </p:nvCxnSpPr>
        <p:spPr>
          <a:xfrm>
            <a:off x="5158409" y="5166360"/>
            <a:ext cx="23030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D2D9-ECC5-704F-93B5-795CDE46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-x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81E25-47E0-AE48-AF8E-C1BBA3682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קיבלנו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+~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rtl="1"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אבל אנחנו רוצים לקבל 0- מה עושים?</a:t>
                </a:r>
              </a:p>
              <a:p>
                <a:pPr marL="0" indent="0" algn="r" rtl="1">
                  <a:buNone/>
                </a:pPr>
                <a:endParaRPr lang="he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rtl="1"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לכן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=~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81E25-47E0-AE48-AF8E-C1BBA3682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194" r="-10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9D37-F8DF-BD49-91AC-F83D89A1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בפרקים הקודמים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3C02-0DED-ED49-9914-810A3D879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למדנו איך להעביר לבסיסים שונים</a:t>
            </a:r>
          </a:p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למדנו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זיזות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למדנו איך מייצגים מספרים שלמים</a:t>
            </a:r>
          </a:p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היום, נחזור על איך מיוצגים מספרים שלמים בעזרת וקטור ביטים ואילו פעולות אפשר לעשות עליו.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46CC-67EA-1644-A063-E8357845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פעולה לא חוקית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8F568-D5B9-5849-A347-185CD254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929384"/>
            <a:ext cx="10946296" cy="4251960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למדנו על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זיזות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shifting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)- האם מותר לנו להזיז לאן שבא לנו?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מהי </a:t>
            </a:r>
            <a:r>
              <a:rPr lang="he-IL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פעולה לא חוקית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פעולה שהתוצאה שלה לא מוגדרת ויכולה להשתנות באופן לא צפוי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למשל: אנחנו מיוצגים לפי 32 סיביות והמשתנה שלנו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הוא מסוג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או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unsigned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האם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x&gt;&gt;31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זאת פעולה חוקית? </a:t>
            </a: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האם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x&gt;&gt;32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זאת פעולה חוקית?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1BE0F45-BF6F-F3F8-BB6E-F11B04E841B0}"/>
              </a:ext>
            </a:extLst>
          </p:cNvPr>
          <p:cNvSpPr txBox="1"/>
          <p:nvPr/>
        </p:nvSpPr>
        <p:spPr>
          <a:xfrm>
            <a:off x="6096000" y="4204252"/>
            <a:ext cx="10436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824B30D-305C-B241-8F4D-B4B4554F6C45}"/>
              </a:ext>
            </a:extLst>
          </p:cNvPr>
          <p:cNvSpPr txBox="1"/>
          <p:nvPr/>
        </p:nvSpPr>
        <p:spPr>
          <a:xfrm>
            <a:off x="6095999" y="4805916"/>
            <a:ext cx="10436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</a:t>
            </a:r>
          </a:p>
        </p:txBody>
      </p:sp>
    </p:spTree>
    <p:extLst>
      <p:ext uri="{BB962C8B-B14F-4D97-AF65-F5344CB8AC3E}">
        <p14:creationId xmlns:p14="http://schemas.microsoft.com/office/powerpoint/2010/main" val="41941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B98A-247A-6B40-844E-EE10C5CE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פעולה לא חוקית</a:t>
            </a:r>
            <a:endParaRPr lang="en-I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1BA0F-C683-7442-8ED8-08ED6FAAFB9D}"/>
              </a:ext>
            </a:extLst>
          </p:cNvPr>
          <p:cNvSpPr txBox="1"/>
          <p:nvPr/>
        </p:nvSpPr>
        <p:spPr>
          <a:xfrm>
            <a:off x="912595" y="2112264"/>
            <a:ext cx="22878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x=001</a:t>
            </a:r>
          </a:p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x&lt;&lt;1 =&gt; x=010</a:t>
            </a:r>
          </a:p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x&lt;&lt;2 =&gt; x=100</a:t>
            </a:r>
          </a:p>
          <a:p>
            <a:pPr marL="0" defTabSz="914400" rtl="1" eaLnBrk="1" latinLnBrk="0" hangingPunct="1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x&lt;&lt;3 =&gt; x=000</a:t>
            </a:r>
            <a:endParaRPr lang="en-IL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4A488-D09E-C544-814B-97DE86713E4B}"/>
              </a:ext>
            </a:extLst>
          </p:cNvPr>
          <p:cNvSpPr txBox="1"/>
          <p:nvPr/>
        </p:nvSpPr>
        <p:spPr>
          <a:xfrm>
            <a:off x="4952096" y="2112264"/>
            <a:ext cx="22878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x=010</a:t>
            </a:r>
          </a:p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x&gt;&gt;1 =&gt; x=001</a:t>
            </a:r>
          </a:p>
          <a:p>
            <a:pPr marL="0" defTabSz="914400" rtl="1" eaLnBrk="1" latinLnBrk="0" hangingPunct="1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x&gt;&gt;2 =&gt; x=000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25FA8-A76C-FF40-90E6-94F4305C4C96}"/>
              </a:ext>
            </a:extLst>
          </p:cNvPr>
          <p:cNvSpPr txBox="1"/>
          <p:nvPr/>
        </p:nvSpPr>
        <p:spPr>
          <a:xfrm>
            <a:off x="8991599" y="2112264"/>
            <a:ext cx="22878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x=100</a:t>
            </a:r>
          </a:p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x&gt;&gt;1 =&gt; x=110</a:t>
            </a:r>
          </a:p>
          <a:p>
            <a:pPr marL="0" defTabSz="914400" rtl="1" eaLnBrk="1" latinLnBrk="0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x&gt;&gt;2 =&gt; x=111</a:t>
            </a:r>
          </a:p>
          <a:p>
            <a:pPr marL="0" defTabSz="914400" rtl="1" eaLnBrk="1" latinLnBrk="0" hangingPunct="1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x&gt;&gt;3 =&gt; x=111</a:t>
            </a:r>
          </a:p>
        </p:txBody>
      </p:sp>
    </p:spTree>
    <p:extLst>
      <p:ext uri="{BB962C8B-B14F-4D97-AF65-F5344CB8AC3E}">
        <p14:creationId xmlns:p14="http://schemas.microsoft.com/office/powerpoint/2010/main" val="41059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93B7-BA0C-7C44-8B2D-50E4D123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מה </a:t>
            </a:r>
            <a:r>
              <a:rPr lang="he-IL" b="1" dirty="0" err="1">
                <a:latin typeface="Calibri" panose="020F0502020204030204" pitchFamily="34" charset="0"/>
                <a:cs typeface="Calibri" panose="020F0502020204030204" pitchFamily="34" charset="0"/>
              </a:rPr>
              <a:t>הלו״ז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 עם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8AAF-07E9-AF42-93D5-5EC4170D2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דיברנו קצת על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- מייצג רק 0 או חיוביים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אבל נשתמש בו רק כשלא נצטרך שליליים?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למה?</a:t>
            </a:r>
          </a:p>
          <a:p>
            <a:pPr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יש קומפיילרים שיתנו קוד פחות יעיל כשמשתמשים עם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he-IL" u="sng" dirty="0">
                <a:latin typeface="Calibri" panose="020F0502020204030204" pitchFamily="34" charset="0"/>
                <a:cs typeface="Calibri" panose="020F0502020204030204" pitchFamily="34" charset="0"/>
              </a:rPr>
              <a:t>קל מאוד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לעשות טעויות (ראינו בהרצאה)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שחר חסון | מה הלוז ?! GIF | Gfycat">
            <a:extLst>
              <a:ext uri="{FF2B5EF4-FFF2-40B4-BE49-F238E27FC236}">
                <a16:creationId xmlns:a16="http://schemas.microsoft.com/office/drawing/2014/main" id="{40CF3A4F-6FA3-B34B-A761-ACB2FBFD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324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93B7-BA0C-7C44-8B2D-50E4D123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מה </a:t>
            </a:r>
            <a:r>
              <a:rPr lang="he-IL" b="1" dirty="0" err="1">
                <a:latin typeface="Calibri" panose="020F0502020204030204" pitchFamily="34" charset="0"/>
                <a:cs typeface="Calibri" panose="020F0502020204030204" pitchFamily="34" charset="0"/>
              </a:rPr>
              <a:t>הלו״ז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 עם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8AAF-07E9-AF42-93D5-5EC4170D2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אז מתי כן נשתמש?</a:t>
            </a:r>
          </a:p>
          <a:p>
            <a:pPr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כשרוצים טווח יותר גדול למספרים החיוביים</a:t>
            </a:r>
          </a:p>
          <a:p>
            <a:pPr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לפעמים משתמשים ב-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כקבוצת דגלים</a:t>
            </a:r>
          </a:p>
          <a:p>
            <a:pPr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כשרוצים להשוות מול תוצאות של פונקציות שמחזירות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שחר חסון | מה הלוז ?! GIF | Gfycat">
            <a:extLst>
              <a:ext uri="{FF2B5EF4-FFF2-40B4-BE49-F238E27FC236}">
                <a16:creationId xmlns:a16="http://schemas.microsoft.com/office/drawing/2014/main" id="{1788CF94-FCD7-C80A-FCB9-52110FEBF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324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E242-5BC5-4147-B7F1-B0F060D4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תרגיל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1D6D8A-D9AB-D046-84F5-1D91065FE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443378"/>
              </p:ext>
            </p:extLst>
          </p:nvPr>
        </p:nvGraphicFramePr>
        <p:xfrm>
          <a:off x="676717" y="4503015"/>
          <a:ext cx="10515600" cy="21843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7009627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960241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2772659"/>
                    </a:ext>
                  </a:extLst>
                </a:gridCol>
              </a:tblGrid>
              <a:tr h="436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ביטוי</a:t>
                      </a:r>
                      <a:endParaRPr lang="en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סוג השוואה</a:t>
                      </a:r>
                      <a:endParaRPr lang="en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 / False</a:t>
                      </a:r>
                      <a:endParaRPr lang="en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147882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algn="ctr"/>
                      <a:r>
                        <a:rPr lang="en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-2147483647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en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== 2147483648U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42044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algn="ctr"/>
                      <a:r>
                        <a:rPr lang="en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-2147483647 - 1 &lt; -2147483647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532082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U(-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-1) &lt; -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42896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U(-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-1) &lt; 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7459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13BF27-CC4E-3944-9987-500DFE7A4304}"/>
                  </a:ext>
                </a:extLst>
              </p:cNvPr>
              <p:cNvSpPr txBox="1"/>
              <p:nvPr/>
            </p:nvSpPr>
            <p:spPr>
              <a:xfrm>
                <a:off x="2416738" y="1883664"/>
                <a:ext cx="893706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r" defTabSz="914400" rtl="1" eaLnBrk="1" latinLnBrk="0" hangingPunct="1"/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נניח מחשב שמבוסס על 32 סיביות עם שיטת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2’s Complement</a:t>
                </a:r>
                <a:endParaRPr lang="he-IL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נגדיר:</a:t>
                </a:r>
              </a:p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31</m:t>
                          </m:r>
                        </m:sup>
                      </m:sSup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2147483648</m:t>
                      </m:r>
                    </m:oMath>
                  </m:oMathPara>
                </a14:m>
                <a:endParaRPr lang="he-IL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31</m:t>
                          </m:r>
                        </m:sup>
                      </m:sSup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2147483647</m:t>
                      </m:r>
                    </m:oMath>
                  </m:oMathPara>
                </a14:m>
                <a:endParaRPr lang="he-IL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נזכיר:</a:t>
                </a:r>
              </a:p>
              <a:p>
                <a:pPr marL="457200" indent="-457200" algn="r" defTabSz="914400" rtl="1" eaLnBrk="1" latinLnBrk="0" hangingPunct="1">
                  <a:buFontTx/>
                  <a:buChar char="-"/>
                </a:pP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אם אחד הצדדים של הביטוי הוא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unsigned</a:t>
                </a: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=&gt; ההשוואה היא לפי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unsigned</a:t>
                </a:r>
              </a:p>
              <a:p>
                <a:pPr marL="457200" indent="-457200" algn="r" defTabSz="914400" rtl="1" eaLnBrk="1" latinLnBrk="0" hangingPunct="1">
                  <a:buFontTx/>
                  <a:buChar char="-"/>
                </a:pP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אם שני הצדדים הם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signed</a:t>
                </a: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=&gt; ההשוואה היא לפי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signed</a:t>
                </a:r>
                <a:endParaRPr lang="en-IL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13BF27-CC4E-3944-9987-500DFE7A4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38" y="1883664"/>
                <a:ext cx="8937062" cy="2677656"/>
              </a:xfrm>
              <a:prstGeom prst="rect">
                <a:avLst/>
              </a:prstGeom>
              <a:blipFill>
                <a:blip r:embed="rId3"/>
                <a:stretch>
                  <a:fillRect l="-142" t="-1887" r="-993" b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9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E242-5BC5-4147-B7F1-B0F060D4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פתרון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1D6D8A-D9AB-D046-84F5-1D91065FE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041038"/>
              </p:ext>
            </p:extLst>
          </p:nvPr>
        </p:nvGraphicFramePr>
        <p:xfrm>
          <a:off x="676717" y="4503015"/>
          <a:ext cx="10515600" cy="21843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7009627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960241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2772659"/>
                    </a:ext>
                  </a:extLst>
                </a:gridCol>
              </a:tblGrid>
              <a:tr h="436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ביטוי</a:t>
                      </a:r>
                      <a:endParaRPr lang="en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סוג השוואה</a:t>
                      </a:r>
                      <a:endParaRPr lang="en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 / False</a:t>
                      </a:r>
                      <a:endParaRPr lang="en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147882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algn="ctr"/>
                      <a:r>
                        <a:rPr lang="en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-2147483647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en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== 2147483648U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Unsigned</a:t>
                      </a:r>
                      <a:endParaRPr lang="en-IL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  <a:endParaRPr lang="en-IL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42044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algn="ctr"/>
                      <a:r>
                        <a:rPr lang="en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-2147483647 - 1 &lt; -2147483647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Signed</a:t>
                      </a:r>
                      <a:endParaRPr lang="en-IL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  <a:endParaRPr lang="en-IL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532082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U(-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-1) &lt; -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Unsigned</a:t>
                      </a:r>
                      <a:endParaRPr lang="en-IL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  <a:endParaRPr lang="en-IL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42896"/>
                  </a:ext>
                </a:extLst>
              </a:tr>
              <a:tr h="43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U(-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-1) &lt; </a:t>
                      </a:r>
                      <a:r>
                        <a:rPr kumimoji="0" lang="he-I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Unsigned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7459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13BF27-CC4E-3944-9987-500DFE7A4304}"/>
                  </a:ext>
                </a:extLst>
              </p:cNvPr>
              <p:cNvSpPr txBox="1"/>
              <p:nvPr/>
            </p:nvSpPr>
            <p:spPr>
              <a:xfrm>
                <a:off x="2416738" y="1883664"/>
                <a:ext cx="893706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r" defTabSz="914400" rtl="1" eaLnBrk="1" latinLnBrk="0" hangingPunct="1"/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נניח מחשב שמבוסס על 32 סיביות עם שיטת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2’s Complement</a:t>
                </a:r>
                <a:endParaRPr lang="he-IL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נגדיר:</a:t>
                </a:r>
              </a:p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31</m:t>
                          </m:r>
                        </m:sup>
                      </m:sSup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2147483648</m:t>
                      </m:r>
                    </m:oMath>
                  </m:oMathPara>
                </a14:m>
                <a:endParaRPr lang="he-IL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he-IL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31</m:t>
                          </m:r>
                        </m:sup>
                      </m:sSup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2147483647</m:t>
                      </m:r>
                    </m:oMath>
                  </m:oMathPara>
                </a14:m>
                <a:endParaRPr lang="he-IL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algn="r" defTabSz="914400" rtl="1" eaLnBrk="1" latinLnBrk="0" hangingPunct="1"/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נזכיר:</a:t>
                </a:r>
              </a:p>
              <a:p>
                <a:pPr marL="457200" indent="-457200" algn="r" defTabSz="914400" rtl="1" eaLnBrk="1" latinLnBrk="0" hangingPunct="1">
                  <a:buFontTx/>
                  <a:buChar char="-"/>
                </a:pP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אם אחד הצדדים של הביטוי הוא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unsigned</a:t>
                </a: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=&gt; ההשוואה היא לפי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unsigned</a:t>
                </a:r>
              </a:p>
              <a:p>
                <a:pPr marL="457200" indent="-457200" algn="r" defTabSz="914400" rtl="1" eaLnBrk="1" latinLnBrk="0" hangingPunct="1">
                  <a:buFontTx/>
                  <a:buChar char="-"/>
                </a:pP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אם שני הצדדים הם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signed</a:t>
                </a:r>
                <a:r>
                  <a:rPr lang="he-IL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=&gt; ההשוואה היא לפי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signed</a:t>
                </a:r>
                <a:endParaRPr lang="en-IL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13BF27-CC4E-3944-9987-500DFE7A4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38" y="1883664"/>
                <a:ext cx="8937062" cy="2677656"/>
              </a:xfrm>
              <a:prstGeom prst="rect">
                <a:avLst/>
              </a:prstGeom>
              <a:blipFill>
                <a:blip r:embed="rId3"/>
                <a:stretch>
                  <a:fillRect l="-142" t="-1887" r="-993" b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9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4FCF-2B49-424E-A647-9B326A37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קידוד שלמים-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A4925-1AA5-F74A-9838-DFC7601EC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אם המספר הוא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unsigned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(0 או חיוביים בלבד)- מקודדים את המספר בבסיס 2.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לשיטה הזו קוראים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B2U- Binary to Unsigned</a:t>
                </a:r>
                <a:endParaRPr lang="he-IL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דוגמה: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1010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</m:t>
                    </m:r>
                  </m:oMath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 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A4925-1AA5-F74A-9838-DFC7601EC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004" r="-1159" b="-37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9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4FCF-2B49-424E-A647-9B326A37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קידוד שלמים-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A4925-1AA5-F74A-9838-DFC7601EC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אם המספר הוא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unsigned</a:t>
                </a: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(0 או חיוביים בלבד)- מקודדים את המספר בבסיס 2.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לשיטה הזו קוראים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B2U- Binary to Unsigned</a:t>
                </a:r>
                <a:endParaRPr lang="he-IL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דוגמה: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1010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</m:t>
                    </m:r>
                  </m:oMath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rtl="1"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	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Umin</a:t>
                </a:r>
                <a:r>
                  <a:rPr lang="he-IL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00........00 = 0 </a:t>
                </a:r>
              </a:p>
              <a:p>
                <a:pPr marL="0" indent="0" algn="r" rtl="1"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Umax</a:t>
                </a:r>
                <a:r>
                  <a:rPr lang="he-IL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11.......11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en-IL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rtl="1">
                  <a:buNone/>
                </a:pPr>
                <a:r>
                  <a:rPr lang="en-IL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he-IL" sz="2200" dirty="0"/>
                  <a:t> הוא מספר הסיביות</a:t>
                </a:r>
                <a:endParaRPr lang="en-IL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A4925-1AA5-F74A-9838-DFC7601EC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91" r="-986" b="-21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64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B109-16FD-7B48-BADA-6EE1A624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קידוד שלמים-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F191D-41DC-3A49-9E50-DCB0A9AE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אמרנו בהרצאה שאפשר לייצג כל מספר –</a:t>
            </a:r>
          </a:p>
          <a:p>
            <a:pPr lvl="1" algn="r" rtl="1">
              <a:spcBef>
                <a:spcPts val="1000"/>
              </a:spcBef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אם הוא חיובי- הביט השמאלי יהיה 0</a:t>
            </a:r>
          </a:p>
          <a:p>
            <a:pPr lvl="1" algn="r" rtl="1">
              <a:spcBef>
                <a:spcPts val="1000"/>
              </a:spcBef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אם הוא שלילי- הביט השמאלי יהיה 1</a:t>
            </a:r>
          </a:p>
          <a:p>
            <a:pPr marL="0" indent="0" algn="r" rtl="1"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הבעיה בייצוג הזה?</a:t>
            </a: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יש ייצוג נפרד ל-0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ול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0-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 מבזבזים מקום!</a:t>
            </a: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מה האלטרנטיבה?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2’s Complement</a:t>
            </a:r>
            <a:endParaRPr lang="he-I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0FCCABDA-1CB9-514C-9635-92257C69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81812"/>
            <a:ext cx="3206880" cy="52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CA73-8EFC-204E-B177-AC1A6BDB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קידוד שלמים-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2’s Complement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D12B0-DADA-594D-A897-95C42DF61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זוהי הצורה שבה המחשבים עובדים היום</a:t>
                </a:r>
              </a:p>
              <a:p>
                <a:pPr marL="228600" indent="-22860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כמות המספרים שאפשר לייצג קטנה פי 2 (למה?)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דוגמה: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1011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</m:oMath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</a:t>
                </a:r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D12B0-DADA-594D-A897-95C42DF61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582" r="-1086" b="-74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81BDC9-97F6-954D-A3DA-DB7D6683CD91}"/>
              </a:ext>
            </a:extLst>
          </p:cNvPr>
          <p:cNvSpPr txBox="1"/>
          <p:nvPr/>
        </p:nvSpPr>
        <p:spPr>
          <a:xfrm>
            <a:off x="3709264" y="2907957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1" eaLnBrk="1" latinLnBrk="0" hangingPunct="1"/>
            <a:r>
              <a:rPr lang="en-IL" dirty="0">
                <a:latin typeface="Calibri" panose="020F0502020204030204" pitchFamily="34" charset="0"/>
                <a:cs typeface="Calibri" panose="020F0502020204030204" pitchFamily="34" charset="0"/>
              </a:rPr>
              <a:t>sign bit</a:t>
            </a:r>
          </a:p>
          <a:p>
            <a:pPr marL="0" algn="ctr" defTabSz="914400" rtl="1" eaLnBrk="1" latinLnBrk="0" hangingPunct="1"/>
            <a:r>
              <a:rPr lang="en-IL" dirty="0">
                <a:latin typeface="Calibri" panose="020F0502020204030204" pitchFamily="34" charset="0"/>
                <a:cs typeface="Calibri" panose="020F0502020204030204" pitchFamily="34" charset="0"/>
              </a:rPr>
              <a:t>(MSB)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AF701BB-E7D2-FA48-A3E7-22AD1CAAA6A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572001" y="3231123"/>
            <a:ext cx="914399" cy="468780"/>
          </a:xfrm>
          <a:prstGeom prst="curvedConnector3">
            <a:avLst>
              <a:gd name="adj1" fmla="val 1049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CA73-8EFC-204E-B177-AC1A6BDB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קידוד שלמים-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2’s Complement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D12B0-DADA-594D-A897-95C42DF61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28600" indent="-22860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זוהי הצורה שבה המחשבים עובדים היום</a:t>
                </a:r>
              </a:p>
              <a:p>
                <a:pPr marL="228600" indent="-22860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כמות המספרים שאפשר לייצג קטנה פי 2 (למה?)</a:t>
                </a: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defTabSz="914400" rtl="1" eaLnBrk="1" latinLnBrk="0" hangingPunct="1">
                  <a:lnSpc>
                    <a:spcPct val="110000"/>
                  </a:lnSpc>
                  <a:spcBef>
                    <a:spcPts val="1000"/>
                  </a:spcBef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דוגמה: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1011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</m:oMath>
                </a14:m>
                <a:endParaRPr lang="en-I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rtl="1"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נמוך שאפשר לייצג?	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Tmin</a:t>
                </a:r>
                <a:r>
                  <a:rPr lang="he-IL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00........0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he-IL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he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he-IL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rtl="1"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מהו המספר הכי גבוה שאפשר לייצג? 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Tmax</a:t>
                </a:r>
                <a:r>
                  <a:rPr lang="he-IL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11.......1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he-IL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e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en-IL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r" rtl="1">
                  <a:buNone/>
                </a:pPr>
                <a:r>
                  <a:rPr lang="en-IL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he-IL" sz="2200" dirty="0"/>
                  <a:t> הוא מספר הסיביות</a:t>
                </a:r>
                <a:endParaRPr lang="en-IL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D12B0-DADA-594D-A897-95C42DF61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91" r="-986" b="-2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81BDC9-97F6-954D-A3DA-DB7D6683CD91}"/>
              </a:ext>
            </a:extLst>
          </p:cNvPr>
          <p:cNvSpPr txBox="1"/>
          <p:nvPr/>
        </p:nvSpPr>
        <p:spPr>
          <a:xfrm>
            <a:off x="3802782" y="2666729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1" eaLnBrk="1" latinLnBrk="0" hangingPunct="1"/>
            <a:r>
              <a:rPr lang="en-IL" dirty="0">
                <a:latin typeface="Calibri" panose="020F0502020204030204" pitchFamily="34" charset="0"/>
                <a:cs typeface="Calibri" panose="020F0502020204030204" pitchFamily="34" charset="0"/>
              </a:rPr>
              <a:t>sign bit</a:t>
            </a:r>
          </a:p>
          <a:p>
            <a:pPr marL="0" algn="ctr" defTabSz="914400" rtl="1" eaLnBrk="1" latinLnBrk="0" hangingPunct="1"/>
            <a:r>
              <a:rPr lang="en-IL" dirty="0">
                <a:latin typeface="Calibri" panose="020F0502020204030204" pitchFamily="34" charset="0"/>
                <a:cs typeface="Calibri" panose="020F0502020204030204" pitchFamily="34" charset="0"/>
              </a:rPr>
              <a:t>(MSB)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AF701BB-E7D2-FA48-A3E7-22AD1CAAA6A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665519" y="2989895"/>
            <a:ext cx="914399" cy="468780"/>
          </a:xfrm>
          <a:prstGeom prst="curvedConnector3">
            <a:avLst>
              <a:gd name="adj1" fmla="val 1049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0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024E-2223-A047-9268-47CC60EC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קשרים חשובים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B89-8960-7644-985F-A56859825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7" y="1929384"/>
            <a:ext cx="10747513" cy="4251960"/>
          </a:xfrm>
        </p:spPr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אפשר להגיד על הקשר בין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ו-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 (3 דברים)</a:t>
            </a: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~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-1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Tmax+1= |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he-IL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 rtl="1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אפשר להגיד על הקשר בין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ו-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Umax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r" rtl="1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2Tmax + 1 =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Umax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024E-2223-A047-9268-47CC60EC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טווחי מספרים – שליליים וחיוביים</a:t>
            </a:r>
            <a:endParaRPr lang="en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B89-8960-7644-985F-A56859825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672"/>
            <a:ext cx="10515600" cy="4251960"/>
          </a:xfrm>
        </p:spPr>
        <p:txBody>
          <a:bodyPr/>
          <a:lstStyle/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מבין הבאים נכון?</a:t>
            </a:r>
          </a:p>
          <a:p>
            <a:pPr marL="514350" indent="-51435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טווחי המספרים שווים</a:t>
            </a:r>
          </a:p>
          <a:p>
            <a:pPr marL="514350" indent="-51435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טווח המספרים השליליים גדול ב-1 מטווח המספרים החיוביים</a:t>
            </a:r>
          </a:p>
          <a:p>
            <a:pPr marL="514350" indent="-514350" algn="r" rtl="1">
              <a:buFont typeface="Arial" panose="020B0604020202020204" pitchFamily="34" charset="0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טווח המספרים השליליים קטן ב-1 מטווח המספרים החיוביים</a:t>
            </a: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איך המספר 1- מיוצג?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11356</TotalTime>
  <Words>1969</Words>
  <Application>Microsoft Office PowerPoint</Application>
  <PresentationFormat>מסך רחב</PresentationFormat>
  <Paragraphs>313</Paragraphs>
  <Slides>25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Modern Love</vt:lpstr>
      <vt:lpstr>The Hand</vt:lpstr>
      <vt:lpstr>Wingdings</vt:lpstr>
      <vt:lpstr>SketchyVTI</vt:lpstr>
      <vt:lpstr>ארגון המחשב ומערכות הפעלה</vt:lpstr>
      <vt:lpstr>בפרקים הקודמים</vt:lpstr>
      <vt:lpstr>קידוד שלמים- Unsigned</vt:lpstr>
      <vt:lpstr>קידוד שלמים- Unsigned</vt:lpstr>
      <vt:lpstr>קידוד שלמים- Signed</vt:lpstr>
      <vt:lpstr>קידוד שלמים- Signed- 2’s Complement </vt:lpstr>
      <vt:lpstr>קידוד שלמים- Signed- 2’s Complement </vt:lpstr>
      <vt:lpstr>קשרים חשובים</vt:lpstr>
      <vt:lpstr>טווחי מספרים – שליליים וחיוביים</vt:lpstr>
      <vt:lpstr>טווחי מספרים – שליליים וחיוביים</vt:lpstr>
      <vt:lpstr>חיבור</vt:lpstr>
      <vt:lpstr>חיבור</vt:lpstr>
      <vt:lpstr>חיבור</vt:lpstr>
      <vt:lpstr>חיבור</vt:lpstr>
      <vt:lpstr>אז מתי מזהים גלישה?</vt:lpstr>
      <vt:lpstr>אז מתי מזהים גלישה?</vt:lpstr>
      <vt:lpstr>מצגת של PowerPoint‏</vt:lpstr>
      <vt:lpstr>-x</vt:lpstr>
      <vt:lpstr>-x</vt:lpstr>
      <vt:lpstr>פעולה לא חוקית</vt:lpstr>
      <vt:lpstr>פעולה לא חוקית</vt:lpstr>
      <vt:lpstr>מה הלו״ז עם unsigned?</vt:lpstr>
      <vt:lpstr>מה הלו״ז עם unsigned?</vt:lpstr>
      <vt:lpstr>תרגיל</vt:lpstr>
      <vt:lpstr>פתרון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ארגון המחשב ומערכות הפעלה</dc:title>
  <dc:creator>Shahar Dekel</dc:creator>
  <cp:lastModifiedBy>Yonatan Koifman</cp:lastModifiedBy>
  <cp:revision>88</cp:revision>
  <dcterms:created xsi:type="dcterms:W3CDTF">2021-02-28T09:30:39Z</dcterms:created>
  <dcterms:modified xsi:type="dcterms:W3CDTF">2024-05-28T17:25:10Z</dcterms:modified>
</cp:coreProperties>
</file>