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8" r:id="rId1"/>
  </p:sldMasterIdLst>
  <p:notesMasterIdLst>
    <p:notesMasterId r:id="rId21"/>
  </p:notesMasterIdLst>
  <p:sldIdLst>
    <p:sldId id="256" r:id="rId2"/>
    <p:sldId id="257" r:id="rId3"/>
    <p:sldId id="258" r:id="rId4"/>
    <p:sldId id="260" r:id="rId5"/>
    <p:sldId id="259" r:id="rId6"/>
    <p:sldId id="274" r:id="rId7"/>
    <p:sldId id="275" r:id="rId8"/>
    <p:sldId id="261" r:id="rId9"/>
    <p:sldId id="262" r:id="rId10"/>
    <p:sldId id="263" r:id="rId11"/>
    <p:sldId id="269" r:id="rId12"/>
    <p:sldId id="264" r:id="rId13"/>
    <p:sldId id="272" r:id="rId14"/>
    <p:sldId id="273" r:id="rId15"/>
    <p:sldId id="266" r:id="rId16"/>
    <p:sldId id="267" r:id="rId17"/>
    <p:sldId id="270" r:id="rId18"/>
    <p:sldId id="268" r:id="rId19"/>
    <p:sldId id="271" r:id="rId20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51"/>
    <p:restoredTop sz="79345" autoAdjust="0"/>
  </p:normalViewPr>
  <p:slideViewPr>
    <p:cSldViewPr snapToGrid="0" snapToObjects="1">
      <p:cViewPr varScale="1">
        <p:scale>
          <a:sx n="47" d="100"/>
          <a:sy n="47" d="100"/>
        </p:scale>
        <p:origin x="10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AB7FB-373B-3B48-8A49-B9DDB56F5FC5}" type="datetimeFigureOut">
              <a:rPr lang="en-IL" smtClean="0"/>
              <a:t>31/05/2024</a:t>
            </a:fld>
            <a:endParaRPr lang="en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F82A6-912C-1543-8C08-E5A213BD1F9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832043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r>
              <a:rPr lang="he-IL" dirty="0"/>
              <a:t>הנושא של היום וסרטון 3 בהרצאות- פרק 2.1 בספר הקורס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1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3963329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/>
              <a:t>מה הסיבוכיות? </a:t>
            </a:r>
            <a:r>
              <a:rPr lang="en-US" dirty="0"/>
              <a:t>O(x)</a:t>
            </a:r>
            <a:endParaRPr lang="he-IL" dirty="0"/>
          </a:p>
          <a:p>
            <a:r>
              <a:rPr lang="en-US" dirty="0"/>
              <a:t>int</a:t>
            </a:r>
            <a:r>
              <a:rPr lang="en-IL" dirty="0"/>
              <a:t> pow2plus4(int x)</a:t>
            </a:r>
          </a:p>
          <a:p>
            <a:r>
              <a:rPr lang="en-IL" dirty="0"/>
              <a:t>{</a:t>
            </a:r>
          </a:p>
          <a:p>
            <a:r>
              <a:rPr lang="en-US" dirty="0"/>
              <a:t>I</a:t>
            </a:r>
            <a:r>
              <a:rPr lang="en-IL" dirty="0"/>
              <a:t>nt temp=1;</a:t>
            </a:r>
          </a:p>
          <a:p>
            <a:r>
              <a:rPr lang="en-US" dirty="0"/>
              <a:t>for</a:t>
            </a:r>
            <a:r>
              <a:rPr lang="en-IL" dirty="0"/>
              <a:t> (int i=0; i&lt;x; i++)</a:t>
            </a:r>
          </a:p>
          <a:p>
            <a:r>
              <a:rPr lang="en-IL" dirty="0"/>
              <a:t>{</a:t>
            </a:r>
          </a:p>
          <a:p>
            <a:r>
              <a:rPr lang="en-US" dirty="0"/>
              <a:t>temp</a:t>
            </a:r>
            <a:r>
              <a:rPr lang="en-IL" dirty="0"/>
              <a:t>=temp*2;</a:t>
            </a:r>
          </a:p>
          <a:p>
            <a:r>
              <a:rPr lang="en-IL" dirty="0"/>
              <a:t>}</a:t>
            </a:r>
          </a:p>
          <a:p>
            <a:r>
              <a:rPr lang="en-US" dirty="0"/>
              <a:t>temp</a:t>
            </a:r>
            <a:r>
              <a:rPr lang="en-IL" dirty="0"/>
              <a:t>=temp+4;</a:t>
            </a:r>
          </a:p>
          <a:p>
            <a:r>
              <a:rPr lang="en-US" dirty="0"/>
              <a:t>return</a:t>
            </a:r>
            <a:r>
              <a:rPr lang="en-IL" dirty="0"/>
              <a:t> temp;</a:t>
            </a:r>
          </a:p>
          <a:p>
            <a:r>
              <a:rPr lang="en-IL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12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5689717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/>
              <a:t>מה הסיבוכיות? </a:t>
            </a:r>
            <a:r>
              <a:rPr lang="en-US" dirty="0"/>
              <a:t>O(x)</a:t>
            </a:r>
            <a:endParaRPr lang="he-IL" dirty="0"/>
          </a:p>
          <a:p>
            <a:r>
              <a:rPr lang="en-US" dirty="0"/>
              <a:t>int</a:t>
            </a:r>
            <a:r>
              <a:rPr lang="en-IL" dirty="0"/>
              <a:t> pow2plus4(int x)</a:t>
            </a:r>
          </a:p>
          <a:p>
            <a:r>
              <a:rPr lang="en-IL" dirty="0"/>
              <a:t>{</a:t>
            </a:r>
          </a:p>
          <a:p>
            <a:r>
              <a:rPr lang="en-US" dirty="0"/>
              <a:t>I</a:t>
            </a:r>
            <a:r>
              <a:rPr lang="en-IL" dirty="0"/>
              <a:t>nt temp=1;</a:t>
            </a:r>
          </a:p>
          <a:p>
            <a:r>
              <a:rPr lang="en-US" dirty="0"/>
              <a:t>for</a:t>
            </a:r>
            <a:r>
              <a:rPr lang="en-IL" dirty="0"/>
              <a:t> (int i=0; i&lt;x; i++)</a:t>
            </a:r>
          </a:p>
          <a:p>
            <a:r>
              <a:rPr lang="en-IL" dirty="0"/>
              <a:t>{</a:t>
            </a:r>
          </a:p>
          <a:p>
            <a:r>
              <a:rPr lang="en-US" dirty="0"/>
              <a:t>temp</a:t>
            </a:r>
            <a:r>
              <a:rPr lang="en-IL" dirty="0"/>
              <a:t>=temp*2;</a:t>
            </a:r>
          </a:p>
          <a:p>
            <a:r>
              <a:rPr lang="en-IL" dirty="0"/>
              <a:t>}</a:t>
            </a:r>
          </a:p>
          <a:p>
            <a:r>
              <a:rPr lang="en-US" dirty="0"/>
              <a:t>temp</a:t>
            </a:r>
            <a:r>
              <a:rPr lang="en-IL" dirty="0"/>
              <a:t>=temp+4;</a:t>
            </a:r>
          </a:p>
          <a:p>
            <a:r>
              <a:rPr lang="en-US" dirty="0"/>
              <a:t>return</a:t>
            </a:r>
            <a:r>
              <a:rPr lang="en-IL" dirty="0"/>
              <a:t> temp;</a:t>
            </a:r>
          </a:p>
          <a:p>
            <a:r>
              <a:rPr lang="en-IL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13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5104334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r>
              <a:rPr lang="he-IL" dirty="0"/>
              <a:t>מזכיר לנו משהו?</a:t>
            </a:r>
          </a:p>
          <a:p>
            <a:pPr marL="0" algn="r" defTabSz="914400" rtl="1" eaLnBrk="1" latinLnBrk="0" hangingPunct="1"/>
            <a:r>
              <a:rPr lang="he-IL" dirty="0"/>
              <a:t>זיזה שמאלה!</a:t>
            </a:r>
          </a:p>
          <a:p>
            <a:pPr marL="0" algn="r" defTabSz="914400" rtl="1" eaLnBrk="1" latinLnBrk="0" hangingPunct="1"/>
            <a:r>
              <a:rPr lang="he-IL" dirty="0"/>
              <a:t>נשווה לפרמטרים שלמדנו בזיזה שמאלה- </a:t>
            </a:r>
            <a:r>
              <a:rPr lang="en-US" dirty="0"/>
              <a:t>a&lt;&lt;b </a:t>
            </a:r>
            <a:r>
              <a:rPr lang="en-US" dirty="0">
                <a:sym typeface="Wingdings" pitchFamily="2" charset="2"/>
              </a:rPr>
              <a:t> a*2^b  a=1, b=x  1&lt;&lt;x</a:t>
            </a:r>
            <a:endParaRPr lang="he-IL" dirty="0">
              <a:sym typeface="Wingdings" pitchFamily="2" charset="2"/>
            </a:endParaRPr>
          </a:p>
          <a:p>
            <a:pPr marL="0" algn="r" defTabSz="914400" rtl="1" eaLnBrk="1" latinLnBrk="0" hangingPunct="1"/>
            <a:r>
              <a:rPr lang="he-IL" dirty="0">
                <a:sym typeface="Wingdings" pitchFamily="2" charset="2"/>
              </a:rPr>
              <a:t>בעצם אנחנו מזיזים את 1 שמאלה </a:t>
            </a:r>
            <a:r>
              <a:rPr lang="en-US" dirty="0">
                <a:sym typeface="Wingdings" pitchFamily="2" charset="2"/>
              </a:rPr>
              <a:t>x</a:t>
            </a:r>
            <a:r>
              <a:rPr lang="he-IL" dirty="0">
                <a:sym typeface="Wingdings" pitchFamily="2" charset="2"/>
              </a:rPr>
              <a:t> פעמים.</a:t>
            </a:r>
          </a:p>
          <a:p>
            <a:pPr marL="0" algn="r" defTabSz="914400" rtl="1" eaLnBrk="1" latinLnBrk="0" hangingPunct="1"/>
            <a:endParaRPr lang="he-IL" dirty="0">
              <a:sym typeface="Wingdings" pitchFamily="2" charset="2"/>
            </a:endParaRPr>
          </a:p>
          <a:p>
            <a:pPr marL="0" algn="r" defTabSz="914400" rtl="1" eaLnBrk="1" latinLnBrk="0" hangingPunct="1"/>
            <a:r>
              <a:rPr lang="he-IL" dirty="0">
                <a:sym typeface="Wingdings" pitchFamily="2" charset="2"/>
              </a:rPr>
              <a:t>מה הסיבוכיות? </a:t>
            </a:r>
            <a:r>
              <a:rPr lang="en-US" dirty="0">
                <a:sym typeface="Wingdings" pitchFamily="2" charset="2"/>
              </a:rPr>
              <a:t>O(1)</a:t>
            </a:r>
            <a:r>
              <a:rPr lang="he-IL" dirty="0">
                <a:sym typeface="Wingdings" pitchFamily="2" charset="2"/>
              </a:rPr>
              <a:t> </a:t>
            </a:r>
          </a:p>
          <a:p>
            <a:pPr rtl="1">
              <a:lnSpc>
                <a:spcPct val="110000"/>
              </a:lnSpc>
              <a:spcBef>
                <a:spcPts val="1000"/>
              </a:spcBef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int pow2plus4( int x )</a:t>
            </a:r>
          </a:p>
          <a:p>
            <a:pPr rtl="1">
              <a:lnSpc>
                <a:spcPct val="110000"/>
              </a:lnSpc>
              <a:spcBef>
                <a:spcPts val="1000"/>
              </a:spcBef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rtl="1">
              <a:lnSpc>
                <a:spcPct val="110000"/>
              </a:lnSpc>
              <a:spcBef>
                <a:spcPts val="1000"/>
              </a:spcBef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return (1&lt;&lt;x)+4;</a:t>
            </a:r>
          </a:p>
          <a:p>
            <a:pPr rtl="1">
              <a:lnSpc>
                <a:spcPct val="110000"/>
              </a:lnSpc>
              <a:spcBef>
                <a:spcPts val="1000"/>
              </a:spcBef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14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3075469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0x503C + 0x8= 0x5044</a:t>
            </a:r>
          </a:p>
          <a:p>
            <a:pPr marL="0" indent="0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0x503C – 0x40= 0x4FFC</a:t>
            </a:r>
          </a:p>
          <a:p>
            <a:pPr marL="0" indent="0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0x503C + 64= 0x507C</a:t>
            </a:r>
          </a:p>
          <a:p>
            <a:pPr marL="0" indent="0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0x50EA – 0x503C= 0x00AE</a:t>
            </a:r>
            <a:endParaRPr lang="en-I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16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9660860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0x503C + 0x8= 0x5044</a:t>
            </a:r>
          </a:p>
          <a:p>
            <a:pPr marL="0" indent="0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0x503C – 0x40= 0x4FFC</a:t>
            </a:r>
          </a:p>
          <a:p>
            <a:pPr marL="0" indent="0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0x503C + 64= 0x507C</a:t>
            </a:r>
          </a:p>
          <a:p>
            <a:pPr marL="0" indent="0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0x50EA – 0x503C= 0x00AE</a:t>
            </a:r>
          </a:p>
          <a:p>
            <a:pPr marL="0" indent="0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דרך פתרון לתרגיל השני:</a:t>
            </a:r>
          </a:p>
          <a:p>
            <a:pPr marL="228600" indent="-228600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להמיר לבינארי ולעשות חיסור (השאלה זה העברה של 2 דצימלי)</a:t>
            </a:r>
          </a:p>
          <a:p>
            <a:pPr marL="228600" indent="-228600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לעשות חיסור ישיר </a:t>
            </a:r>
            <a:r>
              <a:rPr lang="he-IL" dirty="0" err="1">
                <a:latin typeface="Calibri" panose="020F0502020204030204" pitchFamily="34" charset="0"/>
                <a:cs typeface="Calibri" panose="020F0502020204030204" pitchFamily="34" charset="0"/>
              </a:rPr>
              <a:t>בהקסה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. השאלה זה 16 דצימלי</a:t>
            </a:r>
            <a:endParaRPr lang="en-I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17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411011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2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000722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r>
              <a:rPr lang="he-IL" dirty="0"/>
              <a:t>8 בתים- מרחב כתובות גדול ממש, לא צריך את כל </a:t>
            </a:r>
            <a:r>
              <a:rPr lang="he-IL" dirty="0" err="1"/>
              <a:t>הזכרון</a:t>
            </a:r>
            <a:r>
              <a:rPr lang="he-IL" dirty="0"/>
              <a:t> הזה.</a:t>
            </a:r>
          </a:p>
          <a:p>
            <a:pPr marL="0" algn="r" defTabSz="914400" rtl="1" eaLnBrk="1" latinLnBrk="0" hangingPunct="1"/>
            <a:r>
              <a:rPr lang="he-IL" dirty="0" err="1"/>
              <a:t>הזכרון</a:t>
            </a:r>
            <a:r>
              <a:rPr lang="he-IL" dirty="0"/>
              <a:t> מאורגן בבתים- לכל בית יש כתובת משלו, ויש הפרדה בין </a:t>
            </a:r>
            <a:r>
              <a:rPr lang="he-IL" dirty="0" err="1"/>
              <a:t>זכרון</a:t>
            </a:r>
            <a:r>
              <a:rPr lang="he-IL" dirty="0"/>
              <a:t> פיזי </a:t>
            </a:r>
            <a:r>
              <a:rPr lang="he-IL" dirty="0" err="1"/>
              <a:t>לוירטואלי</a:t>
            </a:r>
            <a:r>
              <a:rPr lang="he-IL" dirty="0"/>
              <a:t>. למשל, 2 פרטי מידע עם כתובת וירטואלית עוקבת אך בפיזי הן לא נמצאות באמת אחת ליד השנייה.</a:t>
            </a:r>
          </a:p>
          <a:p>
            <a:pPr marL="0" algn="r" defTabSz="914400" rtl="1" eaLnBrk="1" latinLnBrk="0" hangingPunct="1"/>
            <a:r>
              <a:rPr lang="he-IL" dirty="0"/>
              <a:t>כל מילה רחוקה מהשנייה ב-4 או ב-8 בתים (לפי עבודה עם מחשב של32 או 64 סיביות)- הכתובת נמצאת בבית הראשון (אפשר לחשוב על זה כמו מערכים)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3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001126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r>
              <a:rPr lang="he-IL" sz="1600" b="1" dirty="0"/>
              <a:t>עוד דוגמה:</a:t>
            </a:r>
          </a:p>
          <a:p>
            <a:pPr marL="0" algn="r" defTabSz="914400" rtl="1" eaLnBrk="1" latinLnBrk="0" hangingPunct="1"/>
            <a:r>
              <a:rPr lang="en-US" sz="1600" dirty="0"/>
              <a:t>0x01234567</a:t>
            </a:r>
            <a:r>
              <a:rPr lang="he-IL" sz="1600" dirty="0"/>
              <a:t> ככה מייצגים מספר חוקי ב-</a:t>
            </a:r>
            <a:r>
              <a:rPr lang="en-US" sz="1600" dirty="0"/>
              <a:t>C</a:t>
            </a:r>
          </a:p>
          <a:p>
            <a:pPr marL="0" algn="r" defTabSz="914400" rtl="1" eaLnBrk="1" latinLnBrk="0" hangingPunct="1"/>
            <a:r>
              <a:rPr lang="en-US" sz="1600" dirty="0"/>
              <a:t>Big endian= 87 65 43 21</a:t>
            </a:r>
          </a:p>
          <a:p>
            <a:pPr marL="0" algn="r" defTabSz="914400" rtl="1" eaLnBrk="1" latinLnBrk="0" hangingPunct="1"/>
            <a:r>
              <a:rPr lang="en-US" sz="1600" dirty="0"/>
              <a:t>Little endian= 21 43 65 87</a:t>
            </a:r>
          </a:p>
          <a:p>
            <a:pPr marL="0" algn="r" defTabSz="914400" rtl="1" eaLnBrk="1" latinLnBrk="0" hangingPunct="1"/>
            <a:endParaRPr lang="en-US" sz="1600" dirty="0"/>
          </a:p>
          <a:p>
            <a:pPr marL="0" algn="r" defTabSz="914400" rtl="1" eaLnBrk="1" latinLnBrk="0" hangingPunct="1"/>
            <a:r>
              <a:rPr lang="he-IL" sz="1600" b="1" dirty="0"/>
              <a:t>עוד דוגמה:</a:t>
            </a:r>
          </a:p>
          <a:p>
            <a:pPr marL="0" algn="r" defTabSz="914400" rtl="1" eaLnBrk="1" latinLnBrk="0" hangingPunct="1"/>
            <a:r>
              <a:rPr lang="he-IL" sz="1600" dirty="0"/>
              <a:t>עבור ה-</a:t>
            </a:r>
            <a:r>
              <a:rPr lang="en-US" sz="1600" dirty="0"/>
              <a:t>int</a:t>
            </a:r>
            <a:r>
              <a:rPr lang="he-IL" sz="1600" dirty="0"/>
              <a:t> </a:t>
            </a:r>
            <a:r>
              <a:rPr lang="en-US" sz="1600" dirty="0"/>
              <a:t>27864</a:t>
            </a:r>
            <a:r>
              <a:rPr lang="he-IL" sz="1600" dirty="0"/>
              <a:t> נציג את הסדר בזיכרון</a:t>
            </a:r>
            <a:endParaRPr lang="en-US" sz="1600" dirty="0"/>
          </a:p>
          <a:p>
            <a:pPr marL="0" algn="r" defTabSz="914400" rtl="1" eaLnBrk="1" latinLnBrk="0" hangingPunct="1"/>
            <a:r>
              <a:rPr lang="he-IL" sz="1600" dirty="0"/>
              <a:t>מעבירים לייצוג </a:t>
            </a:r>
            <a:r>
              <a:rPr lang="he-IL" sz="1600" dirty="0" err="1"/>
              <a:t>הקסדצימלי</a:t>
            </a:r>
            <a:r>
              <a:rPr lang="he-IL" sz="1600" dirty="0"/>
              <a:t>- </a:t>
            </a:r>
            <a:r>
              <a:rPr lang="en-US" sz="1600" dirty="0"/>
              <a:t>0x6CD8</a:t>
            </a:r>
            <a:r>
              <a:rPr lang="he-IL" sz="1600" dirty="0"/>
              <a:t> (לפי האלגוריתם שלמדנו בתרגול 1)</a:t>
            </a:r>
            <a:br>
              <a:rPr lang="en-US" sz="1600" dirty="0"/>
            </a:br>
            <a:r>
              <a:rPr lang="he-IL" sz="1600" dirty="0"/>
              <a:t>אם עושים ב-</a:t>
            </a:r>
            <a:r>
              <a:rPr lang="en-US" sz="1600" dirty="0"/>
              <a:t>little endian</a:t>
            </a:r>
            <a:r>
              <a:rPr lang="he-IL" sz="1600" dirty="0"/>
              <a:t>: </a:t>
            </a:r>
            <a:r>
              <a:rPr lang="en-US" sz="1600" dirty="0"/>
              <a:t>D8--6C</a:t>
            </a:r>
            <a:endParaRPr lang="he-IL" sz="1600" dirty="0"/>
          </a:p>
          <a:p>
            <a:pPr marL="0" algn="r" defTabSz="914400" rtl="1" eaLnBrk="1" latinLnBrk="0" hangingPunct="1"/>
            <a:r>
              <a:rPr lang="he-IL" sz="1600" dirty="0"/>
              <a:t>אם עושים ב-</a:t>
            </a:r>
            <a:r>
              <a:rPr lang="en-US" sz="1600" dirty="0"/>
              <a:t>big endian</a:t>
            </a:r>
            <a:r>
              <a:rPr lang="he-IL" sz="1600" dirty="0"/>
              <a:t>: </a:t>
            </a:r>
            <a:r>
              <a:rPr lang="en-US" sz="1600" dirty="0"/>
              <a:t>6C—D8</a:t>
            </a:r>
            <a:endParaRPr lang="en-IL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4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5243802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דוגמה עבור </a:t>
            </a:r>
            <a:r>
              <a:rPr lang="en-US" dirty="0"/>
              <a:t>not</a:t>
            </a:r>
            <a:r>
              <a:rPr lang="he-IL" dirty="0"/>
              <a:t> לוגי: </a:t>
            </a:r>
            <a:r>
              <a:rPr lang="en-US" dirty="0"/>
              <a:t>(!13)=(!true)=false</a:t>
            </a:r>
            <a:endParaRPr lang="he-IL" dirty="0"/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אם היינו מסתכלים עבור ~ (</a:t>
            </a:r>
            <a:r>
              <a:rPr lang="en-US" dirty="0"/>
              <a:t>not</a:t>
            </a:r>
            <a:r>
              <a:rPr lang="he-IL" dirty="0"/>
              <a:t> של ביטים)</a:t>
            </a:r>
            <a:r>
              <a:rPr lang="en-US" dirty="0"/>
              <a:t>-</a:t>
            </a:r>
            <a:r>
              <a:rPr lang="he-IL" dirty="0"/>
              <a:t> היינו מסתכלים על הייצוג הבינארי של 13, עליו עושים ~, ואז מתרגמים חזרה </a:t>
            </a:r>
            <a:r>
              <a:rPr lang="he-IL" dirty="0">
                <a:sym typeface="Wingdings" pitchFamily="2" charset="2"/>
              </a:rPr>
              <a:t> </a:t>
            </a:r>
            <a:r>
              <a:rPr lang="en-US" dirty="0">
                <a:sym typeface="Wingdings" pitchFamily="2" charset="2"/>
              </a:rPr>
              <a:t>13=1101  ~(1101)=0010=2</a:t>
            </a:r>
            <a:r>
              <a:rPr lang="he-IL" dirty="0">
                <a:sym typeface="Wingdings" pitchFamily="2" charset="2"/>
              </a:rPr>
              <a:t> (עבור ייצוג עם 4 ביטים)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>
                <a:sym typeface="Wingdings" pitchFamily="2" charset="2"/>
              </a:rPr>
              <a:t>דוגמה עבור </a:t>
            </a:r>
            <a:r>
              <a:rPr lang="en-US" dirty="0">
                <a:sym typeface="Wingdings" pitchFamily="2" charset="2"/>
              </a:rPr>
              <a:t>and</a:t>
            </a:r>
            <a:r>
              <a:rPr lang="he-IL" dirty="0">
                <a:sym typeface="Wingdings" pitchFamily="2" charset="2"/>
              </a:rPr>
              <a:t> לוגי: </a:t>
            </a:r>
            <a:r>
              <a:rPr lang="en-US" dirty="0">
                <a:sym typeface="Wingdings" pitchFamily="2" charset="2"/>
              </a:rPr>
              <a:t>(13&amp;&amp;0)=(true&amp;&amp;false)=false</a:t>
            </a:r>
            <a:endParaRPr lang="he-IL" dirty="0">
              <a:sym typeface="Wingdings" pitchFamily="2" charset="2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>
                <a:sym typeface="Wingdings" pitchFamily="2" charset="2"/>
              </a:rPr>
              <a:t>דוגמה עבור </a:t>
            </a:r>
            <a:r>
              <a:rPr lang="en-US" dirty="0">
                <a:sym typeface="Wingdings" pitchFamily="2" charset="2"/>
              </a:rPr>
              <a:t>or</a:t>
            </a:r>
            <a:r>
              <a:rPr lang="he-IL" dirty="0">
                <a:sym typeface="Wingdings" pitchFamily="2" charset="2"/>
              </a:rPr>
              <a:t> לוגי: </a:t>
            </a:r>
            <a:r>
              <a:rPr lang="en-US" dirty="0">
                <a:sym typeface="Wingdings" pitchFamily="2" charset="2"/>
              </a:rPr>
              <a:t>(13||0)=(true || false)=true</a:t>
            </a:r>
            <a:endParaRPr lang="en-IL" dirty="0"/>
          </a:p>
          <a:p>
            <a:pPr marL="0" algn="r" defTabSz="914400" rtl="1" eaLnBrk="1" latinLnBrk="0" hangingPunct="1"/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5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311943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דוגמה עבור </a:t>
            </a:r>
            <a:r>
              <a:rPr lang="en-US" dirty="0"/>
              <a:t>not</a:t>
            </a:r>
            <a:r>
              <a:rPr lang="he-IL" dirty="0"/>
              <a:t> לוגי: </a:t>
            </a:r>
            <a:r>
              <a:rPr lang="en-US" dirty="0"/>
              <a:t>(!13)=(!true)=false</a:t>
            </a:r>
            <a:endParaRPr lang="he-IL" dirty="0"/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אם היינו מסתכלים עבור ~ (</a:t>
            </a:r>
            <a:r>
              <a:rPr lang="en-US" dirty="0"/>
              <a:t>not</a:t>
            </a:r>
            <a:r>
              <a:rPr lang="he-IL" dirty="0"/>
              <a:t> של ביטים)</a:t>
            </a:r>
            <a:r>
              <a:rPr lang="en-US" dirty="0"/>
              <a:t>-</a:t>
            </a:r>
            <a:r>
              <a:rPr lang="he-IL" dirty="0"/>
              <a:t> היינו מסתכלים על הייצוג הבינארי של 13, עליו עושים ~, ואז מתרגמים חזרה </a:t>
            </a:r>
            <a:r>
              <a:rPr lang="he-IL" dirty="0">
                <a:sym typeface="Wingdings" pitchFamily="2" charset="2"/>
              </a:rPr>
              <a:t> </a:t>
            </a:r>
            <a:r>
              <a:rPr lang="en-US" dirty="0">
                <a:sym typeface="Wingdings" pitchFamily="2" charset="2"/>
              </a:rPr>
              <a:t>13=1101  ~(1101)=0010=2</a:t>
            </a:r>
            <a:r>
              <a:rPr lang="he-IL" dirty="0">
                <a:sym typeface="Wingdings" pitchFamily="2" charset="2"/>
              </a:rPr>
              <a:t> (עבור ייצוג עם 4 ביטים)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>
                <a:sym typeface="Wingdings" pitchFamily="2" charset="2"/>
              </a:rPr>
              <a:t>דוגמה עבור </a:t>
            </a:r>
            <a:r>
              <a:rPr lang="en-US" dirty="0">
                <a:sym typeface="Wingdings" pitchFamily="2" charset="2"/>
              </a:rPr>
              <a:t>and</a:t>
            </a:r>
            <a:r>
              <a:rPr lang="he-IL" dirty="0">
                <a:sym typeface="Wingdings" pitchFamily="2" charset="2"/>
              </a:rPr>
              <a:t> לוגי: </a:t>
            </a:r>
            <a:r>
              <a:rPr lang="en-US" dirty="0">
                <a:sym typeface="Wingdings" pitchFamily="2" charset="2"/>
              </a:rPr>
              <a:t>(13&amp;&amp;0)=(true&amp;&amp;false)=false</a:t>
            </a:r>
            <a:endParaRPr lang="he-IL" dirty="0">
              <a:sym typeface="Wingdings" pitchFamily="2" charset="2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>
                <a:sym typeface="Wingdings" pitchFamily="2" charset="2"/>
              </a:rPr>
              <a:t>דוגמה עבור </a:t>
            </a:r>
            <a:r>
              <a:rPr lang="en-US" dirty="0">
                <a:sym typeface="Wingdings" pitchFamily="2" charset="2"/>
              </a:rPr>
              <a:t>or</a:t>
            </a:r>
            <a:r>
              <a:rPr lang="he-IL" dirty="0">
                <a:sym typeface="Wingdings" pitchFamily="2" charset="2"/>
              </a:rPr>
              <a:t> לוגי: </a:t>
            </a:r>
            <a:r>
              <a:rPr lang="en-US" dirty="0">
                <a:sym typeface="Wingdings" pitchFamily="2" charset="2"/>
              </a:rPr>
              <a:t>(13||0)=(true || false)=true</a:t>
            </a:r>
            <a:endParaRPr lang="en-IL" dirty="0"/>
          </a:p>
          <a:p>
            <a:pPr marL="0" algn="r" defTabSz="914400" rtl="1" eaLnBrk="1" latinLnBrk="0" hangingPunct="1"/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6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5254116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דוגמה עבור </a:t>
            </a:r>
            <a:r>
              <a:rPr lang="en-US" dirty="0"/>
              <a:t>not</a:t>
            </a:r>
            <a:r>
              <a:rPr lang="he-IL" dirty="0"/>
              <a:t> לוגי: </a:t>
            </a:r>
            <a:r>
              <a:rPr lang="en-US" dirty="0"/>
              <a:t>(!13)=(!true)=false</a:t>
            </a:r>
            <a:endParaRPr lang="he-IL" dirty="0"/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אם היינו מסתכלים עבור ~ (</a:t>
            </a:r>
            <a:r>
              <a:rPr lang="en-US" dirty="0"/>
              <a:t>not</a:t>
            </a:r>
            <a:r>
              <a:rPr lang="he-IL" dirty="0"/>
              <a:t> של ביטים)</a:t>
            </a:r>
            <a:r>
              <a:rPr lang="en-US" dirty="0"/>
              <a:t>-</a:t>
            </a:r>
            <a:r>
              <a:rPr lang="he-IL" dirty="0"/>
              <a:t> היינו מסתכלים על הייצוג הבינארי של 13, עליו עושים ~, ואז מתרגמים חזרה </a:t>
            </a:r>
            <a:r>
              <a:rPr lang="he-IL" dirty="0">
                <a:sym typeface="Wingdings" pitchFamily="2" charset="2"/>
              </a:rPr>
              <a:t> </a:t>
            </a:r>
            <a:r>
              <a:rPr lang="en-US" dirty="0">
                <a:sym typeface="Wingdings" pitchFamily="2" charset="2"/>
              </a:rPr>
              <a:t>13=1101  ~(1101)=0010=2</a:t>
            </a:r>
            <a:r>
              <a:rPr lang="he-IL" dirty="0">
                <a:sym typeface="Wingdings" pitchFamily="2" charset="2"/>
              </a:rPr>
              <a:t> (עבור ייצוג עם 4 ביטים)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>
                <a:sym typeface="Wingdings" pitchFamily="2" charset="2"/>
              </a:rPr>
              <a:t>דוגמה עבור </a:t>
            </a:r>
            <a:r>
              <a:rPr lang="en-US" dirty="0">
                <a:sym typeface="Wingdings" pitchFamily="2" charset="2"/>
              </a:rPr>
              <a:t>and</a:t>
            </a:r>
            <a:r>
              <a:rPr lang="he-IL" dirty="0">
                <a:sym typeface="Wingdings" pitchFamily="2" charset="2"/>
              </a:rPr>
              <a:t> לוגי: </a:t>
            </a:r>
            <a:r>
              <a:rPr lang="en-US" dirty="0">
                <a:sym typeface="Wingdings" pitchFamily="2" charset="2"/>
              </a:rPr>
              <a:t>(13&amp;&amp;0)=(true&amp;&amp;false)=false</a:t>
            </a:r>
            <a:endParaRPr lang="he-IL" dirty="0">
              <a:sym typeface="Wingdings" pitchFamily="2" charset="2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>
                <a:sym typeface="Wingdings" pitchFamily="2" charset="2"/>
              </a:rPr>
              <a:t>דוגמה עבור </a:t>
            </a:r>
            <a:r>
              <a:rPr lang="en-US" dirty="0">
                <a:sym typeface="Wingdings" pitchFamily="2" charset="2"/>
              </a:rPr>
              <a:t>or</a:t>
            </a:r>
            <a:r>
              <a:rPr lang="he-IL" dirty="0">
                <a:sym typeface="Wingdings" pitchFamily="2" charset="2"/>
              </a:rPr>
              <a:t> לוגי: </a:t>
            </a:r>
            <a:r>
              <a:rPr lang="en-US" dirty="0">
                <a:sym typeface="Wingdings" pitchFamily="2" charset="2"/>
              </a:rPr>
              <a:t>(13||0)=(true || false)=true</a:t>
            </a:r>
            <a:endParaRPr lang="en-IL" dirty="0"/>
          </a:p>
          <a:p>
            <a:pPr marL="0" algn="r" defTabSz="914400" rtl="1" eaLnBrk="1" latinLnBrk="0" hangingPunct="1"/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7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2127255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9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243516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r>
              <a:rPr lang="he-IL" dirty="0"/>
              <a:t>למה? כי רוצים שהמספר ישמור על הסימן שלו (+ או – )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10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834415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168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75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62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134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69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620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944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037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54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38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388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5/31/2024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732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7" r:id="rId6"/>
    <p:sldLayoutId id="2147483782" r:id="rId7"/>
    <p:sldLayoutId id="2147483783" r:id="rId8"/>
    <p:sldLayoutId id="2147483784" r:id="rId9"/>
    <p:sldLayoutId id="2147483786" r:id="rId10"/>
    <p:sldLayoutId id="214748378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adformath.com/calculators/digital-systems/digital-systems-calculator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8A95209C-5275-4E15-8EA7-7F42980AB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8127BC-418D-E34D-BABF-AF4837A4E6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48" y="1124712"/>
            <a:ext cx="9144000" cy="3063240"/>
          </a:xfrm>
        </p:spPr>
        <p:txBody>
          <a:bodyPr>
            <a:normAutofit/>
          </a:bodyPr>
          <a:lstStyle/>
          <a:p>
            <a:pPr algn="ctr" defTabSz="914400" rtl="1" eaLnBrk="1" latinLnBrk="0" hangingPunct="1">
              <a:spcBef>
                <a:spcPct val="0"/>
              </a:spcBef>
              <a:buNone/>
            </a:pPr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ארגון המחשב ומערכות הפעלה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FFB2A3-6C0B-694A-8641-94467FCAE5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227520"/>
          </a:xfrm>
        </p:spPr>
        <p:txBody>
          <a:bodyPr>
            <a:normAutofit lnSpcReduction="10000"/>
          </a:bodyPr>
          <a:lstStyle/>
          <a:p>
            <a:pPr marL="0" indent="0" algn="ct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he-IL" sz="3200" b="1" dirty="0">
                <a:latin typeface="Calibri" panose="020F0502020204030204" pitchFamily="34" charset="0"/>
                <a:cs typeface="Calibri" panose="020F0502020204030204" pitchFamily="34" charset="0"/>
              </a:rPr>
              <a:t>אביב תשפ״ד</a:t>
            </a:r>
          </a:p>
          <a:p>
            <a:pPr marL="0" indent="0" algn="ct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he-IL" sz="3200" b="1" dirty="0">
                <a:latin typeface="Calibri" panose="020F0502020204030204" pitchFamily="34" charset="0"/>
                <a:cs typeface="Calibri" panose="020F0502020204030204" pitchFamily="34" charset="0"/>
              </a:rPr>
              <a:t>תרגול 2 – בתים וסיביות</a:t>
            </a:r>
            <a:endParaRPr lang="en-IL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4F2ED431-E304-4FF0-9F4E-032783C9D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0 h 5416094"/>
              <a:gd name="connsiteX1" fmla="*/ 552069 w 10515600"/>
              <a:gd name="connsiteY1" fmla="*/ 0 h 5416094"/>
              <a:gd name="connsiteX2" fmla="*/ 893826 w 10515600"/>
              <a:gd name="connsiteY2" fmla="*/ 0 h 5416094"/>
              <a:gd name="connsiteX3" fmla="*/ 1761363 w 10515600"/>
              <a:gd name="connsiteY3" fmla="*/ 0 h 5416094"/>
              <a:gd name="connsiteX4" fmla="*/ 2313432 w 10515600"/>
              <a:gd name="connsiteY4" fmla="*/ 0 h 5416094"/>
              <a:gd name="connsiteX5" fmla="*/ 2865501 w 10515600"/>
              <a:gd name="connsiteY5" fmla="*/ 0 h 5416094"/>
              <a:gd name="connsiteX6" fmla="*/ 3733038 w 10515600"/>
              <a:gd name="connsiteY6" fmla="*/ 0 h 5416094"/>
              <a:gd name="connsiteX7" fmla="*/ 4179951 w 10515600"/>
              <a:gd name="connsiteY7" fmla="*/ 0 h 5416094"/>
              <a:gd name="connsiteX8" fmla="*/ 5047488 w 10515600"/>
              <a:gd name="connsiteY8" fmla="*/ 0 h 5416094"/>
              <a:gd name="connsiteX9" fmla="*/ 5915025 w 10515600"/>
              <a:gd name="connsiteY9" fmla="*/ 0 h 5416094"/>
              <a:gd name="connsiteX10" fmla="*/ 6572250 w 10515600"/>
              <a:gd name="connsiteY10" fmla="*/ 0 h 5416094"/>
              <a:gd name="connsiteX11" fmla="*/ 7439787 w 10515600"/>
              <a:gd name="connsiteY11" fmla="*/ 0 h 5416094"/>
              <a:gd name="connsiteX12" fmla="*/ 7991856 w 10515600"/>
              <a:gd name="connsiteY12" fmla="*/ 0 h 5416094"/>
              <a:gd name="connsiteX13" fmla="*/ 8543925 w 10515600"/>
              <a:gd name="connsiteY13" fmla="*/ 0 h 5416094"/>
              <a:gd name="connsiteX14" fmla="*/ 9306306 w 10515600"/>
              <a:gd name="connsiteY14" fmla="*/ 0 h 5416094"/>
              <a:gd name="connsiteX15" fmla="*/ 9858375 w 10515600"/>
              <a:gd name="connsiteY15" fmla="*/ 0 h 5416094"/>
              <a:gd name="connsiteX16" fmla="*/ 10515600 w 10515600"/>
              <a:gd name="connsiteY16" fmla="*/ 0 h 5416094"/>
              <a:gd name="connsiteX17" fmla="*/ 10515600 w 10515600"/>
              <a:gd name="connsiteY17" fmla="*/ 785334 h 5416094"/>
              <a:gd name="connsiteX18" fmla="*/ 10515600 w 10515600"/>
              <a:gd name="connsiteY18" fmla="*/ 1516506 h 5416094"/>
              <a:gd name="connsiteX19" fmla="*/ 10515600 w 10515600"/>
              <a:gd name="connsiteY19" fmla="*/ 2247679 h 5416094"/>
              <a:gd name="connsiteX20" fmla="*/ 10515600 w 10515600"/>
              <a:gd name="connsiteY20" fmla="*/ 2762208 h 5416094"/>
              <a:gd name="connsiteX21" fmla="*/ 10515600 w 10515600"/>
              <a:gd name="connsiteY21" fmla="*/ 3330898 h 5416094"/>
              <a:gd name="connsiteX22" fmla="*/ 10515600 w 10515600"/>
              <a:gd name="connsiteY22" fmla="*/ 4062071 h 5416094"/>
              <a:gd name="connsiteX23" fmla="*/ 10515600 w 10515600"/>
              <a:gd name="connsiteY23" fmla="*/ 4684921 h 5416094"/>
              <a:gd name="connsiteX24" fmla="*/ 10515600 w 10515600"/>
              <a:gd name="connsiteY24" fmla="*/ 5416094 h 5416094"/>
              <a:gd name="connsiteX25" fmla="*/ 9753219 w 10515600"/>
              <a:gd name="connsiteY25" fmla="*/ 5416094 h 5416094"/>
              <a:gd name="connsiteX26" fmla="*/ 9411462 w 10515600"/>
              <a:gd name="connsiteY26" fmla="*/ 5416094 h 5416094"/>
              <a:gd name="connsiteX27" fmla="*/ 8754237 w 10515600"/>
              <a:gd name="connsiteY27" fmla="*/ 5416094 h 5416094"/>
              <a:gd name="connsiteX28" fmla="*/ 8307324 w 10515600"/>
              <a:gd name="connsiteY28" fmla="*/ 5416094 h 5416094"/>
              <a:gd name="connsiteX29" fmla="*/ 7544943 w 10515600"/>
              <a:gd name="connsiteY29" fmla="*/ 5416094 h 5416094"/>
              <a:gd name="connsiteX30" fmla="*/ 7098030 w 10515600"/>
              <a:gd name="connsiteY30" fmla="*/ 5416094 h 5416094"/>
              <a:gd name="connsiteX31" fmla="*/ 6335649 w 10515600"/>
              <a:gd name="connsiteY31" fmla="*/ 5416094 h 5416094"/>
              <a:gd name="connsiteX32" fmla="*/ 5993892 w 10515600"/>
              <a:gd name="connsiteY32" fmla="*/ 5416094 h 5416094"/>
              <a:gd name="connsiteX33" fmla="*/ 5231511 w 10515600"/>
              <a:gd name="connsiteY33" fmla="*/ 5416094 h 5416094"/>
              <a:gd name="connsiteX34" fmla="*/ 4784598 w 10515600"/>
              <a:gd name="connsiteY34" fmla="*/ 5416094 h 5416094"/>
              <a:gd name="connsiteX35" fmla="*/ 4442841 w 10515600"/>
              <a:gd name="connsiteY35" fmla="*/ 5416094 h 5416094"/>
              <a:gd name="connsiteX36" fmla="*/ 3995928 w 10515600"/>
              <a:gd name="connsiteY36" fmla="*/ 5416094 h 5416094"/>
              <a:gd name="connsiteX37" fmla="*/ 3233547 w 10515600"/>
              <a:gd name="connsiteY37" fmla="*/ 5416094 h 5416094"/>
              <a:gd name="connsiteX38" fmla="*/ 2786634 w 10515600"/>
              <a:gd name="connsiteY38" fmla="*/ 5416094 h 5416094"/>
              <a:gd name="connsiteX39" fmla="*/ 2444877 w 10515600"/>
              <a:gd name="connsiteY39" fmla="*/ 5416094 h 5416094"/>
              <a:gd name="connsiteX40" fmla="*/ 1997964 w 10515600"/>
              <a:gd name="connsiteY40" fmla="*/ 5416094 h 5416094"/>
              <a:gd name="connsiteX41" fmla="*/ 1445895 w 10515600"/>
              <a:gd name="connsiteY41" fmla="*/ 5416094 h 5416094"/>
              <a:gd name="connsiteX42" fmla="*/ 788670 w 10515600"/>
              <a:gd name="connsiteY42" fmla="*/ 5416094 h 5416094"/>
              <a:gd name="connsiteX43" fmla="*/ 0 w 10515600"/>
              <a:gd name="connsiteY43" fmla="*/ 5416094 h 5416094"/>
              <a:gd name="connsiteX44" fmla="*/ 0 w 10515600"/>
              <a:gd name="connsiteY44" fmla="*/ 4630760 h 5416094"/>
              <a:gd name="connsiteX45" fmla="*/ 0 w 10515600"/>
              <a:gd name="connsiteY45" fmla="*/ 3953749 h 5416094"/>
              <a:gd name="connsiteX46" fmla="*/ 0 w 10515600"/>
              <a:gd name="connsiteY46" fmla="*/ 3276737 h 5416094"/>
              <a:gd name="connsiteX47" fmla="*/ 0 w 10515600"/>
              <a:gd name="connsiteY47" fmla="*/ 2599725 h 5416094"/>
              <a:gd name="connsiteX48" fmla="*/ 0 w 10515600"/>
              <a:gd name="connsiteY48" fmla="*/ 1922713 h 5416094"/>
              <a:gd name="connsiteX49" fmla="*/ 0 w 10515600"/>
              <a:gd name="connsiteY49" fmla="*/ 1299863 h 5416094"/>
              <a:gd name="connsiteX50" fmla="*/ 0 w 10515600"/>
              <a:gd name="connsiteY50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15600" h="5416094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24919" y="196329"/>
                  <a:pt x="10549062" y="488432"/>
                  <a:pt x="10515600" y="785334"/>
                </a:cubicBezTo>
                <a:cubicBezTo>
                  <a:pt x="10482138" y="1082236"/>
                  <a:pt x="10536385" y="1323726"/>
                  <a:pt x="10515600" y="1516506"/>
                </a:cubicBezTo>
                <a:cubicBezTo>
                  <a:pt x="10494815" y="1709286"/>
                  <a:pt x="10546328" y="2097632"/>
                  <a:pt x="10515600" y="2247679"/>
                </a:cubicBezTo>
                <a:cubicBezTo>
                  <a:pt x="10484872" y="2397726"/>
                  <a:pt x="10491771" y="2577292"/>
                  <a:pt x="10515600" y="2762208"/>
                </a:cubicBezTo>
                <a:cubicBezTo>
                  <a:pt x="10539429" y="2947124"/>
                  <a:pt x="10511007" y="3105736"/>
                  <a:pt x="10515600" y="3330898"/>
                </a:cubicBezTo>
                <a:cubicBezTo>
                  <a:pt x="10520194" y="3556060"/>
                  <a:pt x="10497393" y="3882611"/>
                  <a:pt x="10515600" y="4062071"/>
                </a:cubicBezTo>
                <a:cubicBezTo>
                  <a:pt x="10533807" y="4241531"/>
                  <a:pt x="10544791" y="4505155"/>
                  <a:pt x="10515600" y="4684921"/>
                </a:cubicBezTo>
                <a:cubicBezTo>
                  <a:pt x="10486410" y="4864687"/>
                  <a:pt x="10497356" y="5246484"/>
                  <a:pt x="10515600" y="5416094"/>
                </a:cubicBezTo>
                <a:cubicBezTo>
                  <a:pt x="10245623" y="5445692"/>
                  <a:pt x="10029676" y="5415505"/>
                  <a:pt x="9753219" y="5416094"/>
                </a:cubicBezTo>
                <a:cubicBezTo>
                  <a:pt x="9476762" y="5416683"/>
                  <a:pt x="9553148" y="5422760"/>
                  <a:pt x="9411462" y="5416094"/>
                </a:cubicBezTo>
                <a:cubicBezTo>
                  <a:pt x="9269776" y="5409428"/>
                  <a:pt x="8927709" y="5385012"/>
                  <a:pt x="8754237" y="5416094"/>
                </a:cubicBezTo>
                <a:cubicBezTo>
                  <a:pt x="8580766" y="5447176"/>
                  <a:pt x="8413264" y="5410024"/>
                  <a:pt x="8307324" y="5416094"/>
                </a:cubicBezTo>
                <a:cubicBezTo>
                  <a:pt x="8201384" y="5422164"/>
                  <a:pt x="7912690" y="5421686"/>
                  <a:pt x="7544943" y="5416094"/>
                </a:cubicBezTo>
                <a:cubicBezTo>
                  <a:pt x="7177196" y="5410502"/>
                  <a:pt x="7304235" y="5418502"/>
                  <a:pt x="7098030" y="5416094"/>
                </a:cubicBezTo>
                <a:cubicBezTo>
                  <a:pt x="6891825" y="5413686"/>
                  <a:pt x="6541479" y="5434609"/>
                  <a:pt x="6335649" y="5416094"/>
                </a:cubicBezTo>
                <a:cubicBezTo>
                  <a:pt x="6129819" y="5397579"/>
                  <a:pt x="6106541" y="5402791"/>
                  <a:pt x="5993892" y="5416094"/>
                </a:cubicBezTo>
                <a:cubicBezTo>
                  <a:pt x="5881243" y="5429397"/>
                  <a:pt x="5545248" y="5437743"/>
                  <a:pt x="5231511" y="5416094"/>
                </a:cubicBezTo>
                <a:cubicBezTo>
                  <a:pt x="4917774" y="5394445"/>
                  <a:pt x="4963237" y="5426599"/>
                  <a:pt x="4784598" y="5416094"/>
                </a:cubicBezTo>
                <a:cubicBezTo>
                  <a:pt x="4605959" y="5405589"/>
                  <a:pt x="4605904" y="5406658"/>
                  <a:pt x="4442841" y="5416094"/>
                </a:cubicBezTo>
                <a:cubicBezTo>
                  <a:pt x="4279778" y="5425530"/>
                  <a:pt x="4177180" y="5426138"/>
                  <a:pt x="3995928" y="5416094"/>
                </a:cubicBezTo>
                <a:cubicBezTo>
                  <a:pt x="3814676" y="5406050"/>
                  <a:pt x="3516440" y="5429234"/>
                  <a:pt x="3233547" y="5416094"/>
                </a:cubicBezTo>
                <a:cubicBezTo>
                  <a:pt x="2950654" y="5402954"/>
                  <a:pt x="2884354" y="5436103"/>
                  <a:pt x="2786634" y="5416094"/>
                </a:cubicBezTo>
                <a:cubicBezTo>
                  <a:pt x="2688914" y="5396085"/>
                  <a:pt x="2522958" y="5423232"/>
                  <a:pt x="2444877" y="5416094"/>
                </a:cubicBezTo>
                <a:cubicBezTo>
                  <a:pt x="2366796" y="5408956"/>
                  <a:pt x="2104768" y="5395479"/>
                  <a:pt x="1997964" y="5416094"/>
                </a:cubicBezTo>
                <a:cubicBezTo>
                  <a:pt x="1891160" y="5436709"/>
                  <a:pt x="1573016" y="5412376"/>
                  <a:pt x="1445895" y="5416094"/>
                </a:cubicBezTo>
                <a:cubicBezTo>
                  <a:pt x="1318774" y="5419812"/>
                  <a:pt x="986443" y="5400529"/>
                  <a:pt x="788670" y="5416094"/>
                </a:cubicBezTo>
                <a:cubicBezTo>
                  <a:pt x="590897" y="5431659"/>
                  <a:pt x="363709" y="5381266"/>
                  <a:pt x="0" y="5416094"/>
                </a:cubicBezTo>
                <a:cubicBezTo>
                  <a:pt x="-22973" y="5218643"/>
                  <a:pt x="-26699" y="5010779"/>
                  <a:pt x="0" y="4630760"/>
                </a:cubicBezTo>
                <a:cubicBezTo>
                  <a:pt x="26699" y="4250741"/>
                  <a:pt x="-15389" y="4196664"/>
                  <a:pt x="0" y="3953749"/>
                </a:cubicBezTo>
                <a:cubicBezTo>
                  <a:pt x="15389" y="3710834"/>
                  <a:pt x="468" y="3611311"/>
                  <a:pt x="0" y="3276737"/>
                </a:cubicBezTo>
                <a:cubicBezTo>
                  <a:pt x="-468" y="2942163"/>
                  <a:pt x="15360" y="2781998"/>
                  <a:pt x="0" y="2599725"/>
                </a:cubicBezTo>
                <a:cubicBezTo>
                  <a:pt x="-15360" y="2417452"/>
                  <a:pt x="14816" y="2100232"/>
                  <a:pt x="0" y="1922713"/>
                </a:cubicBezTo>
                <a:cubicBezTo>
                  <a:pt x="-14816" y="1745194"/>
                  <a:pt x="-24648" y="1604167"/>
                  <a:pt x="0" y="1299863"/>
                </a:cubicBezTo>
                <a:cubicBezTo>
                  <a:pt x="24648" y="995559"/>
                  <a:pt x="2182" y="279525"/>
                  <a:pt x="0" y="0"/>
                </a:cubicBezTo>
                <a:close/>
              </a:path>
            </a:pathLst>
          </a:custGeom>
          <a:noFill/>
          <a:ln w="571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6">
            <a:extLst>
              <a:ext uri="{FF2B5EF4-FFF2-40B4-BE49-F238E27FC236}">
                <a16:creationId xmlns:a16="http://schemas.microsoft.com/office/drawing/2014/main" id="{4E87FCFB-2CCE-460D-B3DD-557C8BD1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8435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3DADE-41FB-2A48-A299-4DD5EC80D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זיזה ימינה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x&gt;&gt;y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D0730EC-AF76-8E40-9951-325C8FAE5F9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929383"/>
                <a:ext cx="10515600" cy="4563491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:r>
                  <a:rPr lang="he-IL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מזיזים את הווקטור 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x</a:t>
                </a:r>
                <a:r>
                  <a:rPr lang="he-IL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ב-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y</a:t>
                </a:r>
                <a:r>
                  <a:rPr lang="he-IL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סיביות ימינה</a:t>
                </a:r>
              </a:p>
              <a:p>
                <a:pPr marL="0" indent="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:r>
                  <a:rPr lang="he-IL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	</a:t>
                </a:r>
                <a:r>
                  <a:rPr lang="he-IL" sz="2400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 זורקים את 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y</a:t>
                </a:r>
                <a:r>
                  <a:rPr lang="he-IL" sz="2400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 הסיביות בימין, משמאל קורים אחד מהמקרים הבאים:</a:t>
                </a:r>
              </a:p>
              <a:p>
                <a:pPr marL="514350" indent="-51435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AutoNum type="arabicPeriod"/>
                </a:pPr>
                <a:r>
                  <a:rPr lang="he-IL" sz="2400" b="1" u="sng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זיזה לוגית</a:t>
                </a:r>
                <a:r>
                  <a:rPr lang="he-IL" sz="2400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- אם 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x</a:t>
                </a:r>
                <a:r>
                  <a:rPr lang="he-IL" sz="2400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 הוא 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unsigned</a:t>
                </a:r>
                <a:r>
                  <a:rPr lang="he-IL" sz="2400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 (חיובי או 0 בלבד)- ממלאים בשמאל ב-0-ים</a:t>
                </a:r>
              </a:p>
              <a:p>
                <a:pPr marL="514350" indent="-514350" algn="r" defTabSz="914400" rtl="1" eaLnBrk="1" latinLnBrk="0" hangingPunct="1">
                  <a:lnSpc>
                    <a:spcPct val="170000"/>
                  </a:lnSpc>
                  <a:spcBef>
                    <a:spcPts val="1000"/>
                  </a:spcBef>
                  <a:buAutoNum type="arabicPeriod"/>
                </a:pPr>
                <a:r>
                  <a:rPr lang="he-IL" sz="2400" b="1" u="sng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זיזה אריתמטית</a:t>
                </a:r>
                <a:r>
                  <a:rPr lang="he-IL" sz="2400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- אם 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x</a:t>
                </a:r>
                <a:r>
                  <a:rPr lang="he-IL" sz="2400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 הוא 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signed</a:t>
                </a:r>
                <a:r>
                  <a:rPr lang="he-IL" sz="2400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 (חיוביים ושליליים)- ממלאים בשמאל בסיבית האחרונה- יכול להיות 0-ים או 1-ים (למה?)</a:t>
                </a:r>
              </a:p>
              <a:p>
                <a:pPr marL="0" indent="0" algn="ctr" defTabSz="914400" rtl="1" eaLnBrk="1" latinLnBrk="0" hangingPunct="1">
                  <a:lnSpc>
                    <a:spcPct val="170000"/>
                  </a:lnSpc>
                  <a:spcBef>
                    <a:spcPts val="1000"/>
                  </a:spcBef>
                  <a:buNone/>
                </a:pPr>
                <a:r>
                  <a:rPr lang="he-IL" sz="2400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דוגמה: </a:t>
                </a:r>
                <a:r>
                  <a:rPr lang="en-IL" sz="2400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x=10100010, y=2</a:t>
                </a:r>
                <a:endParaRPr lang="he-IL" sz="2400" dirty="0">
                  <a:latin typeface="Calibri" panose="020F0502020204030204" pitchFamily="34" charset="0"/>
                  <a:cs typeface="Calibri" panose="020F0502020204030204" pitchFamily="34" charset="0"/>
                  <a:sym typeface="Wingdings" pitchFamily="2" charset="2"/>
                </a:endParaRPr>
              </a:p>
              <a:p>
                <a:pPr marL="0" indent="0" algn="ct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:r>
                  <a:rPr lang="he-IL" sz="2400" u="sng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זיזה לוגית-</a:t>
                </a:r>
                <a:r>
                  <a:rPr lang="he-IL" sz="2400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 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10100010 &gt;&gt; 2 = </a:t>
                </a:r>
                <a:r>
                  <a:rPr lang="en-US" sz="240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00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101000</a:t>
                </a:r>
              </a:p>
              <a:p>
                <a:pPr marL="0" indent="0" algn="ct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:r>
                  <a:rPr lang="he-IL" sz="2400" u="sng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זיזה אריתמטית-</a:t>
                </a:r>
                <a:r>
                  <a:rPr lang="he-IL" sz="2400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 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10100010 &gt;&gt; 2 = </a:t>
                </a:r>
                <a:r>
                  <a:rPr lang="en-US" sz="240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11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101000</a:t>
                </a:r>
                <a:endParaRPr lang="he-IL" sz="2400" dirty="0">
                  <a:latin typeface="Calibri" panose="020F0502020204030204" pitchFamily="34" charset="0"/>
                  <a:cs typeface="Calibri" panose="020F0502020204030204" pitchFamily="34" charset="0"/>
                  <a:sym typeface="Wingdings" pitchFamily="2" charset="2"/>
                </a:endParaRPr>
              </a:p>
              <a:p>
                <a:pPr marL="0" indent="0" algn="ct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:r>
                  <a:rPr lang="he-IL" sz="2400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אם חושבים על זה- הדבר שקול ל </a:t>
                </a:r>
                <a14:m>
                  <m:oMath xmlns:m="http://schemas.openxmlformats.org/officeDocument/2006/math">
                    <m:d>
                      <m:dPr>
                        <m:begChr m:val="⌊"/>
                        <m:endChr m:val="⌋"/>
                        <m:ctrlPr>
                          <a:rPr lang="he-IL" sz="240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  <a:sym typeface="Wingdings" pitchFamily="2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  <a:sym typeface="Wingdings" pitchFamily="2" charset="2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  <a:sym typeface="Wingdings" pitchFamily="2" charset="2"/>
                              </a:rPr>
                              <m:t>𝑥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  <a:sym typeface="Wingdings" pitchFamily="2" charset="2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  <a:sym typeface="Wingdings" pitchFamily="2" charset="2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  <a:sym typeface="Wingdings" pitchFamily="2" charset="2"/>
                                  </a:rPr>
                                  <m:t>𝑦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he-IL" sz="2400" dirty="0">
                  <a:latin typeface="Calibri" panose="020F0502020204030204" pitchFamily="34" charset="0"/>
                  <a:cs typeface="Calibri" panose="020F0502020204030204" pitchFamily="34" charset="0"/>
                  <a:sym typeface="Wingdings" pitchFamily="2" charset="2"/>
                </a:endParaRPr>
              </a:p>
              <a:p>
                <a:pPr marL="0" indent="0" algn="ct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:r>
                  <a:rPr lang="he-IL" sz="2400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למה?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D0730EC-AF76-8E40-9951-325C8FAE5F9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929383"/>
                <a:ext cx="10515600" cy="4563491"/>
              </a:xfrm>
              <a:blipFill>
                <a:blip r:embed="rId3"/>
                <a:stretch>
                  <a:fillRect t="-1335" r="-638" b="-1736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9057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B4D9A35-2A24-3AED-046D-80F2C68C5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  <a:defRPr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נבצע זיזה לוגית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x&gt;&gt;2 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עבור 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x=x</a:t>
            </a:r>
            <a:r>
              <a:rPr lang="en-US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*2</a:t>
            </a:r>
            <a:r>
              <a:rPr lang="en-US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+…+x</a:t>
            </a:r>
            <a:r>
              <a:rPr lang="en-US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*2</a:t>
            </a:r>
            <a:r>
              <a:rPr lang="en-US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+x</a:t>
            </a:r>
            <a:r>
              <a:rPr lang="en-US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*2</a:t>
            </a:r>
            <a:r>
              <a:rPr lang="en-US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</a:p>
          <a:p>
            <a:pPr marL="0" indent="0" algn="r" rtl="1">
              <a:buNone/>
              <a:defRPr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קיבלנו: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x&gt;&gt;2 = x</a:t>
            </a:r>
            <a:r>
              <a:rPr lang="en-US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*2</a:t>
            </a:r>
            <a:r>
              <a:rPr lang="en-US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+…+x</a:t>
            </a:r>
            <a:r>
              <a:rPr lang="en-US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*2</a:t>
            </a:r>
            <a:r>
              <a:rPr lang="en-US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endParaRPr lang="he-IL" baseline="30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buNone/>
              <a:defRPr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נשווה לחלוקה ב-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 algn="r" rtl="1">
              <a:buNone/>
              <a:defRPr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קיבלנו: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 / 2</a:t>
            </a:r>
            <a:r>
              <a:rPr lang="en-US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=x</a:t>
            </a:r>
            <a:r>
              <a:rPr lang="en-US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*2</a:t>
            </a:r>
            <a:r>
              <a:rPr lang="en-US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+…+x</a:t>
            </a:r>
            <a:r>
              <a:rPr lang="en-US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*2</a:t>
            </a:r>
            <a:r>
              <a:rPr lang="en-US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dirty="0">
                <a:solidFill>
                  <a:srgbClr val="CC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baseline="-25000" dirty="0">
                <a:solidFill>
                  <a:srgbClr val="CC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dirty="0">
                <a:solidFill>
                  <a:srgbClr val="CC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*2</a:t>
            </a:r>
            <a:r>
              <a:rPr lang="en-US" baseline="30000" dirty="0">
                <a:solidFill>
                  <a:srgbClr val="CC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-1</a:t>
            </a:r>
            <a:r>
              <a:rPr lang="en-US" dirty="0">
                <a:solidFill>
                  <a:srgbClr val="CC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+x</a:t>
            </a:r>
            <a:r>
              <a:rPr lang="en-US" baseline="-25000" dirty="0">
                <a:solidFill>
                  <a:srgbClr val="CC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dirty="0">
                <a:solidFill>
                  <a:srgbClr val="CC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*2</a:t>
            </a:r>
            <a:r>
              <a:rPr lang="en-US" baseline="30000" dirty="0">
                <a:solidFill>
                  <a:srgbClr val="CC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-2</a:t>
            </a:r>
            <a:endParaRPr lang="he-IL" baseline="30000" dirty="0">
              <a:solidFill>
                <a:srgbClr val="CC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 rtl="1">
              <a:buNone/>
              <a:defRPr/>
            </a:pP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 rtl="1">
              <a:buNone/>
              <a:defRPr/>
            </a:pP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זו אותה התוצאה, אחרי שמעגלים את השבר מטה</a:t>
            </a:r>
          </a:p>
          <a:p>
            <a:pPr marL="0" indent="0" algn="r" rtl="1">
              <a:buNone/>
            </a:pP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B27CBAC-2BAC-C2E3-E453-40DE28CFB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זיזה ימינה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x&gt;&gt;y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7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6C520-059F-7642-BA7D-38BED4D59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בואו נבנה פונקציה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1CDFBE-2FA5-A140-AB6E-E87C540BC9D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929383"/>
                <a:ext cx="10515600" cy="4815661"/>
              </a:xfrm>
            </p:spPr>
            <p:txBody>
              <a:bodyPr>
                <a:normAutofit/>
              </a:bodyPr>
              <a:lstStyle/>
              <a:p>
                <a:pPr marL="0" indent="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אנחנו רוצים לחשב את הערך של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he-IL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בהנתן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x</a:t>
                </a:r>
                <a:endParaRPr lang="he-I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אפשר לכתוב 2 פונקציות שונות:</a:t>
                </a:r>
              </a:p>
              <a:p>
                <a:pPr marL="0" indent="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:r>
                  <a:rPr lang="he-IL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עם לולאות</a:t>
                </a:r>
                <a:endParaRPr lang="he-I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int pow2plus4( int x )</a:t>
                </a:r>
              </a:p>
              <a:p>
                <a:pPr marL="0" indent="0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{</a:t>
                </a:r>
              </a:p>
              <a:p>
                <a:pPr marL="0" indent="0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}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1CDFBE-2FA5-A140-AB6E-E87C540BC9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929383"/>
                <a:ext cx="10515600" cy="4815661"/>
              </a:xfrm>
              <a:blipFill>
                <a:blip r:embed="rId3"/>
                <a:stretch>
                  <a:fillRect l="-1159" t="-759" r="-1159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0009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6C520-059F-7642-BA7D-38BED4D59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בואו נבנה פונקציה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CDFBE-2FA5-A140-AB6E-E87C540BC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3"/>
            <a:ext cx="10515600" cy="481566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pow2plus4(int x)</a:t>
            </a:r>
          </a:p>
          <a:p>
            <a:pPr marL="0" indent="0">
              <a:buNone/>
            </a:pPr>
            <a:r>
              <a:rPr lang="en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marL="457200" lvl="1" indent="0"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I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nt</a:t>
            </a:r>
            <a:r>
              <a:rPr lang="en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temp=1;</a:t>
            </a:r>
          </a:p>
          <a:p>
            <a:pPr marL="457200" lvl="1" indent="0"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en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(int </a:t>
            </a:r>
            <a:r>
              <a:rPr lang="en-I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=0; </a:t>
            </a:r>
            <a:r>
              <a:rPr lang="en-I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&lt;x; </a:t>
            </a:r>
            <a:r>
              <a:rPr lang="en-I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++)</a:t>
            </a:r>
          </a:p>
          <a:p>
            <a:pPr marL="457200" lvl="1" indent="0">
              <a:buNone/>
            </a:pPr>
            <a:r>
              <a:rPr lang="en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marL="457200" lvl="1" indent="0"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temp</a:t>
            </a:r>
            <a:r>
              <a:rPr lang="en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=temp*2;</a:t>
            </a:r>
          </a:p>
          <a:p>
            <a:pPr marL="457200" lvl="1" indent="0">
              <a:buNone/>
            </a:pPr>
            <a:r>
              <a:rPr lang="en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marL="457200" lvl="1" indent="0"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temp</a:t>
            </a:r>
            <a:r>
              <a:rPr lang="en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=temp+4;</a:t>
            </a:r>
          </a:p>
          <a:p>
            <a:pPr marL="457200" lvl="1" indent="0"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return</a:t>
            </a:r>
            <a:r>
              <a:rPr lang="en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temp;</a:t>
            </a:r>
          </a:p>
          <a:p>
            <a:pPr marL="0" indent="0">
              <a:buNone/>
            </a:pPr>
            <a:r>
              <a:rPr lang="en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}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024AB27E-498A-FA3B-D3DA-0D46B128D6F1}"/>
              </a:ext>
            </a:extLst>
          </p:cNvPr>
          <p:cNvSpPr txBox="1"/>
          <p:nvPr/>
        </p:nvSpPr>
        <p:spPr>
          <a:xfrm>
            <a:off x="8204200" y="6111875"/>
            <a:ext cx="3149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מה הסיבוכיות?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O(x)</a:t>
            </a:r>
            <a:endParaRPr lang="he-IL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30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6C520-059F-7642-BA7D-38BED4D59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בואו נבנה פונקציה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1">
                <a:extLst>
                  <a:ext uri="{FF2B5EF4-FFF2-40B4-BE49-F238E27FC236}">
                    <a16:creationId xmlns:a16="http://schemas.microsoft.com/office/drawing/2014/main" id="{F598D099-0296-D229-3232-BA348D29FE06}"/>
                  </a:ext>
                </a:extLst>
              </p:cNvPr>
              <p:cNvSpPr/>
              <p:nvPr/>
            </p:nvSpPr>
            <p:spPr>
              <a:xfrm>
                <a:off x="452439" y="1868704"/>
                <a:ext cx="10901361" cy="47580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>
                  <a:lnSpc>
                    <a:spcPct val="110000"/>
                  </a:lnSpc>
                  <a:spcBef>
                    <a:spcPts val="1000"/>
                  </a:spcBef>
                </a:pPr>
                <a:r>
                  <a:rPr lang="he-IL" sz="2800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בלי לולאות</a:t>
                </a:r>
              </a:p>
              <a:p>
                <a:pPr algn="r" rtl="1">
                  <a:lnSpc>
                    <a:spcPct val="110000"/>
                  </a:lnSpc>
                  <a:spcBef>
                    <a:spcPts val="1000"/>
                  </a:spcBef>
                </a:pPr>
                <a:r>
                  <a:rPr lang="he-IL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נשים לב לביטוי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he-IL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שניתן לכתוב אותו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1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∗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he-IL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pPr algn="r" rtl="1">
                  <a:lnSpc>
                    <a:spcPct val="110000"/>
                  </a:lnSpc>
                  <a:spcBef>
                    <a:spcPts val="1000"/>
                  </a:spcBef>
                </a:pPr>
                <a:r>
                  <a:rPr lang="he-IL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מזכיר לנו משהו? זיזה שמאלה!</a:t>
                </a:r>
              </a:p>
              <a:p>
                <a:pPr rtl="1">
                  <a:lnSpc>
                    <a:spcPct val="110000"/>
                  </a:lnSpc>
                  <a:spcBef>
                    <a:spcPts val="1000"/>
                  </a:spcBef>
                </a:pP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int pow2plus4( int x )</a:t>
                </a:r>
              </a:p>
              <a:p>
                <a:pPr rtl="1">
                  <a:lnSpc>
                    <a:spcPct val="110000"/>
                  </a:lnSpc>
                  <a:spcBef>
                    <a:spcPts val="1000"/>
                  </a:spcBef>
                </a:pP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{</a:t>
                </a:r>
              </a:p>
              <a:p>
                <a:pPr rtl="1">
                  <a:lnSpc>
                    <a:spcPct val="110000"/>
                  </a:lnSpc>
                  <a:spcBef>
                    <a:spcPts val="1000"/>
                  </a:spcBef>
                </a:pP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return (1&lt;&lt;x)+4;</a:t>
                </a:r>
              </a:p>
              <a:p>
                <a:pPr rtl="1">
                  <a:lnSpc>
                    <a:spcPct val="110000"/>
                  </a:lnSpc>
                  <a:spcBef>
                    <a:spcPts val="1000"/>
                  </a:spcBef>
                </a:pP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}</a:t>
                </a:r>
                <a:endParaRPr lang="he-IL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r" rtl="1">
                  <a:lnSpc>
                    <a:spcPct val="110000"/>
                  </a:lnSpc>
                  <a:spcBef>
                    <a:spcPts val="1000"/>
                  </a:spcBef>
                </a:pPr>
                <a:r>
                  <a:rPr lang="he-IL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מה הסיבוכיות? </a:t>
                </a: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O(1)</a:t>
                </a:r>
                <a:endParaRPr lang="en-IL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7" name="Rectangle 1">
                <a:extLst>
                  <a:ext uri="{FF2B5EF4-FFF2-40B4-BE49-F238E27FC236}">
                    <a16:creationId xmlns:a16="http://schemas.microsoft.com/office/drawing/2014/main" id="{F598D099-0296-D229-3232-BA348D29FE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39" y="1868704"/>
                <a:ext cx="10901361" cy="4758097"/>
              </a:xfrm>
              <a:prstGeom prst="rect">
                <a:avLst/>
              </a:prstGeom>
              <a:blipFill>
                <a:blip r:embed="rId3"/>
                <a:stretch>
                  <a:fillRect l="-1845" t="-897" r="-1118" b="-282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5524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DE03F-FA4C-454D-B7A7-6B3E55667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תזכורת מההרצאה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4" descr="Possible permutations, how to work out the maths - Mathematics Stack  Exchange">
            <a:extLst>
              <a:ext uri="{FF2B5EF4-FFF2-40B4-BE49-F238E27FC236}">
                <a16:creationId xmlns:a16="http://schemas.microsoft.com/office/drawing/2014/main" id="{59A8F78E-467B-B74E-AC59-739D30DE4E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49" y="494911"/>
            <a:ext cx="5307013" cy="5868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BA9FD03-D1A4-E74F-8ADA-A0191FB6E940}"/>
                  </a:ext>
                </a:extLst>
              </p:cNvPr>
              <p:cNvSpPr txBox="1"/>
              <p:nvPr/>
            </p:nvSpPr>
            <p:spPr>
              <a:xfrm>
                <a:off x="6205540" y="2028825"/>
                <a:ext cx="5356146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algn="r" defTabSz="914400" rtl="1" eaLnBrk="1" latinLnBrk="0" hangingPunct="1"/>
                <a:r>
                  <a:rPr lang="he-IL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טווחים של ערכי בתים:</a:t>
                </a:r>
              </a:p>
              <a:p>
                <a:pPr marL="0" algn="r" defTabSz="914400" rtl="1" eaLnBrk="1" latinLnBrk="0" hangingPunct="1"/>
                <a:r>
                  <a:rPr lang="he-IL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בסיס בינארי-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0000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0000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𝑡𝑜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1111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1111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2400" b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algn="r" defTabSz="914400" rtl="1" eaLnBrk="1" latinLnBrk="0" hangingPunct="1"/>
                <a:r>
                  <a:rPr lang="he-IL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בסיס דצימלי-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𝑡𝑜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255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</m:oMath>
                </a14:m>
                <a:endParaRPr lang="en-US" sz="2400" b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algn="r" defTabSz="914400" rtl="1" eaLnBrk="1" latinLnBrk="0" hangingPunct="1"/>
                <a:r>
                  <a:rPr lang="he-IL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בסיס </a:t>
                </a:r>
                <a:r>
                  <a:rPr lang="he-IL" sz="24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הקסדצימלי</a:t>
                </a:r>
                <a:r>
                  <a:rPr lang="he-IL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-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00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𝑡𝑜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𝐹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sub>
                    </m:sSub>
                  </m:oMath>
                </a14:m>
                <a:endParaRPr lang="en-IL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BA9FD03-D1A4-E74F-8ADA-A0191FB6E9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5540" y="2028825"/>
                <a:ext cx="5356146" cy="1569660"/>
              </a:xfrm>
              <a:prstGeom prst="rect">
                <a:avLst/>
              </a:prstGeom>
              <a:blipFill>
                <a:blip r:embed="rId3"/>
                <a:stretch>
                  <a:fillRect t="-2400" r="-1655" b="-8000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9591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9393E-9AFA-D84A-B1DF-3E2630CE6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תרגיל 1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3D222-38FD-C447-8C01-AE09729B5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3"/>
            <a:ext cx="10515600" cy="4804903"/>
          </a:xfrm>
        </p:spPr>
        <p:txBody>
          <a:bodyPr>
            <a:normAutofit fontScale="92500" lnSpcReduction="10000"/>
          </a:bodyPr>
          <a:lstStyle/>
          <a:p>
            <a:pPr marL="0" indent="0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0x503C + 0x8</a:t>
            </a:r>
          </a:p>
          <a:p>
            <a:pPr marL="0" indent="0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0x503C – 0x40</a:t>
            </a:r>
          </a:p>
          <a:p>
            <a:pPr marL="0" indent="0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0x503C + 64</a:t>
            </a:r>
          </a:p>
          <a:p>
            <a:pPr marL="0" indent="0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0x50EA – 0x503C</a:t>
            </a:r>
          </a:p>
          <a:p>
            <a:pPr marL="0" indent="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*אתר שימושי: </a:t>
            </a:r>
          </a:p>
          <a:p>
            <a:pPr marL="0" indent="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https://madformath.com/calculators/digital-systems/digital-systems-calculators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IL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6081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9393E-9AFA-D84A-B1DF-3E2630CE6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תרגיל 1 - פתרון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3D222-38FD-C447-8C01-AE09729B5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0x503C + 0x8 =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0x5044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0x503C – 0x40 =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0x4FFC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0x503C + 64 =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0x507C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0x50EA – 0x503C =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0x00AE</a:t>
            </a:r>
            <a:endParaRPr lang="en-I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331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9C0C9-C607-3C4C-AFEE-BF711DFFA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תרגיל 2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36CDA9E-FD1D-E845-93EC-DBF20B87B5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6209568"/>
              </p:ext>
            </p:extLst>
          </p:nvPr>
        </p:nvGraphicFramePr>
        <p:xfrm>
          <a:off x="838200" y="1928813"/>
          <a:ext cx="10515600" cy="456406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326036987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95703692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74083628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5276311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79188048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39927230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77819710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181139343"/>
                    </a:ext>
                  </a:extLst>
                </a:gridCol>
              </a:tblGrid>
              <a:tr h="760677">
                <a:tc gridSpan="2"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</a:t>
                      </a:r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&lt;&lt;3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</a:t>
                      </a:r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&gt;&gt;2 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</a:t>
                      </a:r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ogical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</a:t>
                      </a:r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&gt;&gt;2</a:t>
                      </a:r>
                    </a:p>
                    <a:p>
                      <a:pPr marL="0" algn="ctr" defTabSz="914400" rtl="0" eaLnBrk="1" latinLnBrk="0" hangingPunct="1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Arithmetic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5607885"/>
                  </a:ext>
                </a:extLst>
              </a:tr>
              <a:tr h="76067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</a:t>
                      </a:r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inary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inary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</a:t>
                      </a:r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inary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</a:t>
                      </a:r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inary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</a:t>
                      </a:r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5118335"/>
                  </a:ext>
                </a:extLst>
              </a:tr>
              <a:tr h="760677"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0xC3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299163"/>
                  </a:ext>
                </a:extLst>
              </a:tr>
              <a:tr h="760677"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0x75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4318849"/>
                  </a:ext>
                </a:extLst>
              </a:tr>
              <a:tr h="760677"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0x87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8976957"/>
                  </a:ext>
                </a:extLst>
              </a:tr>
              <a:tr h="760677"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0x66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IL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0215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69203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9C0C9-C607-3C4C-AFEE-BF711DFFA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תרגיל 2 - פתרון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36CDA9E-FD1D-E845-93EC-DBF20B87B5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1131207"/>
              </p:ext>
            </p:extLst>
          </p:nvPr>
        </p:nvGraphicFramePr>
        <p:xfrm>
          <a:off x="838200" y="1928813"/>
          <a:ext cx="10515600" cy="456406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326036987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95703692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74083628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5276311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79188048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39927230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77819710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181139343"/>
                    </a:ext>
                  </a:extLst>
                </a:gridCol>
              </a:tblGrid>
              <a:tr h="760677">
                <a:tc gridSpan="2"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</a:t>
                      </a:r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&lt;&lt;3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</a:t>
                      </a:r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&gt;&gt;2 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</a:t>
                      </a:r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ogical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</a:t>
                      </a:r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&gt;&gt;2</a:t>
                      </a:r>
                    </a:p>
                    <a:p>
                      <a:pPr marL="0" algn="ctr" defTabSz="914400" rtl="0" eaLnBrk="1" latinLnBrk="0" hangingPunct="1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Arithmetic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5607885"/>
                  </a:ext>
                </a:extLst>
              </a:tr>
              <a:tr h="76067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</a:t>
                      </a:r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inary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inary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</a:t>
                      </a:r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inary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</a:t>
                      </a:r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inary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</a:t>
                      </a:r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5118335"/>
                  </a:ext>
                </a:extLst>
              </a:tr>
              <a:tr h="760677"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0xC3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11000011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00011000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0x18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00110000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0x30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11110000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0xF0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299163"/>
                  </a:ext>
                </a:extLst>
              </a:tr>
              <a:tr h="760677"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0x75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01110101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10101000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0xA8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00011101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0x1D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00011101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0x1D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4318849"/>
                  </a:ext>
                </a:extLst>
              </a:tr>
              <a:tr h="760677"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0x87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10000111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00111000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0x38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00100001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0x21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11100001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0xE1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8976957"/>
                  </a:ext>
                </a:extLst>
              </a:tr>
              <a:tr h="760677"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0x66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01100110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00110000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0x30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00011001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0x19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00011001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0x19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0215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3879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B8505-A2B6-1A45-B817-79B360F3F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תרגול קודם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31E9C-35CE-6E46-9B20-19E14EF011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מעברי בסיסים</a:t>
            </a:r>
            <a:endParaRPr lang="en-I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8A83D3-99FF-8F4B-80AA-FD33298C567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r" rtl="1"/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מעבר מבסיסים שונים לבסיס 10</a:t>
            </a:r>
          </a:p>
          <a:p>
            <a:pPr algn="r" rtl="1"/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מעבר מבסיס 10 לבסיסים שונים- אלגוריתם</a:t>
            </a:r>
          </a:p>
          <a:p>
            <a:pPr algn="r" rtl="1"/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בסיס </a:t>
            </a:r>
            <a:r>
              <a:rPr lang="he-IL" dirty="0" err="1">
                <a:latin typeface="Calibri" panose="020F0502020204030204" pitchFamily="34" charset="0"/>
                <a:cs typeface="Calibri" panose="020F0502020204030204" pitchFamily="34" charset="0"/>
              </a:rPr>
              <a:t>הקסדצימלי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(בסיס 16)</a:t>
            </a:r>
            <a:endParaRPr lang="en-I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D57A0D-BB20-E240-B56C-5C18583E95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marL="0" indent="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לוגיקה פסוקית</a:t>
            </a:r>
            <a:endParaRPr lang="en-I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86DBD3-D422-8F4E-B1E6-7D42FDBED3B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מה זה פסוק?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קשרים לוגיים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התמרות בין אופרטורים</a:t>
            </a:r>
          </a:p>
          <a:p>
            <a:pPr lvl="1" algn="r" rtl="1">
              <a:spcBef>
                <a:spcPts val="1000"/>
              </a:spcBef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חוקי דה-מורגן</a:t>
            </a:r>
          </a:p>
          <a:p>
            <a:pPr lvl="1" algn="r" rtl="1">
              <a:spcBef>
                <a:spcPts val="100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XOR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באמצעות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NOT, OR, AND</a:t>
            </a:r>
            <a:endParaRPr lang="en-I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31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CE7F9-8869-2743-828F-8494FA0E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והיום... סיביות ובתים (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bits and bytes</a:t>
            </a:r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7FDE9-71B6-0847-9E59-3CD3F9FE1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אפשר לבנות מחשב באיזה בסיס שנרצה, הבעיה שבייצוג שהוא לא בינארי הרבה יותר קשה לחשב, לאגור מידע ולהעביר מידע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כל מידע שהמחשב מעבד- ניתן לייצג באמצעות 0 ו-1 (בבסיס 2)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e-IL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נזכור- 1 בית (</a:t>
            </a:r>
            <a:r>
              <a:rPr lang="en-US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byte</a:t>
            </a:r>
            <a:r>
              <a:rPr lang="he-IL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) = 8 סיביות (</a:t>
            </a:r>
            <a:r>
              <a:rPr lang="en-US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bits</a:t>
            </a:r>
            <a:r>
              <a:rPr lang="he-IL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בהרצאה ראינו שלכל מחשב יש רוחב מילה - הגודל המוקצה למידע שמיוצג 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ע״י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integer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(כולל הכתובת).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פעם מחשבים היו ברוחב 4 בתים (32 סיביות), וכאשר נהפך לצפוף - כיום עובדים עם 8 בתים (64 סיביות)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I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84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C48DD7A-7204-5A41-8DD4-4F165F44DFF3}"/>
              </a:ext>
            </a:extLst>
          </p:cNvPr>
          <p:cNvSpPr txBox="1">
            <a:spLocks/>
          </p:cNvSpPr>
          <p:nvPr/>
        </p:nvSpPr>
        <p:spPr>
          <a:xfrm>
            <a:off x="838200" y="300789"/>
            <a:ext cx="10515600" cy="6184232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לכל מחשב יש סדר שונה לארגון הזיכרון</a:t>
            </a:r>
          </a:p>
          <a:p>
            <a:pPr marL="0" indent="0" algn="r" rtl="1">
              <a:buNone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הזיכרון מסודר לפי בתים- לכל בית יש כתובת משלו (מעין מערך ענקי)</a:t>
            </a:r>
          </a:p>
          <a:p>
            <a:pPr marL="0" indent="0" algn="r" rtl="1">
              <a:buNone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נסתכל על המספר הבא: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0x01234567</a:t>
            </a:r>
          </a:p>
          <a:p>
            <a:pPr marL="0" indent="0" algn="r" rtl="1">
              <a:buNone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כל ספרה תופסת 4 ביטים ועל כן 2 ספרות מהוות בית אחד (8 ביטים).</a:t>
            </a:r>
          </a:p>
          <a:p>
            <a:pPr marL="0" indent="0" algn="r" rtl="1">
              <a:buNone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אפשר לסדר את הבתים בשני אופנים:</a:t>
            </a:r>
          </a:p>
          <a:p>
            <a:pPr marL="0" indent="0" algn="r" rtl="1">
              <a:buNone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1. ה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MSB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בכתובת הראשונה -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Big Endian</a:t>
            </a:r>
            <a:endParaRPr lang="he-I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buNone/>
            </a:pPr>
            <a:endParaRPr lang="he-I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buNone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2. ה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MSB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בכתובת האחרונה -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Little Endian</a:t>
            </a:r>
            <a:endParaRPr lang="he-I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r" rtl="1">
              <a:buAutoNum type="arabicPeriod"/>
            </a:pPr>
            <a:endParaRPr lang="he-I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buNone/>
            </a:pPr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לא ניתן להסתמך על ארגון הזיכרון אם מייבאים קוד ממעבדים שונים!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1BF987-A81B-CB48-90AE-A0611007A7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0128" y="3392905"/>
            <a:ext cx="8251744" cy="67664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2BF576F-4EC8-3F4A-9D26-DB5058C0E4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0128" y="4938963"/>
            <a:ext cx="8251744" cy="676643"/>
          </a:xfrm>
          <a:prstGeom prst="rect">
            <a:avLst/>
          </a:prstGeom>
        </p:spPr>
      </p:pic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0F26F5FD-28F0-6B83-0977-68561222E6F7}"/>
              </a:ext>
            </a:extLst>
          </p:cNvPr>
          <p:cNvSpPr txBox="1"/>
          <p:nvPr/>
        </p:nvSpPr>
        <p:spPr>
          <a:xfrm>
            <a:off x="4206240" y="3950257"/>
            <a:ext cx="62549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MSB</a:t>
            </a:r>
            <a:endParaRPr lang="he-IL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F0C6E773-FCD2-4EA2-2BD1-347F796691D8}"/>
              </a:ext>
            </a:extLst>
          </p:cNvPr>
          <p:cNvSpPr txBox="1"/>
          <p:nvPr/>
        </p:nvSpPr>
        <p:spPr>
          <a:xfrm>
            <a:off x="7230932" y="5520560"/>
            <a:ext cx="62549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MSB</a:t>
            </a:r>
            <a:endParaRPr lang="he-IL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303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65833-FE01-E746-9BCF-69F2F9F16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אופרטורים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2EC49-CC24-234F-BB4B-2503C22AA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0213" y="1929384"/>
            <a:ext cx="9653587" cy="4826258"/>
          </a:xfrm>
        </p:spPr>
        <p:txBody>
          <a:bodyPr>
            <a:normAutofit/>
          </a:bodyPr>
          <a:lstStyle/>
          <a:p>
            <a:pPr algn="r" rtl="1"/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בשפת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- 0 הוא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false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וכל מספר אחר הוא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true</a:t>
            </a:r>
            <a:endParaRPr lang="he-I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 rtl="1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אופרטורים לוגיים 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על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true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או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false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pPr lvl="1" algn="r" rtl="1">
              <a:spcBef>
                <a:spcPts val="1000"/>
              </a:spcBef>
              <a:buFontTx/>
              <a:buChar char="-"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! הוא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לוגי</a:t>
            </a:r>
          </a:p>
          <a:p>
            <a:pPr lvl="1" algn="r" rtl="1">
              <a:spcBef>
                <a:spcPts val="1000"/>
              </a:spcBef>
              <a:buFontTx/>
              <a:buChar char="-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&amp;&amp;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הוא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לוגי</a:t>
            </a:r>
          </a:p>
          <a:p>
            <a:pPr lvl="1" algn="r" rtl="1">
              <a:spcBef>
                <a:spcPts val="1000"/>
              </a:spcBef>
              <a:buFontTx/>
              <a:buChar char="-"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|| הוא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לוגי</a:t>
            </a:r>
          </a:p>
          <a:p>
            <a:pPr algn="r" rtl="1">
              <a:buFontTx/>
              <a:buChar char="-"/>
            </a:pPr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אופרטורים על ביטים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(bitwise operators)</a:t>
            </a:r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457200" lvl="1" indent="0" algn="r" rtl="1">
              <a:buNone/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&amp;</a:t>
            </a:r>
            <a:r>
              <a:rPr lang="he-IL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and	</a:t>
            </a:r>
            <a:r>
              <a:rPr lang="he-IL" sz="2800" dirty="0">
                <a:latin typeface="Calibri" panose="020F0502020204030204" pitchFamily="34" charset="0"/>
                <a:cs typeface="Calibri" panose="020F0502020204030204" pitchFamily="34" charset="0"/>
              </a:rPr>
              <a:t>	 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|</a:t>
            </a:r>
            <a:r>
              <a:rPr lang="he-IL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or		</a:t>
            </a:r>
            <a:r>
              <a:rPr lang="he-IL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e-IL" sz="2800" b="1" dirty="0">
                <a:latin typeface="Calibri" panose="020F0502020204030204" pitchFamily="34" charset="0"/>
                <a:cs typeface="Calibri" panose="020F0502020204030204" pitchFamily="34" charset="0"/>
              </a:rPr>
              <a:t>^</a:t>
            </a:r>
            <a:r>
              <a:rPr lang="he-IL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xor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he-IL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~</a:t>
            </a:r>
            <a:r>
              <a:rPr lang="he-IL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not 		</a:t>
            </a:r>
            <a:endParaRPr lang="he-I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r" rtl="1">
              <a:buNone/>
            </a:pPr>
            <a:r>
              <a:rPr lang="he-I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זיזות</a:t>
            </a:r>
            <a:r>
              <a:rPr lang="he-IL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e-IL" sz="2800" b="1" dirty="0">
                <a:latin typeface="Calibri" panose="020F0502020204030204" pitchFamily="34" charset="0"/>
                <a:cs typeface="Calibri" panose="020F0502020204030204" pitchFamily="34" charset="0"/>
              </a:rPr>
              <a:t>&lt;&lt; \ &gt;&gt; </a:t>
            </a:r>
            <a:r>
              <a:rPr lang="he-IL" sz="2800" dirty="0">
                <a:latin typeface="Calibri" panose="020F0502020204030204" pitchFamily="34" charset="0"/>
                <a:cs typeface="Calibri" panose="020F0502020204030204" pitchFamily="34" charset="0"/>
              </a:rPr>
              <a:t>(בהמשך התרגול)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he-IL" sz="2800" dirty="0">
                <a:latin typeface="Calibri" panose="020F0502020204030204" pitchFamily="34" charset="0"/>
                <a:cs typeface="Calibri" panose="020F0502020204030204" pitchFamily="34" charset="0"/>
              </a:rPr>
              <a:t>	 חיבור \ חיסור (בתרגול הבא)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307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65833-FE01-E746-9BCF-69F2F9F16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אופרטורים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32EC49-CC24-234F-BB4B-2503C22AA81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700213" y="1929384"/>
                <a:ext cx="9653587" cy="4826258"/>
              </a:xfrm>
            </p:spPr>
            <p:txBody>
              <a:bodyPr>
                <a:normAutofit/>
              </a:bodyPr>
              <a:lstStyle/>
              <a:p>
                <a:pPr marL="0" indent="0" algn="r" rtl="1">
                  <a:buNone/>
                </a:pP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נבחן את ההבדל בין שני הסוגים (לוגי מול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bitwise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).</a:t>
                </a:r>
              </a:p>
              <a:p>
                <a:pPr marL="0" indent="0" algn="r" rtl="1">
                  <a:buNone/>
                </a:pPr>
                <a:r>
                  <a:rPr lang="he-IL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נסתכל על </a:t>
                </a:r>
                <a:r>
                  <a:rPr lang="en-US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Not</a:t>
                </a:r>
                <a:r>
                  <a:rPr lang="he-IL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:</a:t>
                </a:r>
                <a:endParaRPr lang="en-US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ctr" rtl="1">
                  <a:buNone/>
                </a:pPr>
                <a:r>
                  <a:rPr lang="he-IL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!</m:t>
                    </m:r>
                    <m:r>
                      <a:rPr lang="en-US" sz="36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13</m:t>
                    </m:r>
                    <m:r>
                      <a:rPr lang="en-US" sz="36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= !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en-US" sz="36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𝑟𝑢𝑒</m:t>
                    </m:r>
                    <m:r>
                      <a:rPr lang="en-US" sz="36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=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𝑓</m:t>
                    </m:r>
                    <m:r>
                      <a:rPr lang="en-US" sz="36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𝑎𝑙𝑠𝑒</m:t>
                    </m:r>
                  </m:oMath>
                </a14:m>
                <a:r>
                  <a:rPr lang="he-IL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he-IL" sz="3600" dirty="0">
                    <a:solidFill>
                      <a:schemeClr val="accent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(לוגי)</a:t>
                </a:r>
              </a:p>
              <a:p>
                <a:pPr marL="0" indent="0" algn="ctr" rtl="1">
                  <a:buNone/>
                </a:pPr>
                <a:endParaRPr lang="en-US" sz="360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ct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:r>
                  <a:rPr lang="he-IL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he-IL" sz="36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~</m:t>
                    </m:r>
                    <m:r>
                      <a:rPr lang="he-IL" sz="36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13</m:t>
                    </m:r>
                    <m:r>
                      <a:rPr lang="he-IL" sz="36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=~</m:t>
                    </m:r>
                    <m:d>
                      <m:dPr>
                        <m:ctrlPr>
                          <a:rPr lang="he-IL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he-IL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1101</m:t>
                        </m:r>
                      </m:e>
                    </m:d>
                    <m:r>
                      <a:rPr lang="he-IL" sz="36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he-IL" sz="36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0010</m:t>
                    </m:r>
                    <m:r>
                      <a:rPr lang="he-IL" sz="36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he-IL" sz="36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2</m:t>
                    </m:r>
                  </m:oMath>
                </a14:m>
                <a:r>
                  <a:rPr lang="he-IL" sz="3600" dirty="0">
                    <a:solidFill>
                      <a:schemeClr val="accent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:r>
                  <a:rPr lang="en-US" sz="3600" dirty="0">
                    <a:solidFill>
                      <a:schemeClr val="accent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bitwise</a:t>
                </a:r>
                <a:r>
                  <a:rPr lang="he-IL" sz="3600" dirty="0">
                    <a:solidFill>
                      <a:schemeClr val="accent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</a:p>
              <a:p>
                <a:pPr marL="0" indent="0" algn="ct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:endParaRPr lang="he-IL" sz="3600" b="1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ct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:r>
                  <a:rPr lang="he-IL" b="1" dirty="0">
                    <a:solidFill>
                      <a:schemeClr val="accent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התוצר הוא שונה (בוליאני או מספרי)!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32EC49-CC24-234F-BB4B-2503C22AA8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00213" y="1929384"/>
                <a:ext cx="9653587" cy="4826258"/>
              </a:xfrm>
              <a:blipFill>
                <a:blip r:embed="rId3"/>
                <a:stretch>
                  <a:fillRect t="-885" r="-1199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200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65833-FE01-E746-9BCF-69F2F9F16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אופרטורים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32EC49-CC24-234F-BB4B-2503C22AA81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700213" y="1929384"/>
                <a:ext cx="9653587" cy="4826258"/>
              </a:xfrm>
            </p:spPr>
            <p:txBody>
              <a:bodyPr>
                <a:normAutofit/>
              </a:bodyPr>
              <a:lstStyle/>
              <a:p>
                <a:pPr marL="0" indent="0" algn="r" rtl="1">
                  <a:buNone/>
                </a:pPr>
                <a:r>
                  <a:rPr lang="he-IL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נסתכל על </a:t>
                </a:r>
                <a:r>
                  <a:rPr lang="en-US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And</a:t>
                </a:r>
                <a:r>
                  <a:rPr lang="he-IL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:</a:t>
                </a:r>
              </a:p>
              <a:p>
                <a:pPr marL="0" indent="0" algn="r" rtl="1">
                  <a:buNone/>
                </a:pPr>
                <a:endParaRPr lang="en-US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ctr" rtl="1">
                  <a:buNone/>
                </a:pPr>
                <a:r>
                  <a:rPr lang="he-IL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e-IL" sz="3600" i="1" dirty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he-IL" sz="3600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13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he-IL" sz="3600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&amp;&amp; </m:t>
                    </m:r>
                    <m:r>
                      <a:rPr lang="he-IL" sz="3600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2</m:t>
                    </m:r>
                    <m:r>
                      <a:rPr lang="he-IL" sz="3600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 =(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𝑡𝑟𝑢𝑒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&amp;&amp; 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𝑡𝑟𝑢𝑒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 =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𝑡𝑟𝑢𝑒</m:t>
                    </m:r>
                  </m:oMath>
                </a14:m>
                <a:r>
                  <a:rPr lang="he-IL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he-IL" sz="3600" dirty="0">
                    <a:solidFill>
                      <a:schemeClr val="accent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(לוגי)</a:t>
                </a:r>
              </a:p>
              <a:p>
                <a:pPr marL="0" indent="0" algn="ctr" rtl="1">
                  <a:buNone/>
                </a:pPr>
                <a:endParaRPr lang="he-IL" sz="360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ctr" rtl="1">
                  <a:buNone/>
                </a:pPr>
                <a:r>
                  <a:rPr lang="he-IL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e-IL" sz="3600" i="1" dirty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he-IL" sz="3600" i="1" dirty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13</m:t>
                        </m:r>
                        <m:r>
                          <a:rPr lang="en-US" sz="3600" i="1" dirty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 &amp;</m:t>
                        </m:r>
                        <m:r>
                          <a:rPr lang="he-IL" sz="3600" i="1" dirty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he-IL" sz="3600" i="1" dirty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e>
                    </m:d>
                    <m:r>
                      <a:rPr lang="he-IL" sz="3600" i="1" dirty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he-IL" sz="3600" i="1" dirty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1101</m:t>
                        </m:r>
                        <m:r>
                          <a:rPr lang="en-US" sz="3600" i="1" dirty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 &amp; 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0010</m:t>
                        </m:r>
                      </m:e>
                    </m:d>
                    <m:r>
                      <a:rPr lang="en-US" sz="3600" i="1" dirty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0000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0</m:t>
                    </m:r>
                  </m:oMath>
                </a14:m>
                <a:r>
                  <a:rPr lang="he-IL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he-IL" sz="3600" dirty="0">
                    <a:solidFill>
                      <a:schemeClr val="accent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:r>
                  <a:rPr lang="en-US" sz="3600" dirty="0">
                    <a:solidFill>
                      <a:schemeClr val="accent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bitwise</a:t>
                </a:r>
                <a:r>
                  <a:rPr lang="he-IL" sz="3600" dirty="0">
                    <a:solidFill>
                      <a:schemeClr val="accent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32EC49-CC24-234F-BB4B-2503C22AA8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00213" y="1929384"/>
                <a:ext cx="9653587" cy="4826258"/>
              </a:xfrm>
              <a:blipFill>
                <a:blip r:embed="rId3"/>
                <a:stretch>
                  <a:fillRect l="-2841" t="-885" r="-164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566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7B2FD-57D1-4A44-8166-497682E87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פעולות זיזה (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shifting operations</a:t>
            </a:r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9DF5B-A660-1842-BA3C-07D28A89E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e-IL" sz="3200" dirty="0">
                <a:latin typeface="Calibri" panose="020F0502020204030204" pitchFamily="34" charset="0"/>
                <a:cs typeface="Calibri" panose="020F0502020204030204" pitchFamily="34" charset="0"/>
              </a:rPr>
              <a:t>ישנם שני סוגי </a:t>
            </a:r>
            <a:r>
              <a:rPr lang="he-IL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זיזות</a:t>
            </a:r>
            <a:r>
              <a:rPr lang="he-IL" sz="32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1" algn="r" rtl="1">
              <a:spcBef>
                <a:spcPts val="1000"/>
              </a:spcBef>
            </a:pPr>
            <a:r>
              <a:rPr lang="he-IL" sz="2800" dirty="0">
                <a:latin typeface="Calibri" panose="020F0502020204030204" pitchFamily="34" charset="0"/>
                <a:cs typeface="Calibri" panose="020F0502020204030204" pitchFamily="34" charset="0"/>
              </a:rPr>
              <a:t>זיזה שמאלה</a:t>
            </a:r>
          </a:p>
          <a:p>
            <a:pPr lvl="1" algn="r" rtl="1">
              <a:spcBef>
                <a:spcPts val="1000"/>
              </a:spcBef>
            </a:pPr>
            <a:r>
              <a:rPr lang="he-IL" sz="2800" dirty="0">
                <a:latin typeface="Calibri" panose="020F0502020204030204" pitchFamily="34" charset="0"/>
                <a:cs typeface="Calibri" panose="020F0502020204030204" pitchFamily="34" charset="0"/>
              </a:rPr>
              <a:t>זיזה ימינה</a:t>
            </a:r>
          </a:p>
          <a:p>
            <a:pPr lvl="2" algn="r" rtl="1">
              <a:spcBef>
                <a:spcPts val="1000"/>
              </a:spcBef>
            </a:pP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לוגית</a:t>
            </a:r>
          </a:p>
          <a:p>
            <a:pPr lvl="2" algn="r" rtl="1">
              <a:spcBef>
                <a:spcPts val="1000"/>
              </a:spcBef>
            </a:pP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אריתמטית </a:t>
            </a:r>
          </a:p>
        </p:txBody>
      </p:sp>
    </p:spTree>
    <p:extLst>
      <p:ext uri="{BB962C8B-B14F-4D97-AF65-F5344CB8AC3E}">
        <p14:creationId xmlns:p14="http://schemas.microsoft.com/office/powerpoint/2010/main" val="1785285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D9398-7395-6B47-86F9-7A350DA29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זיזה שמאלה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x&lt;&lt;y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71D7D0C-2967-6441-8DD2-392FA0A2E07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929384"/>
                <a:ext cx="10515600" cy="4770354"/>
              </a:xfrm>
            </p:spPr>
            <p:txBody>
              <a:bodyPr>
                <a:normAutofit/>
              </a:bodyPr>
              <a:lstStyle/>
              <a:p>
                <a:pPr marL="0" indent="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</a:pP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מזיזים את הווקטור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x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 ב-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y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 סיביות שמאלה</a:t>
                </a:r>
              </a:p>
              <a:p>
                <a:pPr marL="0" indent="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</a:pP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	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 זורקים את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y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 הסיביות משמאל ומוסיפים אפסים מימין</a:t>
                </a:r>
              </a:p>
              <a:p>
                <a:pPr marL="0" indent="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</a:pP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דוגמה: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x=0000 1101, y=3</a:t>
                </a:r>
              </a:p>
              <a:p>
                <a:pPr marL="0" indent="0" algn="ctr" rtl="1">
                  <a:buNone/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000</a:t>
                </a:r>
                <a:r>
                  <a:rPr lang="en-US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01101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 &lt;&lt; 3    </a:t>
                </a:r>
                <a:r>
                  <a:rPr lang="en-US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01101</a:t>
                </a:r>
                <a:r>
                  <a:rPr lang="en-US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000</a:t>
                </a:r>
                <a:endParaRPr lang="en-IL" dirty="0">
                  <a:latin typeface="Calibri" panose="020F0502020204030204" pitchFamily="34" charset="0"/>
                  <a:cs typeface="Calibri" panose="020F0502020204030204" pitchFamily="34" charset="0"/>
                  <a:sym typeface="Wingdings" pitchFamily="2" charset="2"/>
                </a:endParaRPr>
              </a:p>
              <a:p>
                <a:pPr marL="0" indent="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</a:pP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אם חושבים על זה- הדבר שקול לפעולה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∗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𝑦</m:t>
                        </m:r>
                      </m:sup>
                    </m:sSup>
                  </m:oMath>
                </a14:m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 (אם אין גלישה ואין שינוי סימן +-)</a:t>
                </a:r>
              </a:p>
              <a:p>
                <a:pPr marL="0" indent="0" algn="r" rtl="1">
                  <a:buNone/>
                  <a:defRPr/>
                </a:pP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למה? </a:t>
                </a:r>
                <a:r>
                  <a:rPr lang="he-IL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נבצע 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x&lt;&lt;3 </a:t>
                </a:r>
                <a:r>
                  <a:rPr lang="he-IL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עבור  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x = x</a:t>
                </a:r>
                <a:r>
                  <a:rPr lang="en-US" baseline="-250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7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*2</a:t>
                </a:r>
                <a:r>
                  <a:rPr lang="en-US" baseline="300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7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+x</a:t>
                </a:r>
                <a:r>
                  <a:rPr lang="en-US" baseline="-250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6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*2</a:t>
                </a:r>
                <a:r>
                  <a:rPr lang="en-US" baseline="300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6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+…+x</a:t>
                </a:r>
                <a:r>
                  <a:rPr lang="en-US" baseline="-250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*2</a:t>
                </a:r>
                <a:r>
                  <a:rPr lang="en-US" baseline="300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  <a:p>
                <a:pPr marL="0" indent="0" algn="r" rtl="1">
                  <a:buNone/>
                  <a:defRPr/>
                </a:pP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x&lt;&lt;3=x</a:t>
                </a:r>
                <a:r>
                  <a:rPr lang="en-US" baseline="-250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7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*2</a:t>
                </a:r>
                <a:r>
                  <a:rPr lang="en-US" baseline="300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10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+x</a:t>
                </a:r>
                <a:r>
                  <a:rPr lang="en-US" baseline="-250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6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*2</a:t>
                </a:r>
                <a:r>
                  <a:rPr lang="en-US" baseline="300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9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+…+x</a:t>
                </a:r>
                <a:r>
                  <a:rPr lang="en-US" baseline="-250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*2</a:t>
                </a:r>
                <a:r>
                  <a:rPr lang="en-US" baseline="300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3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+</a:t>
                </a:r>
                <a:r>
                  <a:rPr lang="en-US" dirty="0">
                    <a:solidFill>
                      <a:srgbClr val="CC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0*2</a:t>
                </a:r>
                <a:r>
                  <a:rPr lang="en-US" baseline="30000" dirty="0">
                    <a:solidFill>
                      <a:srgbClr val="CC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dirty="0">
                    <a:solidFill>
                      <a:srgbClr val="CC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+0*2</a:t>
                </a:r>
                <a:r>
                  <a:rPr lang="en-US" baseline="30000" dirty="0">
                    <a:solidFill>
                      <a:srgbClr val="CC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n-US" dirty="0">
                    <a:solidFill>
                      <a:srgbClr val="CC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+0*2</a:t>
                </a:r>
                <a:r>
                  <a:rPr lang="en-US" baseline="30000" dirty="0">
                    <a:solidFill>
                      <a:srgbClr val="CC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  <a:endParaRPr lang="he-IL" baseline="30000" dirty="0">
                  <a:solidFill>
                    <a:srgbClr val="CC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r" rtl="1">
                  <a:buNone/>
                  <a:defRPr/>
                </a:pPr>
                <a:r>
                  <a:rPr lang="he-IL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קיבלנו אותם מקדמים כשחזקותיהם גדולות ב-3</a:t>
                </a:r>
                <a:endParaRPr lang="he-IL" dirty="0">
                  <a:solidFill>
                    <a:srgbClr val="CC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</a:pPr>
                <a:endParaRPr lang="he-IL" dirty="0">
                  <a:latin typeface="Calibri" panose="020F0502020204030204" pitchFamily="34" charset="0"/>
                  <a:cs typeface="Calibri" panose="020F0502020204030204" pitchFamily="34" charset="0"/>
                  <a:sym typeface="Wingdings" pitchFamily="2" charset="2"/>
                </a:endParaRPr>
              </a:p>
              <a:p>
                <a:pPr marL="0" indent="0" algn="r" rtl="1">
                  <a:buNone/>
                  <a:defRPr/>
                </a:pP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71D7D0C-2967-6441-8DD2-392FA0A2E0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929384"/>
                <a:ext cx="10515600" cy="4770354"/>
              </a:xfrm>
              <a:blipFill>
                <a:blip r:embed="rId3"/>
                <a:stretch>
                  <a:fillRect l="-638" t="-895" r="-1159" b="-1483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2666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11150</TotalTime>
  <Words>1602</Words>
  <Application>Microsoft Office PowerPoint</Application>
  <PresentationFormat>מסך רחב</PresentationFormat>
  <Paragraphs>297</Paragraphs>
  <Slides>19</Slides>
  <Notes>14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19</vt:i4>
      </vt:variant>
    </vt:vector>
  </HeadingPairs>
  <TitlesOfParts>
    <vt:vector size="26" baseType="lpstr">
      <vt:lpstr>Arial</vt:lpstr>
      <vt:lpstr>Calibri</vt:lpstr>
      <vt:lpstr>Cambria Math</vt:lpstr>
      <vt:lpstr>Modern Love</vt:lpstr>
      <vt:lpstr>The Hand</vt:lpstr>
      <vt:lpstr>Wingdings</vt:lpstr>
      <vt:lpstr>SketchyVTI</vt:lpstr>
      <vt:lpstr>ארגון המחשב ומערכות הפעלה</vt:lpstr>
      <vt:lpstr>תרגול קודם</vt:lpstr>
      <vt:lpstr>והיום... סיביות ובתים (bits and bytes)</vt:lpstr>
      <vt:lpstr>מצגת של PowerPoint‏</vt:lpstr>
      <vt:lpstr>אופרטורים</vt:lpstr>
      <vt:lpstr>אופרטורים</vt:lpstr>
      <vt:lpstr>אופרטורים</vt:lpstr>
      <vt:lpstr>פעולות זיזה (shifting operations)</vt:lpstr>
      <vt:lpstr>זיזה שמאלה x&lt;&lt;y</vt:lpstr>
      <vt:lpstr>זיזה ימינה x&gt;&gt;y</vt:lpstr>
      <vt:lpstr>זיזה ימינה x&gt;&gt;y</vt:lpstr>
      <vt:lpstr>בואו נבנה פונקציה</vt:lpstr>
      <vt:lpstr>בואו נבנה פונקציה</vt:lpstr>
      <vt:lpstr>בואו נבנה פונקציה</vt:lpstr>
      <vt:lpstr>תזכורת מההרצאה</vt:lpstr>
      <vt:lpstr>תרגיל 1</vt:lpstr>
      <vt:lpstr>תרגיל 1 - פתרון</vt:lpstr>
      <vt:lpstr>תרגיל 2</vt:lpstr>
      <vt:lpstr>תרגיל 2 - פתרון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ארגון המחשב ומערכות הפעלה</dc:title>
  <dc:creator>Shahar Dekel</dc:creator>
  <cp:lastModifiedBy>Yonatan Koifman</cp:lastModifiedBy>
  <cp:revision>59</cp:revision>
  <dcterms:created xsi:type="dcterms:W3CDTF">2021-02-28T09:30:39Z</dcterms:created>
  <dcterms:modified xsi:type="dcterms:W3CDTF">2024-05-31T14:19:21Z</dcterms:modified>
</cp:coreProperties>
</file>