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3649" r:id="rId2"/>
  </p:sldMasterIdLst>
  <p:notesMasterIdLst>
    <p:notesMasterId r:id="rId33"/>
  </p:notesMasterIdLst>
  <p:sldIdLst>
    <p:sldId id="256" r:id="rId3"/>
    <p:sldId id="258" r:id="rId4"/>
    <p:sldId id="259" r:id="rId5"/>
    <p:sldId id="260" r:id="rId6"/>
    <p:sldId id="262" r:id="rId7"/>
    <p:sldId id="263" r:id="rId8"/>
    <p:sldId id="264" r:id="rId9"/>
    <p:sldId id="265" r:id="rId10"/>
    <p:sldId id="266" r:id="rId11"/>
    <p:sldId id="269" r:id="rId12"/>
    <p:sldId id="267" r:id="rId13"/>
    <p:sldId id="268" r:id="rId14"/>
    <p:sldId id="271" r:id="rId15"/>
    <p:sldId id="273" r:id="rId16"/>
    <p:sldId id="274" r:id="rId17"/>
    <p:sldId id="276" r:id="rId18"/>
    <p:sldId id="277" r:id="rId19"/>
    <p:sldId id="284" r:id="rId20"/>
    <p:sldId id="285" r:id="rId21"/>
    <p:sldId id="286" r:id="rId22"/>
    <p:sldId id="287" r:id="rId23"/>
    <p:sldId id="288" r:id="rId24"/>
    <p:sldId id="289" r:id="rId25"/>
    <p:sldId id="290" r:id="rId26"/>
    <p:sldId id="292" r:id="rId27"/>
    <p:sldId id="293" r:id="rId28"/>
    <p:sldId id="295" r:id="rId29"/>
    <p:sldId id="297" r:id="rId30"/>
    <p:sldId id="298" r:id="rId31"/>
    <p:sldId id="299" r:id="rId3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6"/>
    <p:restoredTop sz="86909"/>
  </p:normalViewPr>
  <p:slideViewPr>
    <p:cSldViewPr snapToGrid="0" snapToObjects="1">
      <p:cViewPr varScale="1">
        <p:scale>
          <a:sx n="92" d="100"/>
          <a:sy n="92" d="100"/>
        </p:scale>
        <p:origin x="17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AB7FB-373B-3B48-8A49-B9DDB56F5FC5}" type="datetimeFigureOut">
              <a:rPr lang="en-IL" smtClean="0"/>
              <a:t>02/09/2024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F82A6-912C-1543-8C08-E5A213BD1F99}" type="slidenum">
              <a:rPr lang="en-IL" smtClean="0"/>
              <a:t>‹#›</a:t>
            </a:fld>
            <a:endParaRPr lang="en-IL"/>
          </a:p>
        </p:txBody>
      </p:sp>
    </p:spTree>
    <p:extLst>
      <p:ext uri="{BB962C8B-B14F-4D97-AF65-F5344CB8AC3E}">
        <p14:creationId xmlns:p14="http://schemas.microsoft.com/office/powerpoint/2010/main" val="283204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r" defTabSz="914400" rtl="1" eaLnBrk="1" latinLnBrk="0" hangingPunct="1"/>
            <a:r>
              <a:rPr lang="he-IL" dirty="0"/>
              <a:t>פרק 6 בספר</a:t>
            </a:r>
            <a:endParaRPr lang="en-IL" dirty="0"/>
          </a:p>
        </p:txBody>
      </p:sp>
      <p:sp>
        <p:nvSpPr>
          <p:cNvPr id="4" name="Slide Number Placeholder 3"/>
          <p:cNvSpPr>
            <a:spLocks noGrp="1"/>
          </p:cNvSpPr>
          <p:nvPr>
            <p:ph type="sldNum" sz="quarter" idx="5"/>
          </p:nvPr>
        </p:nvSpPr>
        <p:spPr/>
        <p:txBody>
          <a:bodyPr/>
          <a:lstStyle/>
          <a:p>
            <a:fld id="{0DCF82A6-912C-1543-8C08-E5A213BD1F99}" type="slidenum">
              <a:rPr lang="en-IL" smtClean="0"/>
              <a:t>1</a:t>
            </a:fld>
            <a:endParaRPr lang="en-IL"/>
          </a:p>
        </p:txBody>
      </p:sp>
    </p:spTree>
    <p:extLst>
      <p:ext uri="{BB962C8B-B14F-4D97-AF65-F5344CB8AC3E}">
        <p14:creationId xmlns:p14="http://schemas.microsoft.com/office/powerpoint/2010/main" val="339633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DCF82A6-912C-1543-8C08-E5A213BD1F99}" type="slidenum">
              <a:rPr lang="en-IL" smtClean="0"/>
              <a:t>19</a:t>
            </a:fld>
            <a:endParaRPr lang="en-IL"/>
          </a:p>
        </p:txBody>
      </p:sp>
    </p:spTree>
    <p:extLst>
      <p:ext uri="{BB962C8B-B14F-4D97-AF65-F5344CB8AC3E}">
        <p14:creationId xmlns:p14="http://schemas.microsoft.com/office/powerpoint/2010/main" val="295622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altLang="he-IL" dirty="0"/>
              <a:t>אם עוברים על המטריצה לפי העמודות, אז בין הגישות לכל שני איברים סמוכים באותה השורה במטריצה (סמוכים בזיכרון) מתבצעות גישות כמספר השורות (עמודה שלמה) פחות 1 (השורה של שני האיברים האלה. אז אם ננסה לגשת לאיבר שכבר עלה ל-</a:t>
            </a:r>
            <a:r>
              <a:rPr lang="en-US" altLang="he-IL" dirty="0"/>
              <a:t>cache</a:t>
            </a:r>
            <a:r>
              <a:rPr lang="he-IL" altLang="he-IL" dirty="0"/>
              <a:t> כחלק מבלוק מסוים בעבר, נצטרך שה-</a:t>
            </a:r>
            <a:r>
              <a:rPr lang="en-US" altLang="he-IL" dirty="0"/>
              <a:t>cache</a:t>
            </a:r>
            <a:r>
              <a:rPr lang="he-IL" altLang="he-IL" dirty="0"/>
              <a:t> יוכל להכיל בלוקים לפחות לפי מספר השורות, כדי לוודא שמהפעם האחרונה שניסינו לגשת לאיבר מהבלוק שלו ועד לניסיון הגישה אליו לא נידרס הבלוק שלו.</a:t>
            </a:r>
          </a:p>
          <a:p>
            <a:pPr algn="r" rtl="1"/>
            <a:endParaRPr lang="he-IL" altLang="he-IL" dirty="0"/>
          </a:p>
          <a:p>
            <a:pPr algn="r" rtl="1"/>
            <a:r>
              <a:rPr lang="he-IL" altLang="he-IL" dirty="0"/>
              <a:t>אם נקטין את גודל הבלוק בחצי (בלי להגדיל את ה-</a:t>
            </a:r>
            <a:r>
              <a:rPr lang="en-US" altLang="he-IL" dirty="0"/>
              <a:t>cache</a:t>
            </a:r>
            <a:r>
              <a:rPr lang="he-IL" altLang="he-IL" dirty="0"/>
              <a:t>) אז אמנם יכנסו בלוקים כמספר השורות, אבל בכל בלוק יהיה רק 2 איברים מהמטריצה, כאשר על הראשון </a:t>
            </a:r>
            <a:r>
              <a:rPr lang="he-IL" altLang="he-IL" dirty="0" err="1"/>
              <a:t>מביניהם</a:t>
            </a:r>
            <a:r>
              <a:rPr lang="he-IL" altLang="he-IL" dirty="0"/>
              <a:t> שננסה לגשת אליו נקבל </a:t>
            </a:r>
            <a:r>
              <a:rPr lang="en-US" altLang="he-IL" dirty="0"/>
              <a:t>cache miss</a:t>
            </a:r>
            <a:r>
              <a:rPr lang="he-IL" altLang="he-IL" dirty="0"/>
              <a:t> ורק על השני נקבל </a:t>
            </a:r>
            <a:r>
              <a:rPr lang="en-US" altLang="he-IL" dirty="0"/>
              <a:t>cache hit</a:t>
            </a:r>
            <a:r>
              <a:rPr lang="he-IL" altLang="he-IL" dirty="0"/>
              <a:t>. מה שיביא אותנו למצב של </a:t>
            </a:r>
            <a:r>
              <a:rPr lang="en-US" altLang="he-IL" dirty="0"/>
              <a:t>miss rate=0.5</a:t>
            </a:r>
            <a:r>
              <a:rPr lang="he-IL" altLang="he-IL" dirty="0"/>
              <a:t>.</a:t>
            </a:r>
          </a:p>
          <a:p>
            <a:endParaRPr lang="he-IL" dirty="0"/>
          </a:p>
        </p:txBody>
      </p:sp>
      <p:sp>
        <p:nvSpPr>
          <p:cNvPr id="4" name="מציין מיקום של מספר שקופית 3"/>
          <p:cNvSpPr>
            <a:spLocks noGrp="1"/>
          </p:cNvSpPr>
          <p:nvPr>
            <p:ph type="sldNum" sz="quarter" idx="5"/>
          </p:nvPr>
        </p:nvSpPr>
        <p:spPr/>
        <p:txBody>
          <a:bodyPr/>
          <a:lstStyle/>
          <a:p>
            <a:fld id="{0DCF82A6-912C-1543-8C08-E5A213BD1F99}" type="slidenum">
              <a:rPr lang="en-IL" smtClean="0"/>
              <a:t>27</a:t>
            </a:fld>
            <a:endParaRPr lang="en-IL"/>
          </a:p>
        </p:txBody>
      </p:sp>
    </p:spTree>
    <p:extLst>
      <p:ext uri="{BB962C8B-B14F-4D97-AF65-F5344CB8AC3E}">
        <p14:creationId xmlns:p14="http://schemas.microsoft.com/office/powerpoint/2010/main" val="293806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DCF82A6-912C-1543-8C08-E5A213BD1F99}" type="slidenum">
              <a:rPr lang="en-IL" smtClean="0"/>
              <a:t>28</a:t>
            </a:fld>
            <a:endParaRPr lang="en-IL"/>
          </a:p>
        </p:txBody>
      </p:sp>
    </p:spTree>
    <p:extLst>
      <p:ext uri="{BB962C8B-B14F-4D97-AF65-F5344CB8AC3E}">
        <p14:creationId xmlns:p14="http://schemas.microsoft.com/office/powerpoint/2010/main" val="208129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DCF82A6-912C-1543-8C08-E5A213BD1F99}" type="slidenum">
              <a:rPr lang="en-IL" smtClean="0"/>
              <a:t>29</a:t>
            </a:fld>
            <a:endParaRPr lang="en-IL"/>
          </a:p>
        </p:txBody>
      </p:sp>
    </p:spTree>
    <p:extLst>
      <p:ext uri="{BB962C8B-B14F-4D97-AF65-F5344CB8AC3E}">
        <p14:creationId xmlns:p14="http://schemas.microsoft.com/office/powerpoint/2010/main" val="33651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DCF82A6-912C-1543-8C08-E5A213BD1F99}" type="slidenum">
              <a:rPr lang="en-IL" smtClean="0"/>
              <a:t>30</a:t>
            </a:fld>
            <a:endParaRPr lang="en-IL"/>
          </a:p>
        </p:txBody>
      </p:sp>
    </p:spTree>
    <p:extLst>
      <p:ext uri="{BB962C8B-B14F-4D97-AF65-F5344CB8AC3E}">
        <p14:creationId xmlns:p14="http://schemas.microsoft.com/office/powerpoint/2010/main" val="201091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716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0067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2"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206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3649727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19213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6916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51462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9"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9"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2"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2"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29794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8"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96103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0554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7438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538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3073279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D6317F-A158-47F8-9B31-BCCC6F2A0F55}"/>
              </a:ext>
            </a:extLst>
          </p:cNvPr>
          <p:cNvSpPr>
            <a:spLocks noGrp="1" noChangeArrowheads="1"/>
          </p:cNvSpPr>
          <p:nvPr>
            <p:ph type="body" idx="1"/>
          </p:nvPr>
        </p:nvSpPr>
        <p:spPr bwMode="auto">
          <a:xfrm>
            <a:off x="588434" y="1220788"/>
            <a:ext cx="1107651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Rectangle 3">
            <a:extLst>
              <a:ext uri="{FF2B5EF4-FFF2-40B4-BE49-F238E27FC236}">
                <a16:creationId xmlns:a16="http://schemas.microsoft.com/office/drawing/2014/main" id="{57DA4976-72B4-419F-808E-8C57B3FB2280}"/>
              </a:ext>
            </a:extLst>
          </p:cNvPr>
          <p:cNvSpPr>
            <a:spLocks noGrp="1" noChangeArrowheads="1"/>
          </p:cNvSpPr>
          <p:nvPr>
            <p:ph type="title"/>
          </p:nvPr>
        </p:nvSpPr>
        <p:spPr bwMode="auto">
          <a:xfrm>
            <a:off x="431800" y="247650"/>
            <a:ext cx="11413067"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E03D3B8F-4486-4F1E-8A7C-40295DA71CA7}"/>
              </a:ext>
            </a:extLst>
          </p:cNvPr>
          <p:cNvSpPr txBox="1">
            <a:spLocks noChangeArrowheads="1"/>
          </p:cNvSpPr>
          <p:nvPr/>
        </p:nvSpPr>
        <p:spPr bwMode="auto">
          <a:xfrm>
            <a:off x="292100" y="6400800"/>
            <a:ext cx="80645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square" lIns="45715" tIns="45715" rIns="45715" bIns="45715"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r>
              <a:rPr lang="en-US" altLang="en-US" sz="1400" b="0">
                <a:solidFill>
                  <a:schemeClr val="hlink"/>
                </a:solidFill>
              </a:rPr>
              <a:t>– </a:t>
            </a:r>
            <a:fld id="{5CF7468B-C944-46E9-840B-C74EDEA80C83}" type="slidenum">
              <a:rPr lang="he-IL" altLang="en-US" sz="1400" b="0">
                <a:solidFill>
                  <a:schemeClr val="hlink"/>
                </a:solidFill>
              </a:rPr>
              <a:pPr algn="ctr">
                <a:lnSpc>
                  <a:spcPct val="90000"/>
                </a:lnSpc>
              </a:pPr>
              <a:t>‹#›</a:t>
            </a:fld>
            <a:r>
              <a:rPr lang="en-US" altLang="en-US" sz="1400" b="0">
                <a:solidFill>
                  <a:schemeClr val="hlink"/>
                </a:solidFill>
              </a:rPr>
              <a:t> –</a:t>
            </a:r>
            <a:endParaRPr lang="en-US" altLang="en-US" sz="1400" b="0"/>
          </a:p>
        </p:txBody>
      </p:sp>
    </p:spTree>
  </p:cSld>
  <p:clrMap bg1="lt1" tx1="dk1" bg2="lt2" tx2="dk2" accent1="accent1" accent2="accent2" accent3="accent3" accent4="accent4" accent5="accent5" accent6="accent6" hlink="hlink" folHlink="folHlink"/>
  <p:sldLayoutIdLst>
    <p:sldLayoutId id="2147484261" r:id="rId1"/>
  </p:sldLayoutIdLst>
  <p:transition spd="med"/>
  <p:hf sldNum="0" hdr="0" ftr="0" dt="0"/>
  <p:txStyles>
    <p:titleStyle>
      <a:lvl1pPr algn="ctr" rtl="1" eaLnBrk="0" fontAlgn="base" hangingPunct="0">
        <a:lnSpc>
          <a:spcPct val="87000"/>
        </a:lnSpc>
        <a:spcBef>
          <a:spcPct val="0"/>
        </a:spcBef>
        <a:spcAft>
          <a:spcPct val="0"/>
        </a:spcAft>
        <a:defRPr sz="3800" b="1">
          <a:solidFill>
            <a:schemeClr val="hlink"/>
          </a:solidFill>
          <a:latin typeface="+mj-lt"/>
          <a:ea typeface="+mj-ea"/>
          <a:cs typeface="+mj-cs"/>
        </a:defRPr>
      </a:lvl1pPr>
      <a:lvl2pPr algn="ctr" rtl="1" eaLnBrk="0" fontAlgn="base" hangingPunct="0">
        <a:lnSpc>
          <a:spcPct val="87000"/>
        </a:lnSpc>
        <a:spcBef>
          <a:spcPct val="0"/>
        </a:spcBef>
        <a:spcAft>
          <a:spcPct val="0"/>
        </a:spcAft>
        <a:defRPr sz="3800" b="1">
          <a:solidFill>
            <a:schemeClr val="hlink"/>
          </a:solidFill>
          <a:latin typeface="Helvetica" pitchFamily="34" charset="0"/>
        </a:defRPr>
      </a:lvl2pPr>
      <a:lvl3pPr algn="ctr" rtl="1" eaLnBrk="0" fontAlgn="base" hangingPunct="0">
        <a:lnSpc>
          <a:spcPct val="87000"/>
        </a:lnSpc>
        <a:spcBef>
          <a:spcPct val="0"/>
        </a:spcBef>
        <a:spcAft>
          <a:spcPct val="0"/>
        </a:spcAft>
        <a:defRPr sz="3800" b="1">
          <a:solidFill>
            <a:schemeClr val="hlink"/>
          </a:solidFill>
          <a:latin typeface="Helvetica" pitchFamily="34" charset="0"/>
        </a:defRPr>
      </a:lvl3pPr>
      <a:lvl4pPr algn="ctr" rtl="1" eaLnBrk="0" fontAlgn="base" hangingPunct="0">
        <a:lnSpc>
          <a:spcPct val="87000"/>
        </a:lnSpc>
        <a:spcBef>
          <a:spcPct val="0"/>
        </a:spcBef>
        <a:spcAft>
          <a:spcPct val="0"/>
        </a:spcAft>
        <a:defRPr sz="3800" b="1">
          <a:solidFill>
            <a:schemeClr val="hlink"/>
          </a:solidFill>
          <a:latin typeface="Helvetica" pitchFamily="34" charset="0"/>
        </a:defRPr>
      </a:lvl4pPr>
      <a:lvl5pPr algn="ctr" rtl="1" eaLnBrk="0" fontAlgn="base" hangingPunct="0">
        <a:lnSpc>
          <a:spcPct val="87000"/>
        </a:lnSpc>
        <a:spcBef>
          <a:spcPct val="0"/>
        </a:spcBef>
        <a:spcAft>
          <a:spcPct val="0"/>
        </a:spcAft>
        <a:defRPr sz="3800" b="1">
          <a:solidFill>
            <a:schemeClr val="hlink"/>
          </a:solidFill>
          <a:latin typeface="Helvetica" pitchFamily="34" charset="0"/>
        </a:defRPr>
      </a:lvl5pPr>
      <a:lvl6pPr marL="457200" algn="ctr" rtl="1" fontAlgn="base">
        <a:lnSpc>
          <a:spcPct val="87000"/>
        </a:lnSpc>
        <a:spcBef>
          <a:spcPct val="0"/>
        </a:spcBef>
        <a:spcAft>
          <a:spcPct val="0"/>
        </a:spcAft>
        <a:defRPr sz="3800" b="1">
          <a:solidFill>
            <a:schemeClr val="hlink"/>
          </a:solidFill>
          <a:latin typeface="Helvetica" pitchFamily="34" charset="0"/>
        </a:defRPr>
      </a:lvl6pPr>
      <a:lvl7pPr marL="914400" algn="ctr" rtl="1" fontAlgn="base">
        <a:lnSpc>
          <a:spcPct val="87000"/>
        </a:lnSpc>
        <a:spcBef>
          <a:spcPct val="0"/>
        </a:spcBef>
        <a:spcAft>
          <a:spcPct val="0"/>
        </a:spcAft>
        <a:defRPr sz="3800" b="1">
          <a:solidFill>
            <a:schemeClr val="hlink"/>
          </a:solidFill>
          <a:latin typeface="Helvetica" pitchFamily="34" charset="0"/>
        </a:defRPr>
      </a:lvl7pPr>
      <a:lvl8pPr marL="1371600" algn="ctr" rtl="1" fontAlgn="base">
        <a:lnSpc>
          <a:spcPct val="87000"/>
        </a:lnSpc>
        <a:spcBef>
          <a:spcPct val="0"/>
        </a:spcBef>
        <a:spcAft>
          <a:spcPct val="0"/>
        </a:spcAft>
        <a:defRPr sz="3800" b="1">
          <a:solidFill>
            <a:schemeClr val="hlink"/>
          </a:solidFill>
          <a:latin typeface="Helvetica" pitchFamily="34" charset="0"/>
        </a:defRPr>
      </a:lvl8pPr>
      <a:lvl9pPr marL="1828800" algn="ctr" rtl="1"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r" rtl="1" eaLnBrk="0" fontAlgn="base" hangingPunct="0">
        <a:lnSpc>
          <a:spcPct val="95000"/>
        </a:lnSpc>
        <a:spcBef>
          <a:spcPct val="50000"/>
        </a:spcBef>
        <a:spcAft>
          <a:spcPct val="0"/>
        </a:spcAft>
        <a:buClr>
          <a:schemeClr val="hlink"/>
        </a:buClr>
        <a:buFont typeface="Wingdings" panose="05000000000000000000" pitchFamily="2" charset="2"/>
        <a:buChar char="•"/>
        <a:defRPr sz="2400" b="1">
          <a:solidFill>
            <a:schemeClr val="tx2"/>
          </a:solidFill>
          <a:effectLst>
            <a:outerShdw blurRad="38100" dist="38100" dir="2700000" algn="tl">
              <a:srgbClr val="C0C0C0"/>
            </a:outerShdw>
          </a:effectLst>
          <a:latin typeface="+mn-lt"/>
          <a:ea typeface="+mn-ea"/>
          <a:cs typeface="+mn-cs"/>
        </a:defRPr>
      </a:lvl1pPr>
      <a:lvl2pPr marL="744538" indent="-246063" algn="r" rtl="1"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r" rtl="1" eaLnBrk="0" fontAlgn="base" hangingPunct="0">
        <a:lnSpc>
          <a:spcPct val="107000"/>
        </a:lnSpc>
        <a:spcBef>
          <a:spcPct val="10000"/>
        </a:spcBef>
        <a:spcAft>
          <a:spcPct val="0"/>
        </a:spcAft>
        <a:buClr>
          <a:srgbClr val="005400"/>
        </a:buClr>
        <a:buSzPct val="90000"/>
        <a:buFont typeface="Wingdings" panose="05000000000000000000" pitchFamily="2" charset="2"/>
        <a:buChar char="l"/>
        <a:defRPr sz="2400" b="1">
          <a:solidFill>
            <a:schemeClr val="folHlink"/>
          </a:solidFill>
          <a:latin typeface="+mn-lt"/>
        </a:defRPr>
      </a:lvl3pPr>
      <a:lvl4pPr marL="1600200" indent="-228600" algn="r" rtl="1" eaLnBrk="0" fontAlgn="base" hangingPunct="0">
        <a:spcBef>
          <a:spcPct val="20000"/>
        </a:spcBef>
        <a:spcAft>
          <a:spcPct val="0"/>
        </a:spcAft>
        <a:buChar char="»"/>
        <a:defRPr sz="2000"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9000">
              <a:schemeClr val="accent5"/>
            </a:gs>
            <a:gs pos="83000">
              <a:schemeClr val="accent5"/>
            </a:gs>
            <a:gs pos="100000">
              <a:schemeClr val="accent5"/>
            </a:gs>
          </a:gsLst>
          <a:lin ang="5400000" scaled="1"/>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127BC-418D-E34D-BABF-AF4837A4E601}"/>
              </a:ext>
            </a:extLst>
          </p:cNvPr>
          <p:cNvSpPr>
            <a:spLocks noGrp="1"/>
          </p:cNvSpPr>
          <p:nvPr>
            <p:ph type="ctrTitle"/>
          </p:nvPr>
        </p:nvSpPr>
        <p:spPr>
          <a:xfrm>
            <a:off x="1527048" y="1124712"/>
            <a:ext cx="9144000" cy="3063240"/>
          </a:xfrm>
        </p:spPr>
        <p:txBody>
          <a:bodyPr>
            <a:normAutofit/>
          </a:bodyPr>
          <a:lstStyle/>
          <a:p>
            <a:pPr algn="ctr" rtl="1"/>
            <a:r>
              <a:rPr lang="he-IL" b="1" dirty="0">
                <a:latin typeface="Calibri" panose="020F0502020204030204" pitchFamily="34" charset="0"/>
                <a:cs typeface="Calibri" panose="020F0502020204030204" pitchFamily="34" charset="0"/>
              </a:rPr>
              <a:t>ארגון המחשב ומערכות הפעלה</a:t>
            </a:r>
            <a:endParaRPr lang="en-IL"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6FFB2A3-6C0B-694A-8641-94467FCAE5D8}"/>
              </a:ext>
            </a:extLst>
          </p:cNvPr>
          <p:cNvSpPr>
            <a:spLocks noGrp="1"/>
          </p:cNvSpPr>
          <p:nvPr>
            <p:ph type="subTitle" idx="1"/>
          </p:nvPr>
        </p:nvSpPr>
        <p:spPr>
          <a:xfrm>
            <a:off x="1527048" y="4599432"/>
            <a:ext cx="9144000" cy="1227520"/>
          </a:xfrm>
        </p:spPr>
        <p:txBody>
          <a:bodyPr>
            <a:normAutofit lnSpcReduction="10000"/>
          </a:bodyPr>
          <a:lstStyle/>
          <a:p>
            <a:pPr algn="ctr" rtl="1"/>
            <a:r>
              <a:rPr lang="he-IL" sz="3200" b="1" dirty="0">
                <a:latin typeface="Calibri" panose="020F0502020204030204" pitchFamily="34" charset="0"/>
                <a:cs typeface="Calibri" panose="020F0502020204030204" pitchFamily="34" charset="0"/>
              </a:rPr>
              <a:t>אביב </a:t>
            </a:r>
            <a:r>
              <a:rPr lang="he-IL" sz="3200" b="1">
                <a:latin typeface="Calibri" panose="020F0502020204030204" pitchFamily="34" charset="0"/>
                <a:cs typeface="Calibri" panose="020F0502020204030204" pitchFamily="34" charset="0"/>
              </a:rPr>
              <a:t>תשפ״ד</a:t>
            </a:r>
            <a:endParaRPr lang="he-IL" sz="3200" b="1" dirty="0">
              <a:latin typeface="Calibri" panose="020F0502020204030204" pitchFamily="34" charset="0"/>
              <a:cs typeface="Calibri" panose="020F0502020204030204" pitchFamily="34" charset="0"/>
            </a:endParaRPr>
          </a:p>
          <a:p>
            <a:pPr algn="ctr" rtl="1"/>
            <a:r>
              <a:rPr lang="he-IL" sz="3200" b="1" dirty="0">
                <a:latin typeface="Calibri" panose="020F0502020204030204" pitchFamily="34" charset="0"/>
                <a:cs typeface="Calibri" panose="020F0502020204030204" pitchFamily="34" charset="0"/>
              </a:rPr>
              <a:t>תרגול 13 – סיכום</a:t>
            </a:r>
            <a:endParaRPr lang="en-IL" sz="3200" b="1" dirty="0">
              <a:latin typeface="Calibri" panose="020F0502020204030204" pitchFamily="34" charset="0"/>
              <a:cs typeface="Calibri" panose="020F0502020204030204" pitchFamily="34" charset="0"/>
            </a:endParaRPr>
          </a:p>
        </p:txBody>
      </p:sp>
      <p:sp>
        <p:nvSpPr>
          <p:cNvPr id="28"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10"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8435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19B577-E628-2C68-3ACC-4A7EDFC4D9BE}"/>
              </a:ext>
            </a:extLst>
          </p:cNvPr>
          <p:cNvSpPr>
            <a:spLocks noGrp="1"/>
          </p:cNvSpPr>
          <p:nvPr>
            <p:ph type="title"/>
          </p:nvPr>
        </p:nvSpPr>
        <p:spPr/>
        <p:txBody>
          <a:bodyPr/>
          <a:lstStyle/>
          <a:p>
            <a:pPr algn="r"/>
            <a:r>
              <a:rPr lang="he-IL" b="1" dirty="0">
                <a:latin typeface="Calibri" panose="020F0502020204030204" pitchFamily="34" charset="0"/>
                <a:ea typeface="Calibri" panose="020F0502020204030204" pitchFamily="34" charset="0"/>
                <a:cs typeface="Calibri" panose="020F0502020204030204" pitchFamily="34" charset="0"/>
              </a:rPr>
              <a:t>ניזכר בטבלה</a:t>
            </a:r>
          </a:p>
        </p:txBody>
      </p:sp>
      <p:graphicFrame>
        <p:nvGraphicFramePr>
          <p:cNvPr id="8" name="Table 3">
            <a:extLst>
              <a:ext uri="{FF2B5EF4-FFF2-40B4-BE49-F238E27FC236}">
                <a16:creationId xmlns:a16="http://schemas.microsoft.com/office/drawing/2014/main" id="{F7245B61-BCCB-F49E-B974-CDE7E0D49EC6}"/>
              </a:ext>
            </a:extLst>
          </p:cNvPr>
          <p:cNvGraphicFramePr>
            <a:graphicFrameLocks noGrp="1"/>
          </p:cNvGraphicFramePr>
          <p:nvPr>
            <p:extLst>
              <p:ext uri="{D42A27DB-BD31-4B8C-83A1-F6EECF244321}">
                <p14:modId xmlns:p14="http://schemas.microsoft.com/office/powerpoint/2010/main" val="4216488335"/>
              </p:ext>
            </p:extLst>
          </p:nvPr>
        </p:nvGraphicFramePr>
        <p:xfrm>
          <a:off x="1556323" y="2327439"/>
          <a:ext cx="9079351" cy="3108960"/>
        </p:xfrm>
        <a:graphic>
          <a:graphicData uri="http://schemas.openxmlformats.org/drawingml/2006/table">
            <a:tbl>
              <a:tblPr firstRow="1" bandRow="1">
                <a:tableStyleId>{21E4AEA4-8DFA-4A89-87EB-49C32662AFE0}</a:tableStyleId>
              </a:tblPr>
              <a:tblGrid>
                <a:gridCol w="3537640">
                  <a:extLst>
                    <a:ext uri="{9D8B030D-6E8A-4147-A177-3AD203B41FA5}">
                      <a16:colId xmlns:a16="http://schemas.microsoft.com/office/drawing/2014/main" val="3020995955"/>
                    </a:ext>
                  </a:extLst>
                </a:gridCol>
                <a:gridCol w="2515261">
                  <a:extLst>
                    <a:ext uri="{9D8B030D-6E8A-4147-A177-3AD203B41FA5}">
                      <a16:colId xmlns:a16="http://schemas.microsoft.com/office/drawing/2014/main" val="1318247023"/>
                    </a:ext>
                  </a:extLst>
                </a:gridCol>
                <a:gridCol w="3026450">
                  <a:extLst>
                    <a:ext uri="{9D8B030D-6E8A-4147-A177-3AD203B41FA5}">
                      <a16:colId xmlns:a16="http://schemas.microsoft.com/office/drawing/2014/main" val="108993062"/>
                    </a:ext>
                  </a:extLst>
                </a:gridCol>
              </a:tblGrid>
              <a:tr h="370840">
                <a:tc>
                  <a:txBody>
                    <a:bodyPr/>
                    <a:lstStyle/>
                    <a:p>
                      <a:pPr marL="0" algn="l" defTabSz="914400" rtl="1" eaLnBrk="1" latinLnBrk="0" hangingPunct="1"/>
                      <a:r>
                        <a:rPr lang="en-IL" sz="2800" dirty="0">
                          <a:latin typeface="Calibri" panose="020F0502020204030204" pitchFamily="34" charset="0"/>
                          <a:cs typeface="Calibri" panose="020F0502020204030204" pitchFamily="34" charset="0"/>
                        </a:rPr>
                        <a:t>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L" sz="2800" dirty="0">
                          <a:latin typeface="Calibri" panose="020F0502020204030204" pitchFamily="34" charset="0"/>
                          <a:cs typeface="Calibri" panose="020F0502020204030204" pitchFamily="34" charset="0"/>
                        </a:rPr>
                        <a:t>Latency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L" sz="2800" dirty="0">
                          <a:latin typeface="Calibri" panose="020F0502020204030204" pitchFamily="34" charset="0"/>
                          <a:cs typeface="Calibri" panose="020F0502020204030204" pitchFamily="34" charset="0"/>
                        </a:rPr>
                        <a:t>Cycles /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598559"/>
                  </a:ext>
                </a:extLst>
              </a:tr>
              <a:tr h="370840">
                <a:tc>
                  <a:txBody>
                    <a:bodyPr/>
                    <a:lstStyle/>
                    <a:p>
                      <a:pPr algn="l"/>
                      <a:r>
                        <a:rPr lang="en-US" sz="2800" dirty="0">
                          <a:latin typeface="Calibri" panose="020F0502020204030204" pitchFamily="34" charset="0"/>
                          <a:cs typeface="Calibri" panose="020F0502020204030204" pitchFamily="34" charset="0"/>
                        </a:rPr>
                        <a:t>L</a:t>
                      </a:r>
                      <a:r>
                        <a:rPr lang="en-IL" sz="2800" dirty="0">
                          <a:latin typeface="Calibri" panose="020F0502020204030204" pitchFamily="34" charset="0"/>
                          <a:cs typeface="Calibri" panose="020F0502020204030204" pitchFamily="34" charset="0"/>
                        </a:rPr>
                        <a:t>oad / Store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492080"/>
                  </a:ext>
                </a:extLst>
              </a:tr>
              <a:tr h="370840">
                <a:tc>
                  <a:txBody>
                    <a:bodyPr/>
                    <a:lstStyle/>
                    <a:p>
                      <a:pPr algn="l"/>
                      <a:r>
                        <a:rPr lang="en-US" sz="2800" dirty="0">
                          <a:latin typeface="Calibri" panose="020F0502020204030204" pitchFamily="34" charset="0"/>
                          <a:cs typeface="Calibri" panose="020F0502020204030204" pitchFamily="34" charset="0"/>
                        </a:rPr>
                        <a:t>I</a:t>
                      </a:r>
                      <a:r>
                        <a:rPr lang="en-IL" sz="2800" dirty="0">
                          <a:latin typeface="Calibri" panose="020F0502020204030204" pitchFamily="34" charset="0"/>
                          <a:cs typeface="Calibri" panose="020F0502020204030204" pitchFamily="34" charset="0"/>
                        </a:rPr>
                        <a:t>nteger Add / Subtruct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241718"/>
                  </a:ext>
                </a:extLst>
              </a:tr>
              <a:tr h="370840">
                <a:tc>
                  <a:txBody>
                    <a:bodyPr/>
                    <a:lstStyle/>
                    <a:p>
                      <a:pPr algn="l"/>
                      <a:r>
                        <a:rPr lang="en-US" sz="2800" dirty="0">
                          <a:latin typeface="Calibri" panose="020F0502020204030204" pitchFamily="34" charset="0"/>
                          <a:cs typeface="Calibri" panose="020F0502020204030204" pitchFamily="34" charset="0"/>
                        </a:rPr>
                        <a:t>I</a:t>
                      </a:r>
                      <a:r>
                        <a:rPr lang="en-IL" sz="2800" dirty="0">
                          <a:latin typeface="Calibri" panose="020F0502020204030204" pitchFamily="34" charset="0"/>
                          <a:cs typeface="Calibri" panose="020F0502020204030204" pitchFamily="34" charset="0"/>
                        </a:rPr>
                        <a:t>nteger Multiply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483217"/>
                  </a:ext>
                </a:extLst>
              </a:tr>
              <a:tr h="370840">
                <a:tc>
                  <a:txBody>
                    <a:bodyPr/>
                    <a:lstStyle/>
                    <a:p>
                      <a:pPr algn="l"/>
                      <a:r>
                        <a:rPr lang="en-US" sz="2800" dirty="0">
                          <a:latin typeface="Calibri" panose="020F0502020204030204" pitchFamily="34" charset="0"/>
                          <a:cs typeface="Calibri" panose="020F0502020204030204" pitchFamily="34" charset="0"/>
                        </a:rPr>
                        <a:t>I</a:t>
                      </a:r>
                      <a:r>
                        <a:rPr lang="en-IL" sz="2800" dirty="0">
                          <a:latin typeface="Calibri" panose="020F0502020204030204" pitchFamily="34" charset="0"/>
                          <a:cs typeface="Calibri" panose="020F0502020204030204" pitchFamily="34" charset="0"/>
                        </a:rPr>
                        <a:t>nteger 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L" sz="2800" dirty="0">
                          <a:latin typeface="Calibri" panose="020F0502020204030204" pitchFamily="34" charset="0"/>
                          <a:cs typeface="Calibri" panose="020F050202020403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IL" sz="2800" dirty="0">
                          <a:latin typeface="Calibri" panose="020F0502020204030204" pitchFamily="34" charset="0"/>
                          <a:cs typeface="Calibri" panose="020F050202020403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032697"/>
                  </a:ext>
                </a:extLst>
              </a:tr>
              <a:tr h="370840">
                <a:tc>
                  <a:txBody>
                    <a:bodyPr/>
                    <a:lstStyle/>
                    <a:p>
                      <a:pPr algn="l"/>
                      <a:r>
                        <a:rPr lang="en-US" sz="2800" dirty="0">
                          <a:latin typeface="Calibri" panose="020F0502020204030204" pitchFamily="34" charset="0"/>
                          <a:cs typeface="Calibri" panose="020F0502020204030204" pitchFamily="34" charset="0"/>
                        </a:rPr>
                        <a:t>Double/Single FP Add</a:t>
                      </a:r>
                      <a:endParaRPr lang="en-IL"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Calibri" panose="020F0502020204030204" pitchFamily="34" charset="0"/>
                          <a:cs typeface="Calibri" panose="020F0502020204030204" pitchFamily="34" charset="0"/>
                        </a:rPr>
                        <a:t>3</a:t>
                      </a:r>
                      <a:endParaRPr lang="en-IL"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800" dirty="0">
                          <a:latin typeface="Calibri" panose="020F0502020204030204" pitchFamily="34" charset="0"/>
                          <a:cs typeface="Calibri" panose="020F0502020204030204" pitchFamily="34" charset="0"/>
                        </a:rPr>
                        <a:t>1</a:t>
                      </a:r>
                      <a:endParaRPr lang="en-IL"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5734393"/>
                  </a:ext>
                </a:extLst>
              </a:tr>
            </a:tbl>
          </a:graphicData>
        </a:graphic>
      </p:graphicFrame>
    </p:spTree>
    <p:extLst>
      <p:ext uri="{BB962C8B-B14F-4D97-AF65-F5344CB8AC3E}">
        <p14:creationId xmlns:p14="http://schemas.microsoft.com/office/powerpoint/2010/main" val="23196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5588833" y="5831174"/>
            <a:ext cx="5764967" cy="899410"/>
          </a:xfrm>
        </p:spPr>
        <p:txBody>
          <a:bodyPr>
            <a:normAutofit fontScale="55000" lnSpcReduction="20000"/>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 נזכור שבמקרה הזה פעולת</a:t>
            </a:r>
            <a:r>
              <a:rPr lang="en-US" dirty="0">
                <a:latin typeface="Calibri" panose="020F0502020204030204" pitchFamily="34" charset="0"/>
                <a:ea typeface="Calibri" panose="020F0502020204030204" pitchFamily="34" charset="0"/>
                <a:cs typeface="Calibri" panose="020F0502020204030204" pitchFamily="34" charset="0"/>
              </a:rPr>
              <a:t> add </a:t>
            </a:r>
            <a:r>
              <a:rPr lang="he-IL" dirty="0">
                <a:latin typeface="Calibri" panose="020F0502020204030204" pitchFamily="34" charset="0"/>
                <a:ea typeface="Calibri" panose="020F0502020204030204" pitchFamily="34" charset="0"/>
                <a:cs typeface="Calibri" panose="020F0502020204030204" pitchFamily="34" charset="0"/>
              </a:rPr>
              <a:t>היא על</a:t>
            </a:r>
            <a:r>
              <a:rPr lang="en-US" dirty="0">
                <a:latin typeface="Calibri" panose="020F0502020204030204" pitchFamily="34" charset="0"/>
                <a:ea typeface="Calibri" panose="020F0502020204030204" pitchFamily="34" charset="0"/>
                <a:cs typeface="Calibri" panose="020F0502020204030204" pitchFamily="34" charset="0"/>
              </a:rPr>
              <a:t>float </a:t>
            </a:r>
            <a:r>
              <a:rPr lang="he-IL" dirty="0">
                <a:latin typeface="Calibri" panose="020F0502020204030204" pitchFamily="34" charset="0"/>
                <a:ea typeface="Calibri" panose="020F0502020204030204" pitchFamily="34" charset="0"/>
                <a:cs typeface="Calibri" panose="020F0502020204030204" pitchFamily="34" charset="0"/>
              </a:rPr>
              <a:t> ולכן היא מעסיקה את הרכיב של</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 FP addition</a:t>
            </a:r>
            <a:r>
              <a:rPr lang="he-IL" dirty="0">
                <a:latin typeface="Calibri" panose="020F0502020204030204" pitchFamily="34" charset="0"/>
                <a:ea typeface="Calibri" panose="020F0502020204030204" pitchFamily="34" charset="0"/>
                <a:cs typeface="Calibri" panose="020F0502020204030204" pitchFamily="34" charset="0"/>
              </a:rPr>
              <a:t> (ולא </a:t>
            </a:r>
            <a:r>
              <a:rPr lang="en-US" dirty="0">
                <a:latin typeface="Calibri" panose="020F0502020204030204" pitchFamily="34" charset="0"/>
                <a:ea typeface="Calibri" panose="020F0502020204030204" pitchFamily="34" charset="0"/>
                <a:cs typeface="Calibri" panose="020F0502020204030204" pitchFamily="34" charset="0"/>
              </a:rPr>
              <a:t>int</a:t>
            </a:r>
            <a:r>
              <a:rPr lang="he-I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תוכן 2">
            <a:extLst>
              <a:ext uri="{FF2B5EF4-FFF2-40B4-BE49-F238E27FC236}">
                <a16:creationId xmlns:a16="http://schemas.microsoft.com/office/drawing/2014/main" id="{60492177-B421-374F-0E7C-520768E15A1F}"/>
              </a:ext>
            </a:extLst>
          </p:cNvPr>
          <p:cNvSpPr txBox="1">
            <a:spLocks/>
          </p:cNvSpPr>
          <p:nvPr/>
        </p:nvSpPr>
        <p:spPr>
          <a:xfrm>
            <a:off x="6096000" y="1914394"/>
            <a:ext cx="5764967" cy="39017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M[</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][j];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7171">
            <a:extLst>
              <a:ext uri="{FF2B5EF4-FFF2-40B4-BE49-F238E27FC236}">
                <a16:creationId xmlns:a16="http://schemas.microsoft.com/office/drawing/2014/main" id="{DFFE8FDB-FB1E-31E4-1C77-787F1ED79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4171"/>
            <a:ext cx="3913682" cy="44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תיבת טקסט 6">
            <a:extLst>
              <a:ext uri="{FF2B5EF4-FFF2-40B4-BE49-F238E27FC236}">
                <a16:creationId xmlns:a16="http://schemas.microsoft.com/office/drawing/2014/main" id="{20762A9B-7AFA-F449-46DD-EAAAEAC46BCC}"/>
              </a:ext>
            </a:extLst>
          </p:cNvPr>
          <p:cNvSpPr txBox="1"/>
          <p:nvPr/>
        </p:nvSpPr>
        <p:spPr>
          <a:xfrm>
            <a:off x="1723869" y="1914394"/>
            <a:ext cx="2668249" cy="400110"/>
          </a:xfrm>
          <a:prstGeom prst="rect">
            <a:avLst/>
          </a:prstGeom>
          <a:noFill/>
        </p:spPr>
        <p:txBody>
          <a:bodyPr wrap="square" rtlCol="1">
            <a:spAutoFit/>
          </a:bodyPr>
          <a:lstStyle/>
          <a:p>
            <a:pPr algn="ctr" rtl="1"/>
            <a:r>
              <a:rPr lang="he-IL" sz="20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איטרציה</a:t>
            </a:r>
            <a:r>
              <a:rPr lang="he-IL"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 בודדת</a:t>
            </a:r>
          </a:p>
        </p:txBody>
      </p:sp>
      <p:sp>
        <p:nvSpPr>
          <p:cNvPr id="10" name="תיבת טקסט 9">
            <a:extLst>
              <a:ext uri="{FF2B5EF4-FFF2-40B4-BE49-F238E27FC236}">
                <a16:creationId xmlns:a16="http://schemas.microsoft.com/office/drawing/2014/main" id="{0F5AF811-6305-229B-F904-3F2F177205B1}"/>
              </a:ext>
            </a:extLst>
          </p:cNvPr>
          <p:cNvSpPr txBox="1"/>
          <p:nvPr/>
        </p:nvSpPr>
        <p:spPr>
          <a:xfrm>
            <a:off x="762741" y="2328280"/>
            <a:ext cx="282656" cy="2031325"/>
          </a:xfrm>
          <a:prstGeom prst="rect">
            <a:avLst/>
          </a:prstGeom>
          <a:noFill/>
        </p:spPr>
        <p:txBody>
          <a:bodyPr wrap="square" rtlCol="1">
            <a:spAutoFit/>
          </a:bodyPr>
          <a:lstStyle/>
          <a:p>
            <a:r>
              <a:rPr lang="en-US" dirty="0">
                <a:latin typeface="Calibri" panose="020F0502020204030204" pitchFamily="34" charset="0"/>
                <a:ea typeface="Calibri" panose="020F0502020204030204" pitchFamily="34" charset="0"/>
                <a:cs typeface="Calibri" panose="020F0502020204030204" pitchFamily="34" charset="0"/>
              </a:rPr>
              <a:t>1</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2</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D190BFA4-3E4C-36CD-0B32-48E62909AA0B}"/>
              </a:ext>
            </a:extLst>
          </p:cNvPr>
          <p:cNvSpPr txBox="1"/>
          <p:nvPr/>
        </p:nvSpPr>
        <p:spPr>
          <a:xfrm>
            <a:off x="773813" y="3513769"/>
            <a:ext cx="282656" cy="2031325"/>
          </a:xfrm>
          <a:prstGeom prst="rect">
            <a:avLst/>
          </a:prstGeom>
          <a:noFill/>
        </p:spPr>
        <p:txBody>
          <a:bodyPr wrap="square" rtlCol="1">
            <a:spAutoFit/>
          </a:bodyPr>
          <a:lstStyle/>
          <a:p>
            <a:r>
              <a:rPr lang="en-US" dirty="0">
                <a:latin typeface="Calibri" panose="020F0502020204030204" pitchFamily="34" charset="0"/>
                <a:ea typeface="Calibri" panose="020F0502020204030204" pitchFamily="34" charset="0"/>
                <a:cs typeface="Calibri" panose="020F0502020204030204" pitchFamily="34" charset="0"/>
              </a:rPr>
              <a:t>3</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4</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36D605CA-89E7-7BFB-DBCE-44F80D0F9BF7}"/>
              </a:ext>
            </a:extLst>
          </p:cNvPr>
          <p:cNvSpPr txBox="1"/>
          <p:nvPr/>
        </p:nvSpPr>
        <p:spPr>
          <a:xfrm>
            <a:off x="787046" y="4699259"/>
            <a:ext cx="282656" cy="2031325"/>
          </a:xfrm>
          <a:prstGeom prst="rect">
            <a:avLst/>
          </a:prstGeom>
          <a:noFill/>
        </p:spPr>
        <p:txBody>
          <a:bodyPr wrap="square" rtlCol="1">
            <a:spAutoFit/>
          </a:bodyPr>
          <a:lstStyle/>
          <a:p>
            <a:r>
              <a:rPr lang="en-US" dirty="0">
                <a:latin typeface="Calibri" panose="020F0502020204030204" pitchFamily="34" charset="0"/>
                <a:ea typeface="Calibri" panose="020F0502020204030204" pitchFamily="34" charset="0"/>
                <a:cs typeface="Calibri" panose="020F0502020204030204" pitchFamily="34" charset="0"/>
              </a:rPr>
              <a:t>5</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6</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1FCF75A3-0375-B1DA-77BC-6F01FF662CCC}"/>
              </a:ext>
            </a:extLst>
          </p:cNvPr>
          <p:cNvSpPr txBox="1"/>
          <p:nvPr/>
        </p:nvSpPr>
        <p:spPr>
          <a:xfrm>
            <a:off x="790570" y="5869086"/>
            <a:ext cx="282656" cy="2031325"/>
          </a:xfrm>
          <a:prstGeom prst="rect">
            <a:avLst/>
          </a:prstGeom>
          <a:noFill/>
        </p:spPr>
        <p:txBody>
          <a:bodyPr wrap="square" rtlCol="1">
            <a:spAutoFit/>
          </a:bodyPr>
          <a:lstStyle/>
          <a:p>
            <a:r>
              <a:rPr lang="en-US" dirty="0">
                <a:latin typeface="Calibri" panose="020F0502020204030204" pitchFamily="34" charset="0"/>
                <a:ea typeface="Calibri" panose="020F0502020204030204" pitchFamily="34" charset="0"/>
                <a:cs typeface="Calibri" panose="020F0502020204030204" pitchFamily="34" charset="0"/>
              </a:rPr>
              <a:t>7</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8</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76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a:xfrm>
            <a:off x="838200" y="411624"/>
            <a:ext cx="10515600" cy="1163868"/>
          </a:xfrm>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 : פתרון</a:t>
            </a:r>
          </a:p>
        </p:txBody>
      </p:sp>
      <p:sp>
        <p:nvSpPr>
          <p:cNvPr id="4" name="מציין מיקום תוכן 2">
            <a:extLst>
              <a:ext uri="{FF2B5EF4-FFF2-40B4-BE49-F238E27FC236}">
                <a16:creationId xmlns:a16="http://schemas.microsoft.com/office/drawing/2014/main" id="{60492177-B421-374F-0E7C-520768E15A1F}"/>
              </a:ext>
            </a:extLst>
          </p:cNvPr>
          <p:cNvSpPr txBox="1">
            <a:spLocks/>
          </p:cNvSpPr>
          <p:nvPr/>
        </p:nvSpPr>
        <p:spPr>
          <a:xfrm>
            <a:off x="520908" y="2229187"/>
            <a:ext cx="3601387" cy="39017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M[</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][j];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9">
            <a:extLst>
              <a:ext uri="{FF2B5EF4-FFF2-40B4-BE49-F238E27FC236}">
                <a16:creationId xmlns:a16="http://schemas.microsoft.com/office/drawing/2014/main" id="{82FB0035-F88D-1EEC-83A3-3CF7179AD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295" y="1914393"/>
            <a:ext cx="7109150" cy="48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878CC96B-C345-97C3-2319-5431660625C3}"/>
              </a:ext>
            </a:extLst>
          </p:cNvPr>
          <p:cNvPicPr>
            <a:picLocks noChangeAspect="1"/>
          </p:cNvPicPr>
          <p:nvPr/>
        </p:nvPicPr>
        <p:blipFill>
          <a:blip r:embed="rId3"/>
          <a:stretch>
            <a:fillRect/>
          </a:stretch>
        </p:blipFill>
        <p:spPr>
          <a:xfrm>
            <a:off x="5828843" y="5003354"/>
            <a:ext cx="1798476" cy="524301"/>
          </a:xfrm>
          <a:prstGeom prst="rect">
            <a:avLst/>
          </a:prstGeom>
        </p:spPr>
      </p:pic>
      <p:sp>
        <p:nvSpPr>
          <p:cNvPr id="13" name="סוגר מסולסל שמאלי 12">
            <a:extLst>
              <a:ext uri="{FF2B5EF4-FFF2-40B4-BE49-F238E27FC236}">
                <a16:creationId xmlns:a16="http://schemas.microsoft.com/office/drawing/2014/main" id="{5C0266FB-C209-1F42-6458-2A9B1DD51935}"/>
              </a:ext>
            </a:extLst>
          </p:cNvPr>
          <p:cNvSpPr/>
          <p:nvPr/>
        </p:nvSpPr>
        <p:spPr>
          <a:xfrm>
            <a:off x="7530957" y="4839128"/>
            <a:ext cx="192725" cy="852755"/>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2301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5588833" y="1820268"/>
            <a:ext cx="5764967" cy="723875"/>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כעת ננסה לשפר את ה </a:t>
            </a:r>
            <a:r>
              <a:rPr lang="en-US" dirty="0">
                <a:latin typeface="Calibri" panose="020F0502020204030204" pitchFamily="34" charset="0"/>
                <a:ea typeface="Calibri" panose="020F0502020204030204" pitchFamily="34" charset="0"/>
                <a:cs typeface="Calibri" panose="020F0502020204030204" pitchFamily="34" charset="0"/>
              </a:rPr>
              <a:t>CPE</a:t>
            </a:r>
            <a:r>
              <a:rPr lang="he-IL" dirty="0">
                <a:latin typeface="Calibri" panose="020F0502020204030204" pitchFamily="34" charset="0"/>
                <a:ea typeface="Calibri" panose="020F0502020204030204" pitchFamily="34" charset="0"/>
                <a:cs typeface="Calibri" panose="020F0502020204030204" pitchFamily="34" charset="0"/>
              </a:rPr>
              <a:t>. איך?</a:t>
            </a:r>
            <a:endParaRPr lang="he-IL" b="1"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תוכן 2">
            <a:extLst>
              <a:ext uri="{FF2B5EF4-FFF2-40B4-BE49-F238E27FC236}">
                <a16:creationId xmlns:a16="http://schemas.microsoft.com/office/drawing/2014/main" id="{60492177-B421-374F-0E7C-520768E15A1F}"/>
              </a:ext>
            </a:extLst>
          </p:cNvPr>
          <p:cNvSpPr txBox="1">
            <a:spLocks/>
          </p:cNvSpPr>
          <p:nvPr/>
        </p:nvSpPr>
        <p:spPr>
          <a:xfrm>
            <a:off x="718278" y="1929384"/>
            <a:ext cx="5764967" cy="4801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M[</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][j];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5FC0AB12-BBA6-0D4F-C3B9-C93208C6B1B0}"/>
              </a:ext>
            </a:extLst>
          </p:cNvPr>
          <p:cNvSpPr/>
          <p:nvPr/>
        </p:nvSpPr>
        <p:spPr>
          <a:xfrm>
            <a:off x="2518348" y="4313858"/>
            <a:ext cx="2278504" cy="5579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p>
        </p:txBody>
      </p:sp>
      <p:pic>
        <p:nvPicPr>
          <p:cNvPr id="8" name="תמונה 7" descr="תמונה שמכילה אוכל, אוכל מהיר&#10;&#10;התיאור נוצר באופן אוטומטי">
            <a:extLst>
              <a:ext uri="{FF2B5EF4-FFF2-40B4-BE49-F238E27FC236}">
                <a16:creationId xmlns:a16="http://schemas.microsoft.com/office/drawing/2014/main" id="{A745E150-31D9-0188-61C4-90952E314C18}"/>
              </a:ext>
            </a:extLst>
          </p:cNvPr>
          <p:cNvPicPr>
            <a:picLocks noChangeAspect="1"/>
          </p:cNvPicPr>
          <p:nvPr/>
        </p:nvPicPr>
        <p:blipFill rotWithShape="1">
          <a:blip r:embed="rId2"/>
          <a:srcRect l="22025" t="30260" r="21485" b="29918"/>
          <a:stretch/>
        </p:blipFill>
        <p:spPr>
          <a:xfrm>
            <a:off x="6665001" y="3040511"/>
            <a:ext cx="3612630" cy="2546693"/>
          </a:xfrm>
          <a:prstGeom prst="rect">
            <a:avLst/>
          </a:prstGeom>
        </p:spPr>
      </p:pic>
    </p:spTree>
    <p:extLst>
      <p:ext uri="{BB962C8B-B14F-4D97-AF65-F5344CB8AC3E}">
        <p14:creationId xmlns:p14="http://schemas.microsoft.com/office/powerpoint/2010/main" val="9381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5588833" y="1820268"/>
            <a:ext cx="5764967" cy="723875"/>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כעת ננסה לשפר את ה </a:t>
            </a:r>
            <a:r>
              <a:rPr lang="en-US" dirty="0">
                <a:latin typeface="Calibri" panose="020F0502020204030204" pitchFamily="34" charset="0"/>
                <a:ea typeface="Calibri" panose="020F0502020204030204" pitchFamily="34" charset="0"/>
                <a:cs typeface="Calibri" panose="020F0502020204030204" pitchFamily="34" charset="0"/>
              </a:rPr>
              <a:t>CPE</a:t>
            </a:r>
            <a:r>
              <a:rPr lang="he-IL" dirty="0">
                <a:latin typeface="Calibri" panose="020F0502020204030204" pitchFamily="34" charset="0"/>
                <a:ea typeface="Calibri" panose="020F0502020204030204" pitchFamily="34" charset="0"/>
                <a:cs typeface="Calibri" panose="020F0502020204030204" pitchFamily="34" charset="0"/>
              </a:rPr>
              <a:t>.</a:t>
            </a:r>
            <a:endParaRPr lang="he-IL" b="1"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תוכן 2">
            <a:extLst>
              <a:ext uri="{FF2B5EF4-FFF2-40B4-BE49-F238E27FC236}">
                <a16:creationId xmlns:a16="http://schemas.microsoft.com/office/drawing/2014/main" id="{60492177-B421-374F-0E7C-520768E15A1F}"/>
              </a:ext>
            </a:extLst>
          </p:cNvPr>
          <p:cNvSpPr txBox="1">
            <a:spLocks/>
          </p:cNvSpPr>
          <p:nvPr/>
        </p:nvSpPr>
        <p:spPr>
          <a:xfrm>
            <a:off x="718278" y="1820268"/>
            <a:ext cx="5764967" cy="550992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float </a:t>
            </a:r>
            <a:r>
              <a:rPr lang="en-US" sz="1600" dirty="0" err="1">
                <a:latin typeface="Calibri" panose="020F0502020204030204" pitchFamily="34" charset="0"/>
                <a:ea typeface="Calibri" panose="020F0502020204030204" pitchFamily="34" charset="0"/>
                <a:cs typeface="Calibri" panose="020F0502020204030204" pitchFamily="34" charset="0"/>
              </a:rPr>
              <a:t>fsum</a:t>
            </a:r>
            <a:r>
              <a:rPr lang="en-US" sz="1600"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int </a:t>
            </a:r>
            <a:r>
              <a:rPr lang="en-US" sz="1600" dirty="0" err="1">
                <a:latin typeface="Calibri" panose="020F0502020204030204" pitchFamily="34" charset="0"/>
                <a:ea typeface="Calibri" panose="020F0502020204030204" pitchFamily="34" charset="0"/>
                <a:cs typeface="Calibri" panose="020F0502020204030204" pitchFamily="34" charset="0"/>
              </a:rPr>
              <a:t>i,j</a:t>
            </a:r>
            <a:r>
              <a:rPr lang="en-US" sz="1600"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float sum1 = 0;</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float sum2 = 0;</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float sum3 = 0;</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for (</a:t>
            </a:r>
            <a:r>
              <a:rPr lang="en-US" sz="1600" dirty="0" err="1">
                <a:latin typeface="Calibri" panose="020F0502020204030204" pitchFamily="34" charset="0"/>
                <a:ea typeface="Calibri" panose="020F0502020204030204" pitchFamily="34" charset="0"/>
                <a:cs typeface="Calibri" panose="020F0502020204030204" pitchFamily="34" charset="0"/>
              </a:rPr>
              <a:t>i</a:t>
            </a:r>
            <a:r>
              <a:rPr lang="en-US" sz="1600" dirty="0">
                <a:latin typeface="Calibri" panose="020F0502020204030204" pitchFamily="34" charset="0"/>
                <a:ea typeface="Calibri" panose="020F0502020204030204" pitchFamily="34" charset="0"/>
                <a:cs typeface="Calibri" panose="020F0502020204030204" pitchFamily="34" charset="0"/>
              </a:rPr>
              <a:t>=0; </a:t>
            </a:r>
            <a:r>
              <a:rPr lang="en-US" sz="1600" dirty="0" err="1">
                <a:latin typeface="Calibri" panose="020F0502020204030204" pitchFamily="34" charset="0"/>
                <a:ea typeface="Calibri" panose="020F0502020204030204" pitchFamily="34" charset="0"/>
                <a:cs typeface="Calibri" panose="020F0502020204030204" pitchFamily="34" charset="0"/>
              </a:rPr>
              <a:t>i</a:t>
            </a:r>
            <a:r>
              <a:rPr lang="en-US" sz="1600" dirty="0">
                <a:latin typeface="Calibri" panose="020F0502020204030204" pitchFamily="34" charset="0"/>
                <a:ea typeface="Calibri" panose="020F0502020204030204" pitchFamily="34" charset="0"/>
                <a:cs typeface="Calibri" panose="020F0502020204030204" pitchFamily="34" charset="0"/>
              </a:rPr>
              <a:t>&lt;8; </a:t>
            </a:r>
            <a:r>
              <a:rPr lang="en-US" sz="1600" dirty="0" err="1">
                <a:latin typeface="Calibri" panose="020F0502020204030204" pitchFamily="34" charset="0"/>
                <a:ea typeface="Calibri" panose="020F0502020204030204" pitchFamily="34" charset="0"/>
                <a:cs typeface="Calibri" panose="020F0502020204030204" pitchFamily="34" charset="0"/>
              </a:rPr>
              <a:t>i</a:t>
            </a:r>
            <a:r>
              <a:rPr lang="en-US" sz="1600"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for (j=0; j&lt;8; </a:t>
            </a:r>
            <a:r>
              <a:rPr lang="en-US" sz="1600" dirty="0" err="1">
                <a:latin typeface="Calibri" panose="020F0502020204030204" pitchFamily="34" charset="0"/>
                <a:ea typeface="Calibri" panose="020F0502020204030204" pitchFamily="34" charset="0"/>
                <a:cs typeface="Calibri" panose="020F0502020204030204" pitchFamily="34" charset="0"/>
              </a:rPr>
              <a:t>j++</a:t>
            </a:r>
            <a:r>
              <a:rPr lang="en-US" sz="1600"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None/>
            </a:pPr>
            <a:r>
              <a:rPr lang="en-US" sz="1600" dirty="0">
                <a:latin typeface="Calibri" panose="020F0502020204030204" pitchFamily="34" charset="0"/>
                <a:ea typeface="Calibri" panose="020F0502020204030204" pitchFamily="34" charset="0"/>
                <a:cs typeface="Calibri" panose="020F0502020204030204" pitchFamily="34" charset="0"/>
              </a:rPr>
              <a:t>		</a:t>
            </a:r>
            <a:r>
              <a:rPr lang="nn-NO" sz="1600" dirty="0">
                <a:latin typeface="Calibri" panose="020F0502020204030204" pitchFamily="34" charset="0"/>
                <a:ea typeface="Calibri" panose="020F0502020204030204" pitchFamily="34" charset="0"/>
                <a:cs typeface="Calibri" panose="020F0502020204030204" pitchFamily="34" charset="0"/>
              </a:rPr>
              <a:t>sum1 += M[i][j];</a:t>
            </a:r>
          </a:p>
          <a:p>
            <a:pPr marL="0" indent="0">
              <a:lnSpc>
                <a:spcPct val="100000"/>
              </a:lnSpc>
              <a:buNone/>
            </a:pPr>
            <a:r>
              <a:rPr lang="nn-NO" sz="1600" dirty="0">
                <a:latin typeface="Calibri" panose="020F0502020204030204" pitchFamily="34" charset="0"/>
                <a:ea typeface="Calibri" panose="020F0502020204030204" pitchFamily="34" charset="0"/>
                <a:cs typeface="Calibri" panose="020F0502020204030204" pitchFamily="34" charset="0"/>
              </a:rPr>
              <a:t>		sum2 += M[i][j+1]; </a:t>
            </a:r>
          </a:p>
          <a:p>
            <a:pPr marL="0" indent="0">
              <a:lnSpc>
                <a:spcPct val="100000"/>
              </a:lnSpc>
              <a:buNone/>
            </a:pPr>
            <a:r>
              <a:rPr lang="nn-NO" sz="1600" dirty="0">
                <a:latin typeface="Calibri" panose="020F0502020204030204" pitchFamily="34" charset="0"/>
                <a:ea typeface="Calibri" panose="020F0502020204030204" pitchFamily="34" charset="0"/>
                <a:cs typeface="Calibri" panose="020F0502020204030204" pitchFamily="34" charset="0"/>
              </a:rPr>
              <a:t>		sum3 += M[i][j+2]; </a:t>
            </a:r>
            <a:r>
              <a:rPr lang="en-US" sz="16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US" sz="16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sz="1600" dirty="0">
                <a:latin typeface="Calibri" panose="020F0502020204030204" pitchFamily="34" charset="0"/>
                <a:ea typeface="Calibri" panose="020F0502020204030204" pitchFamily="34" charset="0"/>
                <a:cs typeface="Calibri" panose="020F0502020204030204" pitchFamily="34" charset="0"/>
              </a:rPr>
              <a:t>   return (sum1 + sum2 + sum3);</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מציין מיקום תוכן 2">
            <a:extLst>
              <a:ext uri="{FF2B5EF4-FFF2-40B4-BE49-F238E27FC236}">
                <a16:creationId xmlns:a16="http://schemas.microsoft.com/office/drawing/2014/main" id="{20C02E86-CB43-ABCA-8511-CCECE7832FA2}"/>
              </a:ext>
            </a:extLst>
          </p:cNvPr>
          <p:cNvSpPr txBox="1">
            <a:spLocks/>
          </p:cNvSpPr>
          <p:nvPr/>
        </p:nvSpPr>
        <p:spPr>
          <a:xfrm>
            <a:off x="5306519" y="2497486"/>
            <a:ext cx="6047282" cy="423309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he-IL" dirty="0">
                <a:latin typeface="Calibri" panose="020F0502020204030204" pitchFamily="34" charset="0"/>
                <a:ea typeface="Calibri" panose="020F0502020204030204" pitchFamily="34" charset="0"/>
                <a:cs typeface="Calibri" panose="020F0502020204030204" pitchFamily="34" charset="0"/>
              </a:rPr>
              <a:t>נבצע </a:t>
            </a:r>
            <a:r>
              <a:rPr lang="en-US" dirty="0">
                <a:latin typeface="Calibri" panose="020F0502020204030204" pitchFamily="34" charset="0"/>
                <a:ea typeface="Calibri" panose="020F0502020204030204" pitchFamily="34" charset="0"/>
                <a:cs typeface="Calibri" panose="020F0502020204030204" pitchFamily="34" charset="0"/>
              </a:rPr>
              <a:t>loop unrolling</a:t>
            </a:r>
            <a:r>
              <a:rPr lang="he-IL" dirty="0">
                <a:latin typeface="Calibri" panose="020F0502020204030204" pitchFamily="34" charset="0"/>
                <a:ea typeface="Calibri" panose="020F0502020204030204" pitchFamily="34" charset="0"/>
                <a:cs typeface="Calibri" panose="020F0502020204030204" pitchFamily="34" charset="0"/>
              </a:rPr>
              <a:t> ונפרוס על פני 3 אלמנטים.</a:t>
            </a:r>
          </a:p>
          <a:p>
            <a:pPr marL="0" indent="0" algn="r" rtl="1">
              <a:lnSpc>
                <a:spcPct val="150000"/>
              </a:lnSpc>
              <a:buFont typeface="Arial" panose="020B0604020202020204" pitchFamily="34" charset="0"/>
              <a:buNone/>
            </a:pPr>
            <a:r>
              <a:rPr lang="he-IL" dirty="0">
                <a:latin typeface="Calibri" panose="020F0502020204030204" pitchFamily="34" charset="0"/>
                <a:ea typeface="Calibri" panose="020F0502020204030204" pitchFamily="34" charset="0"/>
                <a:cs typeface="Calibri" panose="020F0502020204030204" pitchFamily="34" charset="0"/>
              </a:rPr>
              <a:t>כמובן שצריך לעשות מעט התאמות נוספות לקוד כאשר פורסים את הלולאה, כמו למשל לדאוג שעוברים על כל השורה בלי גלישות גם כאשר הגודל שלה לא כפולה של 3, אבל כמו שתראו – הן לא הולכות להשפיע על ה-</a:t>
            </a:r>
            <a:r>
              <a:rPr lang="en-US" dirty="0">
                <a:latin typeface="Calibri" panose="020F0502020204030204" pitchFamily="34" charset="0"/>
                <a:ea typeface="Calibri" panose="020F0502020204030204" pitchFamily="34" charset="0"/>
                <a:cs typeface="Calibri" panose="020F0502020204030204" pitchFamily="34" charset="0"/>
              </a:rPr>
              <a:t> CPE </a:t>
            </a:r>
          </a:p>
          <a:p>
            <a:pPr marL="0" indent="0" algn="r" rtl="1">
              <a:lnSpc>
                <a:spcPct val="15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50000"/>
              </a:lnSpc>
              <a:buFont typeface="Arial" panose="020B0604020202020204" pitchFamily="34" charset="0"/>
              <a:buNone/>
            </a:pPr>
            <a:endParaRPr lang="he-IL"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29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 : פתרון</a:t>
            </a:r>
          </a:p>
        </p:txBody>
      </p:sp>
      <p:pic>
        <p:nvPicPr>
          <p:cNvPr id="8" name="Picture 1">
            <a:extLst>
              <a:ext uri="{FF2B5EF4-FFF2-40B4-BE49-F238E27FC236}">
                <a16:creationId xmlns:a16="http://schemas.microsoft.com/office/drawing/2014/main" id="{D72DDD98-B936-28F6-02A6-62523664B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9288"/>
            <a:ext cx="91440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9">
            <a:extLst>
              <a:ext uri="{FF2B5EF4-FFF2-40B4-BE49-F238E27FC236}">
                <a16:creationId xmlns:a16="http://schemas.microsoft.com/office/drawing/2014/main" id="{66D30907-A94D-99F5-5F41-B49DA142FDD4}"/>
              </a:ext>
            </a:extLst>
          </p:cNvPr>
          <p:cNvPicPr>
            <a:picLocks noChangeAspect="1"/>
          </p:cNvPicPr>
          <p:nvPr/>
        </p:nvPicPr>
        <p:blipFill>
          <a:blip r:embed="rId3"/>
          <a:stretch>
            <a:fillRect/>
          </a:stretch>
        </p:blipFill>
        <p:spPr>
          <a:xfrm>
            <a:off x="4645546" y="5721900"/>
            <a:ext cx="2389839" cy="902286"/>
          </a:xfrm>
          <a:prstGeom prst="rect">
            <a:avLst/>
          </a:prstGeom>
        </p:spPr>
      </p:pic>
      <p:sp>
        <p:nvSpPr>
          <p:cNvPr id="11" name="סוגר מסולסל שמאלי 10">
            <a:extLst>
              <a:ext uri="{FF2B5EF4-FFF2-40B4-BE49-F238E27FC236}">
                <a16:creationId xmlns:a16="http://schemas.microsoft.com/office/drawing/2014/main" id="{EB7BDD7D-692C-4F1A-E6D2-22F87C61BE9F}"/>
              </a:ext>
            </a:extLst>
          </p:cNvPr>
          <p:cNvSpPr/>
          <p:nvPr/>
        </p:nvSpPr>
        <p:spPr>
          <a:xfrm>
            <a:off x="7096243" y="6005246"/>
            <a:ext cx="192725" cy="33559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0502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254833" y="1929383"/>
            <a:ext cx="11098967" cy="4711259"/>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מריצים את הפקודה: 	</a:t>
            </a:r>
            <a:r>
              <a:rPr lang="en-US" dirty="0">
                <a:latin typeface="Calibri" panose="020F0502020204030204" pitchFamily="34" charset="0"/>
                <a:ea typeface="Calibri" panose="020F0502020204030204" pitchFamily="34" charset="0"/>
                <a:cs typeface="Calibri" panose="020F0502020204030204" pitchFamily="34" charset="0"/>
              </a:rPr>
              <a:t>float f =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(M);</a:t>
            </a:r>
            <a:r>
              <a:rPr lang="he-IL" dirty="0">
                <a:latin typeface="Calibri" panose="020F0502020204030204" pitchFamily="34" charset="0"/>
                <a:ea typeface="Calibri" panose="020F0502020204030204" pitchFamily="34" charset="0"/>
                <a:cs typeface="Calibri" panose="020F0502020204030204" pitchFamily="34" charset="0"/>
              </a:rPr>
              <a:t>. 	נתון:</a:t>
            </a:r>
          </a:p>
          <a:p>
            <a:pPr marL="0" indent="0" algn="r" rtl="1">
              <a:lnSpc>
                <a:spcPct val="150000"/>
              </a:lnSpc>
              <a:buNone/>
            </a:pPr>
            <a:r>
              <a:rPr lang="en-US" dirty="0">
                <a:latin typeface="Calibri" panose="020F0502020204030204" pitchFamily="34" charset="0"/>
                <a:ea typeface="Calibri" panose="020F0502020204030204" pitchFamily="34" charset="0"/>
                <a:cs typeface="Calibri" panose="020F0502020204030204" pitchFamily="34" charset="0"/>
              </a:rPr>
              <a:t> cache</a:t>
            </a:r>
            <a:r>
              <a:rPr lang="he-IL" dirty="0">
                <a:latin typeface="Calibri" panose="020F0502020204030204" pitchFamily="34" charset="0"/>
                <a:ea typeface="Calibri" panose="020F0502020204030204" pitchFamily="34" charset="0"/>
                <a:cs typeface="Calibri" panose="020F0502020204030204" pitchFamily="34" charset="0"/>
              </a:rPr>
              <a:t>בגודל 64 בתים.</a:t>
            </a:r>
          </a:p>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גודל כל בלוק הוא 16 בתים.</a:t>
            </a:r>
          </a:p>
          <a:p>
            <a:pPr marL="0" indent="0" algn="r" rtl="1">
              <a:lnSpc>
                <a:spcPct val="150000"/>
              </a:lnSpc>
              <a:buNone/>
            </a:pPr>
            <a:r>
              <a:rPr lang="en-US" dirty="0">
                <a:latin typeface="Calibri" panose="020F0502020204030204" pitchFamily="34" charset="0"/>
                <a:ea typeface="Calibri" panose="020F0502020204030204" pitchFamily="34" charset="0"/>
                <a:cs typeface="Calibri" panose="020F0502020204030204" pitchFamily="34" charset="0"/>
              </a:rPr>
              <a:t>cold cache</a:t>
            </a:r>
            <a:r>
              <a:rPr lang="he-IL" dirty="0">
                <a:latin typeface="Calibri" panose="020F0502020204030204" pitchFamily="34" charset="0"/>
                <a:ea typeface="Calibri" panose="020F0502020204030204" pitchFamily="34" charset="0"/>
                <a:cs typeface="Calibri" panose="020F0502020204030204" pitchFamily="34" charset="0"/>
              </a:rPr>
              <a:t> בתחילת ריצת הפונקציה.</a:t>
            </a:r>
          </a:p>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    1)  חשבו את ה-</a:t>
            </a:r>
            <a:r>
              <a:rPr lang="en-US" dirty="0">
                <a:latin typeface="Calibri" panose="020F0502020204030204" pitchFamily="34" charset="0"/>
                <a:ea typeface="Calibri" panose="020F0502020204030204" pitchFamily="34" charset="0"/>
                <a:cs typeface="Calibri" panose="020F0502020204030204" pitchFamily="34" charset="0"/>
              </a:rPr>
              <a:t>miss rate </a:t>
            </a:r>
            <a:r>
              <a:rPr lang="he-IL" dirty="0">
                <a:latin typeface="Calibri" panose="020F0502020204030204" pitchFamily="34" charset="0"/>
                <a:ea typeface="Calibri" panose="020F0502020204030204" pitchFamily="34" charset="0"/>
                <a:cs typeface="Calibri" panose="020F0502020204030204" pitchFamily="34" charset="0"/>
              </a:rPr>
              <a:t> של הפונקציה.</a:t>
            </a:r>
          </a:p>
          <a:p>
            <a:pPr marL="0" indent="0" algn="r" rtl="1">
              <a:lnSpc>
                <a:spcPct val="15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35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3639" name="Rectangle 2">
            <a:extLst>
              <a:ext uri="{FF2B5EF4-FFF2-40B4-BE49-F238E27FC236}">
                <a16:creationId xmlns:a16="http://schemas.microsoft.com/office/drawing/2014/main" id="{74E721E1-C557-4441-B99F-F0EE9210F0D5}"/>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0" name="Rectangle 4">
            <a:extLst>
              <a:ext uri="{FF2B5EF4-FFF2-40B4-BE49-F238E27FC236}">
                <a16:creationId xmlns:a16="http://schemas.microsoft.com/office/drawing/2014/main" id="{2E3F0C51-8CE5-4878-B8F7-D18CE00E5C8E}"/>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1" name="Rectangle 6">
            <a:extLst>
              <a:ext uri="{FF2B5EF4-FFF2-40B4-BE49-F238E27FC236}">
                <a16:creationId xmlns:a16="http://schemas.microsoft.com/office/drawing/2014/main" id="{618A8EF5-2DBE-4678-B775-463AF45EE2A9}"/>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2" name="Rectangle 7">
            <a:extLst>
              <a:ext uri="{FF2B5EF4-FFF2-40B4-BE49-F238E27FC236}">
                <a16:creationId xmlns:a16="http://schemas.microsoft.com/office/drawing/2014/main" id="{7D7ED666-9679-489F-B219-CE587518EE8D}"/>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3" name="Rectangle 8">
            <a:extLst>
              <a:ext uri="{FF2B5EF4-FFF2-40B4-BE49-F238E27FC236}">
                <a16:creationId xmlns:a16="http://schemas.microsoft.com/office/drawing/2014/main" id="{8AADE764-C82C-4703-B7D0-A266E31A01E3}"/>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4" name="TextBox 5">
            <a:extLst>
              <a:ext uri="{FF2B5EF4-FFF2-40B4-BE49-F238E27FC236}">
                <a16:creationId xmlns:a16="http://schemas.microsoft.com/office/drawing/2014/main" id="{091A88B3-1B2F-4990-9BD9-CA1B38514200}"/>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3645" name="TextBox 10">
            <a:extLst>
              <a:ext uri="{FF2B5EF4-FFF2-40B4-BE49-F238E27FC236}">
                <a16:creationId xmlns:a16="http://schemas.microsoft.com/office/drawing/2014/main" id="{0DAD9376-2FAE-488E-AA9C-2024EC073A51}"/>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pic>
        <p:nvPicPr>
          <p:cNvPr id="12" name="Graphic 11" descr="Right Pointing Backhand Index ">
            <a:extLst>
              <a:ext uri="{FF2B5EF4-FFF2-40B4-BE49-F238E27FC236}">
                <a16:creationId xmlns:a16="http://schemas.microsoft.com/office/drawing/2014/main" id="{D07E6272-F93B-4F39-91AD-9FA133FD8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6" y="261778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14" descr="Close">
            <a:extLst>
              <a:ext uri="{FF2B5EF4-FFF2-40B4-BE49-F238E27FC236}">
                <a16:creationId xmlns:a16="http://schemas.microsoft.com/office/drawing/2014/main" id="{068C8296-AC02-4566-BD68-E0503226D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spTree>
    <p:extLst>
      <p:ext uri="{BB962C8B-B14F-4D97-AF65-F5344CB8AC3E}">
        <p14:creationId xmlns:p14="http://schemas.microsoft.com/office/powerpoint/2010/main" val="6769552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3639" name="Rectangle 2">
            <a:extLst>
              <a:ext uri="{FF2B5EF4-FFF2-40B4-BE49-F238E27FC236}">
                <a16:creationId xmlns:a16="http://schemas.microsoft.com/office/drawing/2014/main" id="{74E721E1-C557-4441-B99F-F0EE9210F0D5}"/>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0" name="Rectangle 4">
            <a:extLst>
              <a:ext uri="{FF2B5EF4-FFF2-40B4-BE49-F238E27FC236}">
                <a16:creationId xmlns:a16="http://schemas.microsoft.com/office/drawing/2014/main" id="{2E3F0C51-8CE5-4878-B8F7-D18CE00E5C8E}"/>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1" name="Rectangle 6">
            <a:extLst>
              <a:ext uri="{FF2B5EF4-FFF2-40B4-BE49-F238E27FC236}">
                <a16:creationId xmlns:a16="http://schemas.microsoft.com/office/drawing/2014/main" id="{618A8EF5-2DBE-4678-B775-463AF45EE2A9}"/>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2" name="Rectangle 7">
            <a:extLst>
              <a:ext uri="{FF2B5EF4-FFF2-40B4-BE49-F238E27FC236}">
                <a16:creationId xmlns:a16="http://schemas.microsoft.com/office/drawing/2014/main" id="{7D7ED666-9679-489F-B219-CE587518EE8D}"/>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3" name="Rectangle 8">
            <a:extLst>
              <a:ext uri="{FF2B5EF4-FFF2-40B4-BE49-F238E27FC236}">
                <a16:creationId xmlns:a16="http://schemas.microsoft.com/office/drawing/2014/main" id="{8AADE764-C82C-4703-B7D0-A266E31A01E3}"/>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4" name="TextBox 5">
            <a:extLst>
              <a:ext uri="{FF2B5EF4-FFF2-40B4-BE49-F238E27FC236}">
                <a16:creationId xmlns:a16="http://schemas.microsoft.com/office/drawing/2014/main" id="{091A88B3-1B2F-4990-9BD9-CA1B38514200}"/>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3645" name="TextBox 10">
            <a:extLst>
              <a:ext uri="{FF2B5EF4-FFF2-40B4-BE49-F238E27FC236}">
                <a16:creationId xmlns:a16="http://schemas.microsoft.com/office/drawing/2014/main" id="{0DAD9376-2FAE-488E-AA9C-2024EC073A51}"/>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pic>
        <p:nvPicPr>
          <p:cNvPr id="15" name="Graphic 14" descr="Close">
            <a:extLst>
              <a:ext uri="{FF2B5EF4-FFF2-40B4-BE49-F238E27FC236}">
                <a16:creationId xmlns:a16="http://schemas.microsoft.com/office/drawing/2014/main" id="{068C8296-AC02-4566-BD68-E0503226D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0" name="Table 1">
            <a:extLst>
              <a:ext uri="{FF2B5EF4-FFF2-40B4-BE49-F238E27FC236}">
                <a16:creationId xmlns:a16="http://schemas.microsoft.com/office/drawing/2014/main" id="{FA96291B-261A-0A19-954E-076D2DE61078}"/>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1" name="Rectangle 2">
            <a:extLst>
              <a:ext uri="{FF2B5EF4-FFF2-40B4-BE49-F238E27FC236}">
                <a16:creationId xmlns:a16="http://schemas.microsoft.com/office/drawing/2014/main" id="{2C1CCD14-E4C0-5DD0-DB66-67F8EB2CCAD9}"/>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2" name="Rectangle 4">
            <a:extLst>
              <a:ext uri="{FF2B5EF4-FFF2-40B4-BE49-F238E27FC236}">
                <a16:creationId xmlns:a16="http://schemas.microsoft.com/office/drawing/2014/main" id="{64C2DC77-3A88-7177-492C-42E01EFB15D0}"/>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 name="Rectangle 6">
            <a:extLst>
              <a:ext uri="{FF2B5EF4-FFF2-40B4-BE49-F238E27FC236}">
                <a16:creationId xmlns:a16="http://schemas.microsoft.com/office/drawing/2014/main" id="{A8323D3B-2F02-7201-8AAC-F799C7E9FE04}"/>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 name="Rectangle 7">
            <a:extLst>
              <a:ext uri="{FF2B5EF4-FFF2-40B4-BE49-F238E27FC236}">
                <a16:creationId xmlns:a16="http://schemas.microsoft.com/office/drawing/2014/main" id="{DAC1173C-058B-C664-4E88-29AE886EA239}"/>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 name="Rectangle 8">
            <a:extLst>
              <a:ext uri="{FF2B5EF4-FFF2-40B4-BE49-F238E27FC236}">
                <a16:creationId xmlns:a16="http://schemas.microsoft.com/office/drawing/2014/main" id="{1F4B5D88-72C5-A8DF-E8DE-06C40471B1AC}"/>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6" name="TextBox 10">
            <a:extLst>
              <a:ext uri="{FF2B5EF4-FFF2-40B4-BE49-F238E27FC236}">
                <a16:creationId xmlns:a16="http://schemas.microsoft.com/office/drawing/2014/main" id="{401FF720-A35A-5BF0-B4D4-23C404D0B7C6}"/>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7" name="Connector: Curved 18">
            <a:extLst>
              <a:ext uri="{FF2B5EF4-FFF2-40B4-BE49-F238E27FC236}">
                <a16:creationId xmlns:a16="http://schemas.microsoft.com/office/drawing/2014/main" id="{C259A614-A961-F26A-CEE2-456C9B935B74}"/>
              </a:ext>
            </a:extLst>
          </p:cNvPr>
          <p:cNvCxnSpPr>
            <a:cxnSpLocks/>
            <a:endCxn id="22" idx="0"/>
          </p:cNvCxnSpPr>
          <p:nvPr/>
        </p:nvCxnSpPr>
        <p:spPr bwMode="auto">
          <a:xfrm rot="10800000">
            <a:off x="3683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8" name="Rectangle 21">
            <a:extLst>
              <a:ext uri="{FF2B5EF4-FFF2-40B4-BE49-F238E27FC236}">
                <a16:creationId xmlns:a16="http://schemas.microsoft.com/office/drawing/2014/main" id="{ED4A3FB1-1D9D-81CE-4870-C7D5A169E6D1}"/>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9" name="Graphic 23" descr="Close">
            <a:extLst>
              <a:ext uri="{FF2B5EF4-FFF2-40B4-BE49-F238E27FC236}">
                <a16:creationId xmlns:a16="http://schemas.microsoft.com/office/drawing/2014/main" id="{65E46D07-151D-211F-4CE1-3B16F3660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phic 24" descr="Checkmark">
            <a:extLst>
              <a:ext uri="{FF2B5EF4-FFF2-40B4-BE49-F238E27FC236}">
                <a16:creationId xmlns:a16="http://schemas.microsoft.com/office/drawing/2014/main" id="{643542FA-4D15-9D32-E091-DF11D0806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26" descr="Checkmark">
            <a:extLst>
              <a:ext uri="{FF2B5EF4-FFF2-40B4-BE49-F238E27FC236}">
                <a16:creationId xmlns:a16="http://schemas.microsoft.com/office/drawing/2014/main" id="{CC19B587-1149-33D2-FEE2-C137D959E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phic 27" descr="Checkmark">
            <a:extLst>
              <a:ext uri="{FF2B5EF4-FFF2-40B4-BE49-F238E27FC236}">
                <a16:creationId xmlns:a16="http://schemas.microsoft.com/office/drawing/2014/main" id="{EAD186AC-0CAF-FF37-0FE6-340B3C14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4561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p:cTn id="9" dur="1000" fill="hold"/>
                                        <p:tgtEl>
                                          <p:spTgt spid="27"/>
                                        </p:tgtEl>
                                        <p:attrNameLst>
                                          <p:attrName>ppt_w</p:attrName>
                                        </p:attrNameLst>
                                      </p:cBhvr>
                                      <p:tavLst>
                                        <p:tav tm="0">
                                          <p:val>
                                            <p:fltVal val="0"/>
                                          </p:val>
                                        </p:tav>
                                        <p:tav tm="100000">
                                          <p:val>
                                            <p:strVal val="#ppt_w"/>
                                          </p:val>
                                        </p:tav>
                                      </p:tavLst>
                                    </p:anim>
                                    <p:anim calcmode="lin" valueType="num">
                                      <p:cBhvr>
                                        <p:cTn id="10" dur="1000" fill="hold"/>
                                        <p:tgtEl>
                                          <p:spTgt spid="27"/>
                                        </p:tgtEl>
                                        <p:attrNameLst>
                                          <p:attrName>ppt_h</p:attrName>
                                        </p:attrNameLst>
                                      </p:cBhvr>
                                      <p:tavLst>
                                        <p:tav tm="0">
                                          <p:val>
                                            <p:fltVal val="0"/>
                                          </p:val>
                                        </p:tav>
                                        <p:tav tm="100000">
                                          <p:val>
                                            <p:strVal val="#ppt_h"/>
                                          </p:val>
                                        </p:tav>
                                      </p:tavLst>
                                    </p:anim>
                                    <p:anim calcmode="lin" valueType="num">
                                      <p:cBhvr>
                                        <p:cTn id="11" dur="1000" fill="hold"/>
                                        <p:tgtEl>
                                          <p:spTgt spid="27"/>
                                        </p:tgtEl>
                                        <p:attrNameLst>
                                          <p:attrName>style.rotation</p:attrName>
                                        </p:attrNameLst>
                                      </p:cBhvr>
                                      <p:tavLst>
                                        <p:tav tm="0">
                                          <p:val>
                                            <p:fltVal val="90"/>
                                          </p:val>
                                        </p:tav>
                                        <p:tav tm="100000">
                                          <p:val>
                                            <p:fltVal val="0"/>
                                          </p:val>
                                        </p:tav>
                                      </p:tavLst>
                                    </p:anim>
                                    <p:animEffect transition="in" filter="fade">
                                      <p:cBhvr>
                                        <p:cTn id="12" dur="1000"/>
                                        <p:tgtEl>
                                          <p:spTgt spid="2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graphicFrame>
        <p:nvGraphicFramePr>
          <p:cNvPr id="2" name="Table 1">
            <a:extLst>
              <a:ext uri="{FF2B5EF4-FFF2-40B4-BE49-F238E27FC236}">
                <a16:creationId xmlns:a16="http://schemas.microsoft.com/office/drawing/2014/main" id="{64633EA9-BCC6-442F-9401-DA865001C10A}"/>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3639" name="Rectangle 2">
            <a:extLst>
              <a:ext uri="{FF2B5EF4-FFF2-40B4-BE49-F238E27FC236}">
                <a16:creationId xmlns:a16="http://schemas.microsoft.com/office/drawing/2014/main" id="{74E721E1-C557-4441-B99F-F0EE9210F0D5}"/>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0" name="Rectangle 4">
            <a:extLst>
              <a:ext uri="{FF2B5EF4-FFF2-40B4-BE49-F238E27FC236}">
                <a16:creationId xmlns:a16="http://schemas.microsoft.com/office/drawing/2014/main" id="{2E3F0C51-8CE5-4878-B8F7-D18CE00E5C8E}"/>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1" name="Rectangle 6">
            <a:extLst>
              <a:ext uri="{FF2B5EF4-FFF2-40B4-BE49-F238E27FC236}">
                <a16:creationId xmlns:a16="http://schemas.microsoft.com/office/drawing/2014/main" id="{618A8EF5-2DBE-4678-B775-463AF45EE2A9}"/>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2" name="Rectangle 7">
            <a:extLst>
              <a:ext uri="{FF2B5EF4-FFF2-40B4-BE49-F238E27FC236}">
                <a16:creationId xmlns:a16="http://schemas.microsoft.com/office/drawing/2014/main" id="{7D7ED666-9679-489F-B219-CE587518EE8D}"/>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3" name="Rectangle 8">
            <a:extLst>
              <a:ext uri="{FF2B5EF4-FFF2-40B4-BE49-F238E27FC236}">
                <a16:creationId xmlns:a16="http://schemas.microsoft.com/office/drawing/2014/main" id="{8AADE764-C82C-4703-B7D0-A266E31A01E3}"/>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44" name="TextBox 5">
            <a:extLst>
              <a:ext uri="{FF2B5EF4-FFF2-40B4-BE49-F238E27FC236}">
                <a16:creationId xmlns:a16="http://schemas.microsoft.com/office/drawing/2014/main" id="{091A88B3-1B2F-4990-9BD9-CA1B38514200}"/>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3645" name="TextBox 10">
            <a:extLst>
              <a:ext uri="{FF2B5EF4-FFF2-40B4-BE49-F238E27FC236}">
                <a16:creationId xmlns:a16="http://schemas.microsoft.com/office/drawing/2014/main" id="{0DAD9376-2FAE-488E-AA9C-2024EC073A51}"/>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pic>
        <p:nvPicPr>
          <p:cNvPr id="15" name="Graphic 14" descr="Close">
            <a:extLst>
              <a:ext uri="{FF2B5EF4-FFF2-40B4-BE49-F238E27FC236}">
                <a16:creationId xmlns:a16="http://schemas.microsoft.com/office/drawing/2014/main" id="{068C8296-AC02-4566-BD68-E0503226D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0" name="Table 1">
            <a:extLst>
              <a:ext uri="{FF2B5EF4-FFF2-40B4-BE49-F238E27FC236}">
                <a16:creationId xmlns:a16="http://schemas.microsoft.com/office/drawing/2014/main" id="{FA96291B-261A-0A19-954E-076D2DE61078}"/>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1" name="Rectangle 2">
            <a:extLst>
              <a:ext uri="{FF2B5EF4-FFF2-40B4-BE49-F238E27FC236}">
                <a16:creationId xmlns:a16="http://schemas.microsoft.com/office/drawing/2014/main" id="{2C1CCD14-E4C0-5DD0-DB66-67F8EB2CCAD9}"/>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2" name="Rectangle 4">
            <a:extLst>
              <a:ext uri="{FF2B5EF4-FFF2-40B4-BE49-F238E27FC236}">
                <a16:creationId xmlns:a16="http://schemas.microsoft.com/office/drawing/2014/main" id="{64C2DC77-3A88-7177-492C-42E01EFB15D0}"/>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 name="Rectangle 6">
            <a:extLst>
              <a:ext uri="{FF2B5EF4-FFF2-40B4-BE49-F238E27FC236}">
                <a16:creationId xmlns:a16="http://schemas.microsoft.com/office/drawing/2014/main" id="{A8323D3B-2F02-7201-8AAC-F799C7E9FE04}"/>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4" name="Rectangle 7">
            <a:extLst>
              <a:ext uri="{FF2B5EF4-FFF2-40B4-BE49-F238E27FC236}">
                <a16:creationId xmlns:a16="http://schemas.microsoft.com/office/drawing/2014/main" id="{DAC1173C-058B-C664-4E88-29AE886EA239}"/>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5" name="Rectangle 8">
            <a:extLst>
              <a:ext uri="{FF2B5EF4-FFF2-40B4-BE49-F238E27FC236}">
                <a16:creationId xmlns:a16="http://schemas.microsoft.com/office/drawing/2014/main" id="{1F4B5D88-72C5-A8DF-E8DE-06C40471B1AC}"/>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6" name="TextBox 10">
            <a:extLst>
              <a:ext uri="{FF2B5EF4-FFF2-40B4-BE49-F238E27FC236}">
                <a16:creationId xmlns:a16="http://schemas.microsoft.com/office/drawing/2014/main" id="{401FF720-A35A-5BF0-B4D4-23C404D0B7C6}"/>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7" name="Connector: Curved 18">
            <a:extLst>
              <a:ext uri="{FF2B5EF4-FFF2-40B4-BE49-F238E27FC236}">
                <a16:creationId xmlns:a16="http://schemas.microsoft.com/office/drawing/2014/main" id="{C259A614-A961-F26A-CEE2-456C9B935B74}"/>
              </a:ext>
            </a:extLst>
          </p:cNvPr>
          <p:cNvCxnSpPr>
            <a:cxnSpLocks/>
            <a:endCxn id="22" idx="0"/>
          </p:cNvCxnSpPr>
          <p:nvPr/>
        </p:nvCxnSpPr>
        <p:spPr bwMode="auto">
          <a:xfrm rot="10800000">
            <a:off x="3683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8" name="Rectangle 21">
            <a:extLst>
              <a:ext uri="{FF2B5EF4-FFF2-40B4-BE49-F238E27FC236}">
                <a16:creationId xmlns:a16="http://schemas.microsoft.com/office/drawing/2014/main" id="{ED4A3FB1-1D9D-81CE-4870-C7D5A169E6D1}"/>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9" name="Graphic 23" descr="Close">
            <a:extLst>
              <a:ext uri="{FF2B5EF4-FFF2-40B4-BE49-F238E27FC236}">
                <a16:creationId xmlns:a16="http://schemas.microsoft.com/office/drawing/2014/main" id="{65E46D07-151D-211F-4CE1-3B16F3660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phic 24" descr="Checkmark">
            <a:extLst>
              <a:ext uri="{FF2B5EF4-FFF2-40B4-BE49-F238E27FC236}">
                <a16:creationId xmlns:a16="http://schemas.microsoft.com/office/drawing/2014/main" id="{643542FA-4D15-9D32-E091-DF11D0806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26" descr="Checkmark">
            <a:extLst>
              <a:ext uri="{FF2B5EF4-FFF2-40B4-BE49-F238E27FC236}">
                <a16:creationId xmlns:a16="http://schemas.microsoft.com/office/drawing/2014/main" id="{CC19B587-1149-33D2-FEE2-C137D959E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phic 27" descr="Checkmark">
            <a:extLst>
              <a:ext uri="{FF2B5EF4-FFF2-40B4-BE49-F238E27FC236}">
                <a16:creationId xmlns:a16="http://schemas.microsoft.com/office/drawing/2014/main" id="{EAD186AC-0CAF-FF37-0FE6-340B3C146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23" descr="Close">
            <a:extLst>
              <a:ext uri="{FF2B5EF4-FFF2-40B4-BE49-F238E27FC236}">
                <a16:creationId xmlns:a16="http://schemas.microsoft.com/office/drawing/2014/main" id="{8AFE8C5B-702F-2409-00C2-B4D0697BD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5" descr="Close">
            <a:extLst>
              <a:ext uri="{FF2B5EF4-FFF2-40B4-BE49-F238E27FC236}">
                <a16:creationId xmlns:a16="http://schemas.microsoft.com/office/drawing/2014/main" id="{BDAD3A83-DBD4-B7CE-D8C5-19335D5D1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6" descr="Checkmark">
            <a:extLst>
              <a:ext uri="{FF2B5EF4-FFF2-40B4-BE49-F238E27FC236}">
                <a16:creationId xmlns:a16="http://schemas.microsoft.com/office/drawing/2014/main" id="{5250EF97-40ED-D213-A66C-70BC8E39C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17" descr="Checkmark">
            <a:extLst>
              <a:ext uri="{FF2B5EF4-FFF2-40B4-BE49-F238E27FC236}">
                <a16:creationId xmlns:a16="http://schemas.microsoft.com/office/drawing/2014/main" id="{3343C65C-0DEE-3B5A-A602-24468219D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19" descr="Checkmark">
            <a:extLst>
              <a:ext uri="{FF2B5EF4-FFF2-40B4-BE49-F238E27FC236}">
                <a16:creationId xmlns:a16="http://schemas.microsoft.com/office/drawing/2014/main" id="{4DA6DE03-0B8A-5F72-B9E4-C1569F863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2" descr="Right Pointing Backhand Index ">
            <a:extLst>
              <a:ext uri="{FF2B5EF4-FFF2-40B4-BE49-F238E27FC236}">
                <a16:creationId xmlns:a16="http://schemas.microsoft.com/office/drawing/2014/main" id="{20732120-C7EB-80CD-CF9C-85DFAB528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75" y="2617789"/>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7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a:latin typeface="Calibri" panose="020F0502020204030204" pitchFamily="34" charset="0"/>
                <a:ea typeface="Calibri" panose="020F0502020204030204" pitchFamily="34" charset="0"/>
                <a:cs typeface="Calibri" panose="020F0502020204030204" pitchFamily="34" charset="0"/>
              </a:rPr>
              <a:t>תרגיל 1</a:t>
            </a:r>
            <a:endParaRPr lang="he-IL" b="1" dirty="0">
              <a:latin typeface="Calibri" panose="020F0502020204030204" pitchFamily="34" charset="0"/>
              <a:ea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3923598" y="1929384"/>
            <a:ext cx="7430202" cy="4251960"/>
          </a:xfrm>
        </p:spPr>
        <p:txBody>
          <a:bodyPr>
            <a:normAutofit fontScale="85000" lnSpcReduction="10000"/>
          </a:bodyPr>
          <a:lstStyle/>
          <a:p>
            <a:pPr marL="0" indent="0" algn="r" rtl="1">
              <a:lnSpc>
                <a:spcPct val="150000"/>
              </a:lnSpc>
              <a:buNone/>
            </a:pPr>
            <a:r>
              <a:rPr lang="he-IL" dirty="0"/>
              <a:t>ווה ו-ווי הם אמא ובן יפנים אשר גרים בלב יער יפני מסורתי.</a:t>
            </a:r>
          </a:p>
          <a:p>
            <a:pPr marL="0" indent="0" algn="r" rtl="1">
              <a:lnSpc>
                <a:spcPct val="150000"/>
              </a:lnSpc>
              <a:buNone/>
            </a:pPr>
            <a:r>
              <a:rPr lang="he-IL" dirty="0"/>
              <a:t>הם מקבלים מעמי ותמי אספקת ממתקים, ואוכלים מהם כל אחד בתורו.</a:t>
            </a:r>
          </a:p>
          <a:p>
            <a:pPr marL="0" indent="0" algn="r" rtl="1">
              <a:lnSpc>
                <a:spcPct val="150000"/>
              </a:lnSpc>
              <a:buNone/>
            </a:pPr>
            <a:r>
              <a:rPr lang="he-IL" dirty="0"/>
              <a:t>מכיוון ש-ווה בהיריון (עם תאומים), היא תאכל את שני הממתקים הראשונים בכל סיבוב. אחרי זה יהיה תורו של ווי לאכול ממתק, ולבסוף ווה תקבל ממתק נוסף (הפעם עבור עצמה), וזה יסגור סיבוב.</a:t>
            </a:r>
          </a:p>
          <a:p>
            <a:pPr marL="0" indent="0" algn="r" rtl="1">
              <a:lnSpc>
                <a:spcPct val="150000"/>
              </a:lnSpc>
              <a:buNone/>
            </a:pPr>
            <a:endParaRPr lang="he-IL" dirty="0"/>
          </a:p>
        </p:txBody>
      </p:sp>
      <p:pic>
        <p:nvPicPr>
          <p:cNvPr id="4" name="Picture 9" descr="×ª××¦××ª ×ª××× × ×¢×××¨ âªjapan mother and son sketchâ¬â">
            <a:extLst>
              <a:ext uri="{FF2B5EF4-FFF2-40B4-BE49-F238E27FC236}">
                <a16:creationId xmlns:a16="http://schemas.microsoft.com/office/drawing/2014/main" id="{BABBD824-4995-A753-3193-CCBEA150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21" y="2585339"/>
            <a:ext cx="3810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33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3622" name="Table 1">
            <a:extLst>
              <a:ext uri="{FF2B5EF4-FFF2-40B4-BE49-F238E27FC236}">
                <a16:creationId xmlns:a16="http://schemas.microsoft.com/office/drawing/2014/main" id="{977C8E55-7D00-ADB5-3766-B419B42D70ED}"/>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23623" name="Rectangle 2">
            <a:extLst>
              <a:ext uri="{FF2B5EF4-FFF2-40B4-BE49-F238E27FC236}">
                <a16:creationId xmlns:a16="http://schemas.microsoft.com/office/drawing/2014/main" id="{39DF5F93-7CB0-BD46-7DAC-3535C46D7AA6}"/>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24" name="Rectangle 4">
            <a:extLst>
              <a:ext uri="{FF2B5EF4-FFF2-40B4-BE49-F238E27FC236}">
                <a16:creationId xmlns:a16="http://schemas.microsoft.com/office/drawing/2014/main" id="{963124C4-2A09-B886-E3C9-365F6A5A5ABF}"/>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25" name="Rectangle 6">
            <a:extLst>
              <a:ext uri="{FF2B5EF4-FFF2-40B4-BE49-F238E27FC236}">
                <a16:creationId xmlns:a16="http://schemas.microsoft.com/office/drawing/2014/main" id="{290A1C11-6B57-9E94-04E7-18CB9C32E3EB}"/>
              </a:ext>
            </a:extLst>
          </p:cNvPr>
          <p:cNvSpPr/>
          <p:nvPr/>
        </p:nvSpPr>
        <p:spPr bwMode="auto">
          <a:xfrm>
            <a:off x="2495550" y="3500439"/>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23626" name="Rectangle 7">
            <a:extLst>
              <a:ext uri="{FF2B5EF4-FFF2-40B4-BE49-F238E27FC236}">
                <a16:creationId xmlns:a16="http://schemas.microsoft.com/office/drawing/2014/main" id="{196FDD01-9F6B-6F6A-6D79-84A037F89D38}"/>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27" name="Rectangle 8">
            <a:extLst>
              <a:ext uri="{FF2B5EF4-FFF2-40B4-BE49-F238E27FC236}">
                <a16:creationId xmlns:a16="http://schemas.microsoft.com/office/drawing/2014/main" id="{6C46EE63-D1CA-FA57-C179-15B960ACC1A5}"/>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23628" name="TextBox 5">
            <a:extLst>
              <a:ext uri="{FF2B5EF4-FFF2-40B4-BE49-F238E27FC236}">
                <a16:creationId xmlns:a16="http://schemas.microsoft.com/office/drawing/2014/main" id="{BA50EFC0-0A77-3F7C-6714-FA58655C22CC}"/>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23629" name="TextBox 10">
            <a:extLst>
              <a:ext uri="{FF2B5EF4-FFF2-40B4-BE49-F238E27FC236}">
                <a16:creationId xmlns:a16="http://schemas.microsoft.com/office/drawing/2014/main" id="{AC82D7DB-CEC7-C3E2-E55B-E16B3A50C497}"/>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23630" name="Connector: Curved 18">
            <a:extLst>
              <a:ext uri="{FF2B5EF4-FFF2-40B4-BE49-F238E27FC236}">
                <a16:creationId xmlns:a16="http://schemas.microsoft.com/office/drawing/2014/main" id="{1E889A94-2487-DE96-419F-9382868C29B2}"/>
              </a:ext>
            </a:extLst>
          </p:cNvPr>
          <p:cNvCxnSpPr>
            <a:cxnSpLocks/>
            <a:endCxn id="23624" idx="0"/>
          </p:cNvCxnSpPr>
          <p:nvPr/>
        </p:nvCxnSpPr>
        <p:spPr bwMode="auto">
          <a:xfrm rot="10800000">
            <a:off x="3683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3631" name="Rectangle 21">
            <a:extLst>
              <a:ext uri="{FF2B5EF4-FFF2-40B4-BE49-F238E27FC236}">
                <a16:creationId xmlns:a16="http://schemas.microsoft.com/office/drawing/2014/main" id="{B4E9DBED-0BF2-A777-9165-97FDA2767518}"/>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23632" name="Connector: Curved 15">
            <a:extLst>
              <a:ext uri="{FF2B5EF4-FFF2-40B4-BE49-F238E27FC236}">
                <a16:creationId xmlns:a16="http://schemas.microsoft.com/office/drawing/2014/main" id="{ADC568ED-6621-C394-CF07-72CD2C48E0E6}"/>
              </a:ext>
            </a:extLst>
          </p:cNvPr>
          <p:cNvCxnSpPr>
            <a:cxnSpLocks/>
            <a:endCxn id="23625" idx="3"/>
          </p:cNvCxnSpPr>
          <p:nvPr/>
        </p:nvCxnSpPr>
        <p:spPr bwMode="auto">
          <a:xfrm rot="-5400000" flipH="1" flipV="1">
            <a:off x="5887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3633" name="Rectangle 19">
            <a:extLst>
              <a:ext uri="{FF2B5EF4-FFF2-40B4-BE49-F238E27FC236}">
                <a16:creationId xmlns:a16="http://schemas.microsoft.com/office/drawing/2014/main" id="{31EE07E2-DF3D-E616-851E-8492DE1E77C8}"/>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3634" name="Graphic 24" descr="Right Pointing Backhand Index ">
            <a:extLst>
              <a:ext uri="{FF2B5EF4-FFF2-40B4-BE49-F238E27FC236}">
                <a16:creationId xmlns:a16="http://schemas.microsoft.com/office/drawing/2014/main" id="{14B7F52A-0BA8-9DA9-604B-4FB582E82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6" y="31210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5" name="Graphic 25" descr="Close">
            <a:extLst>
              <a:ext uri="{FF2B5EF4-FFF2-40B4-BE49-F238E27FC236}">
                <a16:creationId xmlns:a16="http://schemas.microsoft.com/office/drawing/2014/main" id="{D24CCEE3-700C-0CCE-6062-883454292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6" name="Graphic 27" descr="Close">
            <a:extLst>
              <a:ext uri="{FF2B5EF4-FFF2-40B4-BE49-F238E27FC236}">
                <a16:creationId xmlns:a16="http://schemas.microsoft.com/office/drawing/2014/main" id="{D2731EB5-9F08-4331-739D-C543B70CD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7" name="Graphic 28" descr="Checkmark">
            <a:extLst>
              <a:ext uri="{FF2B5EF4-FFF2-40B4-BE49-F238E27FC236}">
                <a16:creationId xmlns:a16="http://schemas.microsoft.com/office/drawing/2014/main" id="{64AA93A5-AF27-26B1-0E75-1D8E13FE1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2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8" name="Graphic 29" descr="Checkmark">
            <a:extLst>
              <a:ext uri="{FF2B5EF4-FFF2-40B4-BE49-F238E27FC236}">
                <a16:creationId xmlns:a16="http://schemas.microsoft.com/office/drawing/2014/main" id="{7D9BF511-EA82-C7AE-B5BD-F0E3E242A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139"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6" name="Graphic 30" descr="Checkmark">
            <a:extLst>
              <a:ext uri="{FF2B5EF4-FFF2-40B4-BE49-F238E27FC236}">
                <a16:creationId xmlns:a16="http://schemas.microsoft.com/office/drawing/2014/main" id="{98A0F60D-A90D-D1AD-362E-BB6A5781A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7" name="Graphic 31" descr="Close">
            <a:extLst>
              <a:ext uri="{FF2B5EF4-FFF2-40B4-BE49-F238E27FC236}">
                <a16:creationId xmlns:a16="http://schemas.microsoft.com/office/drawing/2014/main" id="{18C26455-C304-E82C-EDA2-8C4F79255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8" name="Graphic 32" descr="Checkmark">
            <a:extLst>
              <a:ext uri="{FF2B5EF4-FFF2-40B4-BE49-F238E27FC236}">
                <a16:creationId xmlns:a16="http://schemas.microsoft.com/office/drawing/2014/main" id="{461D5438-96F5-0EE2-12CB-2BCD8D3AD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9" name="Graphic 33" descr="Checkmark">
            <a:extLst>
              <a:ext uri="{FF2B5EF4-FFF2-40B4-BE49-F238E27FC236}">
                <a16:creationId xmlns:a16="http://schemas.microsoft.com/office/drawing/2014/main" id="{D6146A6B-3413-32AB-2A6A-8FB2822E6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0" name="Graphic 34" descr="Checkmark">
            <a:extLst>
              <a:ext uri="{FF2B5EF4-FFF2-40B4-BE49-F238E27FC236}">
                <a16:creationId xmlns:a16="http://schemas.microsoft.com/office/drawing/2014/main" id="{E7CF183E-01EA-B99F-5A99-B3263F840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810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3632"/>
                                        </p:tgtEl>
                                        <p:attrNameLst>
                                          <p:attrName>style.visibility</p:attrName>
                                        </p:attrNameLst>
                                      </p:cBhvr>
                                      <p:to>
                                        <p:strVal val="visible"/>
                                      </p:to>
                                    </p:set>
                                    <p:anim calcmode="lin" valueType="num">
                                      <p:cBhvr>
                                        <p:cTn id="7" dur="1000" fill="hold"/>
                                        <p:tgtEl>
                                          <p:spTgt spid="23632"/>
                                        </p:tgtEl>
                                        <p:attrNameLst>
                                          <p:attrName>ppt_w</p:attrName>
                                        </p:attrNameLst>
                                      </p:cBhvr>
                                      <p:tavLst>
                                        <p:tav tm="0">
                                          <p:val>
                                            <p:fltVal val="0"/>
                                          </p:val>
                                        </p:tav>
                                        <p:tav tm="100000">
                                          <p:val>
                                            <p:strVal val="#ppt_w"/>
                                          </p:val>
                                        </p:tav>
                                      </p:tavLst>
                                    </p:anim>
                                    <p:anim calcmode="lin" valueType="num">
                                      <p:cBhvr>
                                        <p:cTn id="8" dur="1000" fill="hold"/>
                                        <p:tgtEl>
                                          <p:spTgt spid="23632"/>
                                        </p:tgtEl>
                                        <p:attrNameLst>
                                          <p:attrName>ppt_h</p:attrName>
                                        </p:attrNameLst>
                                      </p:cBhvr>
                                      <p:tavLst>
                                        <p:tav tm="0">
                                          <p:val>
                                            <p:fltVal val="0"/>
                                          </p:val>
                                        </p:tav>
                                        <p:tav tm="100000">
                                          <p:val>
                                            <p:strVal val="#ppt_h"/>
                                          </p:val>
                                        </p:tav>
                                      </p:tavLst>
                                    </p:anim>
                                    <p:anim calcmode="lin" valueType="num">
                                      <p:cBhvr>
                                        <p:cTn id="9" dur="1000" fill="hold"/>
                                        <p:tgtEl>
                                          <p:spTgt spid="23632"/>
                                        </p:tgtEl>
                                        <p:attrNameLst>
                                          <p:attrName>style.rotation</p:attrName>
                                        </p:attrNameLst>
                                      </p:cBhvr>
                                      <p:tavLst>
                                        <p:tav tm="0">
                                          <p:val>
                                            <p:fltVal val="90"/>
                                          </p:val>
                                        </p:tav>
                                        <p:tav tm="100000">
                                          <p:val>
                                            <p:fltVal val="0"/>
                                          </p:val>
                                        </p:tav>
                                      </p:tavLst>
                                    </p:anim>
                                    <p:animEffect transition="in" filter="fade">
                                      <p:cBhvr>
                                        <p:cTn id="10" dur="1000"/>
                                        <p:tgtEl>
                                          <p:spTgt spid="2363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625"/>
                                        </p:tgtEl>
                                        <p:attrNameLst>
                                          <p:attrName>style.visibility</p:attrName>
                                        </p:attrNameLst>
                                      </p:cBhvr>
                                      <p:to>
                                        <p:strVal val="visible"/>
                                      </p:to>
                                    </p:set>
                                    <p:animEffect transition="in" filter="fade">
                                      <p:cBhvr>
                                        <p:cTn id="14" dur="500"/>
                                        <p:tgtEl>
                                          <p:spTgt spid="236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6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 name="Table 1">
            <a:extLst>
              <a:ext uri="{FF2B5EF4-FFF2-40B4-BE49-F238E27FC236}">
                <a16:creationId xmlns:a16="http://schemas.microsoft.com/office/drawing/2014/main" id="{0902BACD-C00D-0A64-A2A4-B40D41AE2D84}"/>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3" name="Rectangle 2">
            <a:extLst>
              <a:ext uri="{FF2B5EF4-FFF2-40B4-BE49-F238E27FC236}">
                <a16:creationId xmlns:a16="http://schemas.microsoft.com/office/drawing/2014/main" id="{95E93D13-867B-77C8-3F0B-ED1F7337B26C}"/>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5" name="Rectangle 4">
            <a:extLst>
              <a:ext uri="{FF2B5EF4-FFF2-40B4-BE49-F238E27FC236}">
                <a16:creationId xmlns:a16="http://schemas.microsoft.com/office/drawing/2014/main" id="{570A7FC3-5249-AEAE-FE3E-AECE871BA736}"/>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195F4EB9-6ECE-E01D-6B11-E3109CE58F8B}"/>
              </a:ext>
            </a:extLst>
          </p:cNvPr>
          <p:cNvSpPr/>
          <p:nvPr/>
        </p:nvSpPr>
        <p:spPr bwMode="auto">
          <a:xfrm>
            <a:off x="2495550" y="3500439"/>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8" name="Rectangle 7">
            <a:extLst>
              <a:ext uri="{FF2B5EF4-FFF2-40B4-BE49-F238E27FC236}">
                <a16:creationId xmlns:a16="http://schemas.microsoft.com/office/drawing/2014/main" id="{39B7DCF7-B10C-7D6B-A52A-39E048C4B5F1}"/>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9" name="Rectangle 8">
            <a:extLst>
              <a:ext uri="{FF2B5EF4-FFF2-40B4-BE49-F238E27FC236}">
                <a16:creationId xmlns:a16="http://schemas.microsoft.com/office/drawing/2014/main" id="{DF2543B0-5FEA-1347-AF64-56B72B7842E7}"/>
              </a:ext>
            </a:extLst>
          </p:cNvPr>
          <p:cNvSpPr>
            <a:spLocks noChangeArrowheads="1"/>
          </p:cNvSpPr>
          <p:nvPr/>
        </p:nvSpPr>
        <p:spPr bwMode="auto">
          <a:xfrm>
            <a:off x="2495550" y="5013325"/>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10" name="TextBox 5">
            <a:extLst>
              <a:ext uri="{FF2B5EF4-FFF2-40B4-BE49-F238E27FC236}">
                <a16:creationId xmlns:a16="http://schemas.microsoft.com/office/drawing/2014/main" id="{BC54C297-4BAC-A652-31E9-DC16DADA975E}"/>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11" name="TextBox 10">
            <a:extLst>
              <a:ext uri="{FF2B5EF4-FFF2-40B4-BE49-F238E27FC236}">
                <a16:creationId xmlns:a16="http://schemas.microsoft.com/office/drawing/2014/main" id="{9EF53CB4-3D66-0332-4229-A5D1C312AC23}"/>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12" name="Connector: Curved 18">
            <a:extLst>
              <a:ext uri="{FF2B5EF4-FFF2-40B4-BE49-F238E27FC236}">
                <a16:creationId xmlns:a16="http://schemas.microsoft.com/office/drawing/2014/main" id="{F90F916B-F6EE-9273-D13D-11A774D91D1F}"/>
              </a:ext>
            </a:extLst>
          </p:cNvPr>
          <p:cNvCxnSpPr>
            <a:cxnSpLocks/>
            <a:endCxn id="5" idx="0"/>
          </p:cNvCxnSpPr>
          <p:nvPr/>
        </p:nvCxnSpPr>
        <p:spPr bwMode="auto">
          <a:xfrm rot="10800000">
            <a:off x="3683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3" name="Rectangle 21">
            <a:extLst>
              <a:ext uri="{FF2B5EF4-FFF2-40B4-BE49-F238E27FC236}">
                <a16:creationId xmlns:a16="http://schemas.microsoft.com/office/drawing/2014/main" id="{799A9AC4-2159-587B-FB57-C38F65446B27}"/>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14" name="Connector: Curved 15">
            <a:extLst>
              <a:ext uri="{FF2B5EF4-FFF2-40B4-BE49-F238E27FC236}">
                <a16:creationId xmlns:a16="http://schemas.microsoft.com/office/drawing/2014/main" id="{7AE21DBE-305C-08FE-B04E-1E413E3E9192}"/>
              </a:ext>
            </a:extLst>
          </p:cNvPr>
          <p:cNvCxnSpPr>
            <a:cxnSpLocks/>
            <a:endCxn id="7" idx="3"/>
          </p:cNvCxnSpPr>
          <p:nvPr/>
        </p:nvCxnSpPr>
        <p:spPr bwMode="auto">
          <a:xfrm rot="-5400000" flipH="1" flipV="1">
            <a:off x="5887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5" name="Rectangle 19">
            <a:extLst>
              <a:ext uri="{FF2B5EF4-FFF2-40B4-BE49-F238E27FC236}">
                <a16:creationId xmlns:a16="http://schemas.microsoft.com/office/drawing/2014/main" id="{AD2825B3-0B99-5393-9B25-F707D12E1B45}"/>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16" name="Graphic 25" descr="Close">
            <a:extLst>
              <a:ext uri="{FF2B5EF4-FFF2-40B4-BE49-F238E27FC236}">
                <a16:creationId xmlns:a16="http://schemas.microsoft.com/office/drawing/2014/main" id="{C5A567C5-EAB5-1364-9D08-D950C6809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27" descr="Close">
            <a:extLst>
              <a:ext uri="{FF2B5EF4-FFF2-40B4-BE49-F238E27FC236}">
                <a16:creationId xmlns:a16="http://schemas.microsoft.com/office/drawing/2014/main" id="{34A526DD-11D1-03D2-0EFC-CDD724A3E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28" descr="Checkmark">
            <a:extLst>
              <a:ext uri="{FF2B5EF4-FFF2-40B4-BE49-F238E27FC236}">
                <a16:creationId xmlns:a16="http://schemas.microsoft.com/office/drawing/2014/main" id="{AD16EE79-9C5F-E114-2794-6C07D9142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29" descr="Checkmark">
            <a:extLst>
              <a:ext uri="{FF2B5EF4-FFF2-40B4-BE49-F238E27FC236}">
                <a16:creationId xmlns:a16="http://schemas.microsoft.com/office/drawing/2014/main" id="{0D4C0FA8-CBFA-47C3-5EF0-F42D3C79E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9"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30" descr="Checkmark">
            <a:extLst>
              <a:ext uri="{FF2B5EF4-FFF2-40B4-BE49-F238E27FC236}">
                <a16:creationId xmlns:a16="http://schemas.microsoft.com/office/drawing/2014/main" id="{32A3929D-976D-76A7-8CCA-BE2CBB36A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1" descr="Close">
            <a:extLst>
              <a:ext uri="{FF2B5EF4-FFF2-40B4-BE49-F238E27FC236}">
                <a16:creationId xmlns:a16="http://schemas.microsoft.com/office/drawing/2014/main" id="{7F10245D-7537-B360-D49A-95CE5DEC2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32" descr="Checkmark">
            <a:extLst>
              <a:ext uri="{FF2B5EF4-FFF2-40B4-BE49-F238E27FC236}">
                <a16:creationId xmlns:a16="http://schemas.microsoft.com/office/drawing/2014/main" id="{1FCAE881-303A-27DD-2624-AA2FE5103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33" descr="Checkmark">
            <a:extLst>
              <a:ext uri="{FF2B5EF4-FFF2-40B4-BE49-F238E27FC236}">
                <a16:creationId xmlns:a16="http://schemas.microsoft.com/office/drawing/2014/main" id="{8CB94AD5-AF58-4C39-24CD-F52D6E0BB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34" descr="Checkmark">
            <a:extLst>
              <a:ext uri="{FF2B5EF4-FFF2-40B4-BE49-F238E27FC236}">
                <a16:creationId xmlns:a16="http://schemas.microsoft.com/office/drawing/2014/main" id="{323CBA98-22F4-D412-1A18-61CC12651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or: Curved 26">
            <a:extLst>
              <a:ext uri="{FF2B5EF4-FFF2-40B4-BE49-F238E27FC236}">
                <a16:creationId xmlns:a16="http://schemas.microsoft.com/office/drawing/2014/main" id="{CAF253CA-E597-A258-4056-DB3C84A1E0F0}"/>
              </a:ext>
            </a:extLst>
          </p:cNvPr>
          <p:cNvCxnSpPr>
            <a:cxnSpLocks/>
            <a:endCxn id="8" idx="0"/>
          </p:cNvCxnSpPr>
          <p:nvPr/>
        </p:nvCxnSpPr>
        <p:spPr bwMode="auto">
          <a:xfrm rot="10800000" flipV="1">
            <a:off x="3683000" y="3357564"/>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6" name="Rectangle 35">
            <a:extLst>
              <a:ext uri="{FF2B5EF4-FFF2-40B4-BE49-F238E27FC236}">
                <a16:creationId xmlns:a16="http://schemas.microsoft.com/office/drawing/2014/main" id="{7AEE7E66-1987-740D-DE30-1BC7C914D1D2}"/>
              </a:ext>
            </a:extLst>
          </p:cNvPr>
          <p:cNvSpPr>
            <a:spLocks noChangeArrowheads="1"/>
          </p:cNvSpPr>
          <p:nvPr/>
        </p:nvSpPr>
        <p:spPr bwMode="auto">
          <a:xfrm>
            <a:off x="2495550" y="4292600"/>
            <a:ext cx="2376488" cy="431800"/>
          </a:xfrm>
          <a:prstGeom prst="rect">
            <a:avLst/>
          </a:prstGeom>
          <a:solidFill>
            <a:srgbClr val="CC99FF"/>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7" name="Graphic 39" descr="Checkmark">
            <a:extLst>
              <a:ext uri="{FF2B5EF4-FFF2-40B4-BE49-F238E27FC236}">
                <a16:creationId xmlns:a16="http://schemas.microsoft.com/office/drawing/2014/main" id="{B3AFA234-6823-7F81-A3AF-FCB0B3DA9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3068639"/>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40" descr="Checkmark">
            <a:extLst>
              <a:ext uri="{FF2B5EF4-FFF2-40B4-BE49-F238E27FC236}">
                <a16:creationId xmlns:a16="http://schemas.microsoft.com/office/drawing/2014/main" id="{B2F2A88E-F481-F08F-0DA5-81806AAD3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1"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41" descr="Checkmark">
            <a:extLst>
              <a:ext uri="{FF2B5EF4-FFF2-40B4-BE49-F238E27FC236}">
                <a16:creationId xmlns:a16="http://schemas.microsoft.com/office/drawing/2014/main" id="{5433275C-BCFA-8113-4270-90E6E7282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4"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079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30" name="Table 1">
            <a:extLst>
              <a:ext uri="{FF2B5EF4-FFF2-40B4-BE49-F238E27FC236}">
                <a16:creationId xmlns:a16="http://schemas.microsoft.com/office/drawing/2014/main" id="{5375B4AF-8967-FD22-AD4D-2D793A1474DA}"/>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31" name="Rectangle 2">
            <a:extLst>
              <a:ext uri="{FF2B5EF4-FFF2-40B4-BE49-F238E27FC236}">
                <a16:creationId xmlns:a16="http://schemas.microsoft.com/office/drawing/2014/main" id="{4F29424E-95E0-EEF2-D984-85D823FBB94B}"/>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32" name="Rectangle 4">
            <a:extLst>
              <a:ext uri="{FF2B5EF4-FFF2-40B4-BE49-F238E27FC236}">
                <a16:creationId xmlns:a16="http://schemas.microsoft.com/office/drawing/2014/main" id="{8C00B483-1C0D-D85B-C22A-69733D0D1016}"/>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33" name="Rectangle 6">
            <a:extLst>
              <a:ext uri="{FF2B5EF4-FFF2-40B4-BE49-F238E27FC236}">
                <a16:creationId xmlns:a16="http://schemas.microsoft.com/office/drawing/2014/main" id="{E8EE02AC-7DE2-5A9E-6EAB-9A60ECD72E23}"/>
              </a:ext>
            </a:extLst>
          </p:cNvPr>
          <p:cNvSpPr/>
          <p:nvPr/>
        </p:nvSpPr>
        <p:spPr bwMode="auto">
          <a:xfrm>
            <a:off x="2495550" y="3500439"/>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34" name="Rectangle 7">
            <a:extLst>
              <a:ext uri="{FF2B5EF4-FFF2-40B4-BE49-F238E27FC236}">
                <a16:creationId xmlns:a16="http://schemas.microsoft.com/office/drawing/2014/main" id="{26D02FC6-D9F2-9551-0D06-70E03AB8B3DC}"/>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35" name="Rectangle 8">
            <a:extLst>
              <a:ext uri="{FF2B5EF4-FFF2-40B4-BE49-F238E27FC236}">
                <a16:creationId xmlns:a16="http://schemas.microsoft.com/office/drawing/2014/main" id="{AD37C343-9F9F-3455-3642-069787CBDE47}"/>
              </a:ext>
            </a:extLst>
          </p:cNvPr>
          <p:cNvSpPr/>
          <p:nvPr/>
        </p:nvSpPr>
        <p:spPr bwMode="auto">
          <a:xfrm>
            <a:off x="2495550" y="5013325"/>
            <a:ext cx="2376488" cy="431800"/>
          </a:xfrm>
          <a:prstGeom prst="rect">
            <a:avLst/>
          </a:prstGeom>
          <a:solidFill>
            <a:schemeClr val="bg2">
              <a:lumMod val="75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36" name="TextBox 5">
            <a:extLst>
              <a:ext uri="{FF2B5EF4-FFF2-40B4-BE49-F238E27FC236}">
                <a16:creationId xmlns:a16="http://schemas.microsoft.com/office/drawing/2014/main" id="{624F585C-5CA0-B5AC-209B-7DDFC7C64F66}"/>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37" name="TextBox 10">
            <a:extLst>
              <a:ext uri="{FF2B5EF4-FFF2-40B4-BE49-F238E27FC236}">
                <a16:creationId xmlns:a16="http://schemas.microsoft.com/office/drawing/2014/main" id="{D98B5BCD-A823-C160-23BE-CBCEEE0710F3}"/>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38" name="Connector: Curved 18">
            <a:extLst>
              <a:ext uri="{FF2B5EF4-FFF2-40B4-BE49-F238E27FC236}">
                <a16:creationId xmlns:a16="http://schemas.microsoft.com/office/drawing/2014/main" id="{6D29A2B0-A676-846E-8FA3-BA3F319EF3AD}"/>
              </a:ext>
            </a:extLst>
          </p:cNvPr>
          <p:cNvCxnSpPr>
            <a:cxnSpLocks/>
            <a:endCxn id="32" idx="0"/>
          </p:cNvCxnSpPr>
          <p:nvPr/>
        </p:nvCxnSpPr>
        <p:spPr bwMode="auto">
          <a:xfrm rot="10800000">
            <a:off x="3683000" y="2708275"/>
            <a:ext cx="2413000" cy="215900"/>
          </a:xfrm>
          <a:prstGeom prst="curvedConnector4">
            <a:avLst>
              <a:gd name="adj1" fmla="val 25375"/>
              <a:gd name="adj2" fmla="val 205824"/>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9" name="Rectangle 21">
            <a:extLst>
              <a:ext uri="{FF2B5EF4-FFF2-40B4-BE49-F238E27FC236}">
                <a16:creationId xmlns:a16="http://schemas.microsoft.com/office/drawing/2014/main" id="{927959D5-238F-87A0-5DEF-F19CDBC8BCD4}"/>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40" name="Connector: Curved 15">
            <a:extLst>
              <a:ext uri="{FF2B5EF4-FFF2-40B4-BE49-F238E27FC236}">
                <a16:creationId xmlns:a16="http://schemas.microsoft.com/office/drawing/2014/main" id="{A72D24F0-CD91-1E03-5AEB-3A3612AD8F9D}"/>
              </a:ext>
            </a:extLst>
          </p:cNvPr>
          <p:cNvCxnSpPr>
            <a:cxnSpLocks/>
            <a:endCxn id="33" idx="3"/>
          </p:cNvCxnSpPr>
          <p:nvPr/>
        </p:nvCxnSpPr>
        <p:spPr bwMode="auto">
          <a:xfrm rot="-5400000" flipH="1" flipV="1">
            <a:off x="5887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1" name="Rectangle 19">
            <a:extLst>
              <a:ext uri="{FF2B5EF4-FFF2-40B4-BE49-F238E27FC236}">
                <a16:creationId xmlns:a16="http://schemas.microsoft.com/office/drawing/2014/main" id="{5799E70C-5BAD-E4F1-9ABA-5EB55408A12D}"/>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42" name="Graphic 25" descr="Close">
            <a:extLst>
              <a:ext uri="{FF2B5EF4-FFF2-40B4-BE49-F238E27FC236}">
                <a16:creationId xmlns:a16="http://schemas.microsoft.com/office/drawing/2014/main" id="{B1BD45AB-CF91-EE83-4844-0C1BC5510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phic 27" descr="Close">
            <a:extLst>
              <a:ext uri="{FF2B5EF4-FFF2-40B4-BE49-F238E27FC236}">
                <a16:creationId xmlns:a16="http://schemas.microsoft.com/office/drawing/2014/main" id="{1E876125-7A4D-B490-A2C2-2A97C8724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raphic 28" descr="Checkmark">
            <a:extLst>
              <a:ext uri="{FF2B5EF4-FFF2-40B4-BE49-F238E27FC236}">
                <a16:creationId xmlns:a16="http://schemas.microsoft.com/office/drawing/2014/main" id="{52100DB9-5A61-4F7F-4FBB-AEAD95595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phic 29" descr="Checkmark">
            <a:extLst>
              <a:ext uri="{FF2B5EF4-FFF2-40B4-BE49-F238E27FC236}">
                <a16:creationId xmlns:a16="http://schemas.microsoft.com/office/drawing/2014/main" id="{6553059A-4B6E-EB5D-28D5-AA75B2BE0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9"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30" descr="Checkmark">
            <a:extLst>
              <a:ext uri="{FF2B5EF4-FFF2-40B4-BE49-F238E27FC236}">
                <a16:creationId xmlns:a16="http://schemas.microsoft.com/office/drawing/2014/main" id="{A2009924-9F58-3CB6-8245-3BC93799F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31" descr="Close">
            <a:extLst>
              <a:ext uri="{FF2B5EF4-FFF2-40B4-BE49-F238E27FC236}">
                <a16:creationId xmlns:a16="http://schemas.microsoft.com/office/drawing/2014/main" id="{B54236FD-1283-4F9D-4708-38969D854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raphic 32" descr="Checkmark">
            <a:extLst>
              <a:ext uri="{FF2B5EF4-FFF2-40B4-BE49-F238E27FC236}">
                <a16:creationId xmlns:a16="http://schemas.microsoft.com/office/drawing/2014/main" id="{6CD8BDBB-E4D9-246D-9042-4560C5E0F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aphic 33" descr="Checkmark">
            <a:extLst>
              <a:ext uri="{FF2B5EF4-FFF2-40B4-BE49-F238E27FC236}">
                <a16:creationId xmlns:a16="http://schemas.microsoft.com/office/drawing/2014/main" id="{26F5B36D-0864-B417-8759-B47967C8E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phic 34" descr="Checkmark">
            <a:extLst>
              <a:ext uri="{FF2B5EF4-FFF2-40B4-BE49-F238E27FC236}">
                <a16:creationId xmlns:a16="http://schemas.microsoft.com/office/drawing/2014/main" id="{11FA9249-83AD-82B1-240E-4B012A8D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Connector: Curved 26">
            <a:extLst>
              <a:ext uri="{FF2B5EF4-FFF2-40B4-BE49-F238E27FC236}">
                <a16:creationId xmlns:a16="http://schemas.microsoft.com/office/drawing/2014/main" id="{F77B8532-9496-FAC6-1A8C-F971D9C68EA2}"/>
              </a:ext>
            </a:extLst>
          </p:cNvPr>
          <p:cNvCxnSpPr>
            <a:cxnSpLocks/>
            <a:endCxn id="34" idx="0"/>
          </p:cNvCxnSpPr>
          <p:nvPr/>
        </p:nvCxnSpPr>
        <p:spPr bwMode="auto">
          <a:xfrm rot="10800000" flipV="1">
            <a:off x="3683000" y="3357564"/>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2" name="Rectangle 35">
            <a:extLst>
              <a:ext uri="{FF2B5EF4-FFF2-40B4-BE49-F238E27FC236}">
                <a16:creationId xmlns:a16="http://schemas.microsoft.com/office/drawing/2014/main" id="{4A9797B5-ABB5-D2F1-8F76-5C3FC3834DAA}"/>
              </a:ext>
            </a:extLst>
          </p:cNvPr>
          <p:cNvSpPr>
            <a:spLocks noChangeArrowheads="1"/>
          </p:cNvSpPr>
          <p:nvPr/>
        </p:nvSpPr>
        <p:spPr bwMode="auto">
          <a:xfrm>
            <a:off x="2495550" y="4292600"/>
            <a:ext cx="2376488" cy="431800"/>
          </a:xfrm>
          <a:prstGeom prst="rect">
            <a:avLst/>
          </a:prstGeom>
          <a:solidFill>
            <a:srgbClr val="CC99FF"/>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53" name="Graphic 39" descr="Checkmark">
            <a:extLst>
              <a:ext uri="{FF2B5EF4-FFF2-40B4-BE49-F238E27FC236}">
                <a16:creationId xmlns:a16="http://schemas.microsoft.com/office/drawing/2014/main" id="{D9BF8B3A-F6EE-A57B-AF98-D134304C7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3068639"/>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phic 40" descr="Checkmark">
            <a:extLst>
              <a:ext uri="{FF2B5EF4-FFF2-40B4-BE49-F238E27FC236}">
                <a16:creationId xmlns:a16="http://schemas.microsoft.com/office/drawing/2014/main" id="{642EB9CA-86E8-0CAB-8D4F-EB07346CD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1"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phic 41" descr="Checkmark">
            <a:extLst>
              <a:ext uri="{FF2B5EF4-FFF2-40B4-BE49-F238E27FC236}">
                <a16:creationId xmlns:a16="http://schemas.microsoft.com/office/drawing/2014/main" id="{777B038F-5A27-93DA-F005-EBADF21A8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4"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phic 36" descr="Close">
            <a:extLst>
              <a:ext uri="{FF2B5EF4-FFF2-40B4-BE49-F238E27FC236}">
                <a16:creationId xmlns:a16="http://schemas.microsoft.com/office/drawing/2014/main" id="{93CAFD1C-D46C-D645-3D25-BC85CA61C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9" y="3121026"/>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aphic 37" descr="Checkmark">
            <a:extLst>
              <a:ext uri="{FF2B5EF4-FFF2-40B4-BE49-F238E27FC236}">
                <a16:creationId xmlns:a16="http://schemas.microsoft.com/office/drawing/2014/main" id="{B9CBB836-BFE8-4237-77AF-77CF22357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4"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Graphic 38" descr="Checkmark">
            <a:extLst>
              <a:ext uri="{FF2B5EF4-FFF2-40B4-BE49-F238E27FC236}">
                <a16:creationId xmlns:a16="http://schemas.microsoft.com/office/drawing/2014/main" id="{D363D3BD-019B-966E-DBB2-A4301411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9"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Graphic 42" descr="Checkmark">
            <a:extLst>
              <a:ext uri="{FF2B5EF4-FFF2-40B4-BE49-F238E27FC236}">
                <a16:creationId xmlns:a16="http://schemas.microsoft.com/office/drawing/2014/main" id="{62179F2C-127B-9A25-E3CC-308035B3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08326"/>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Connector: Curved 43">
            <a:extLst>
              <a:ext uri="{FF2B5EF4-FFF2-40B4-BE49-F238E27FC236}">
                <a16:creationId xmlns:a16="http://schemas.microsoft.com/office/drawing/2014/main" id="{C496AC93-AF59-D279-2AEC-1FB0CD0A4D16}"/>
              </a:ext>
            </a:extLst>
          </p:cNvPr>
          <p:cNvCxnSpPr>
            <a:cxnSpLocks/>
            <a:stCxn id="57" idx="2"/>
            <a:endCxn id="35" idx="3"/>
          </p:cNvCxnSpPr>
          <p:nvPr/>
        </p:nvCxnSpPr>
        <p:spPr bwMode="auto">
          <a:xfrm rot="5400000">
            <a:off x="6057107" y="2447132"/>
            <a:ext cx="1597025" cy="3967162"/>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61" name="Graphic 44" descr="Right Pointing Backhand Index ">
            <a:extLst>
              <a:ext uri="{FF2B5EF4-FFF2-40B4-BE49-F238E27FC236}">
                <a16:creationId xmlns:a16="http://schemas.microsoft.com/office/drawing/2014/main" id="{E286DC3C-39B1-A95F-C082-A311589AD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6" y="36449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raphic 45" descr="Close">
            <a:extLst>
              <a:ext uri="{FF2B5EF4-FFF2-40B4-BE49-F238E27FC236}">
                <a16:creationId xmlns:a16="http://schemas.microsoft.com/office/drawing/2014/main" id="{8A865365-ED58-D280-3694-DC70E807D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573464"/>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212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1143070"/>
          </a:xfrm>
          <a:prstGeom prst="rect">
            <a:avLst/>
          </a:prstGeom>
          <a:noFill/>
        </p:spPr>
        <p:txBody>
          <a:bodyPr wrap="square" rtlCol="1">
            <a:spAutoFit/>
          </a:bodyPr>
          <a:lstStyle/>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בכל בלוק יש מקום ל-4 ערכי משתנים מטיפוס </a:t>
            </a:r>
            <a:r>
              <a:rPr lang="en-US" sz="2400" b="0" dirty="0">
                <a:latin typeface="Calibri" panose="020F0502020204030204" pitchFamily="34" charset="0"/>
                <a:ea typeface="Calibri" panose="020F0502020204030204" pitchFamily="34" charset="0"/>
                <a:cs typeface="Calibri" panose="020F0502020204030204" pitchFamily="34" charset="0"/>
              </a:rPr>
              <a:t>float</a:t>
            </a:r>
            <a:r>
              <a:rPr lang="he-IL" sz="2400" b="0" dirty="0">
                <a:latin typeface="Calibri" panose="020F0502020204030204" pitchFamily="34" charset="0"/>
                <a:ea typeface="Calibri" panose="020F0502020204030204" pitchFamily="34" charset="0"/>
                <a:cs typeface="Calibri" panose="020F0502020204030204" pitchFamily="34" charset="0"/>
              </a:rPr>
              <a:t>.</a:t>
            </a:r>
          </a:p>
          <a:p>
            <a:pPr marL="285750" indent="-285750" algn="r" rtl="1">
              <a:lnSpc>
                <a:spcPct val="150000"/>
              </a:lnSpc>
              <a:buFont typeface="Arial" panose="020B0604020202020204" pitchFamily="34" charset="0"/>
              <a:buChar char="•"/>
              <a:defRPr/>
            </a:pPr>
            <a:r>
              <a:rPr lang="he-IL" sz="2400" b="0" dirty="0">
                <a:latin typeface="Calibri" panose="020F0502020204030204" pitchFamily="34" charset="0"/>
                <a:ea typeface="Calibri" panose="020F0502020204030204" pitchFamily="34" charset="0"/>
                <a:cs typeface="Calibri" panose="020F0502020204030204" pitchFamily="34" charset="0"/>
              </a:rPr>
              <a:t>ב-</a:t>
            </a:r>
            <a:r>
              <a:rPr lang="en-US" sz="2400" b="0" dirty="0">
                <a:latin typeface="Calibri" panose="020F0502020204030204" pitchFamily="34" charset="0"/>
                <a:ea typeface="Calibri" panose="020F0502020204030204" pitchFamily="34" charset="0"/>
                <a:cs typeface="Calibri" panose="020F0502020204030204" pitchFamily="34" charset="0"/>
              </a:rPr>
              <a:t>cache</a:t>
            </a:r>
            <a:r>
              <a:rPr lang="he-IL" sz="2400" b="0" dirty="0">
                <a:latin typeface="Calibri" panose="020F0502020204030204" pitchFamily="34" charset="0"/>
                <a:ea typeface="Calibri" panose="020F0502020204030204" pitchFamily="34" charset="0"/>
                <a:cs typeface="Calibri" panose="020F0502020204030204" pitchFamily="34" charset="0"/>
              </a:rPr>
              <a:t> יש מקום ל-4 בלוקים.</a:t>
            </a:r>
          </a:p>
        </p:txBody>
      </p:sp>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 name="Table 1">
            <a:extLst>
              <a:ext uri="{FF2B5EF4-FFF2-40B4-BE49-F238E27FC236}">
                <a16:creationId xmlns:a16="http://schemas.microsoft.com/office/drawing/2014/main" id="{FD4CE2D7-9B66-5699-1C40-E057C5A8BB2B}"/>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3" name="Rectangle 2">
            <a:extLst>
              <a:ext uri="{FF2B5EF4-FFF2-40B4-BE49-F238E27FC236}">
                <a16:creationId xmlns:a16="http://schemas.microsoft.com/office/drawing/2014/main" id="{D0421FE2-60B9-C324-D3B7-B5E7987B42C8}"/>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5" name="Rectangle 4">
            <a:extLst>
              <a:ext uri="{FF2B5EF4-FFF2-40B4-BE49-F238E27FC236}">
                <a16:creationId xmlns:a16="http://schemas.microsoft.com/office/drawing/2014/main" id="{31B8952C-8C51-DA74-A5AD-602BB40C82C1}"/>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A69ECB65-0DE8-C095-0DD5-5C72150BED84}"/>
              </a:ext>
            </a:extLst>
          </p:cNvPr>
          <p:cNvSpPr/>
          <p:nvPr/>
        </p:nvSpPr>
        <p:spPr bwMode="auto">
          <a:xfrm>
            <a:off x="2495550" y="3500439"/>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8" name="Rectangle 7">
            <a:extLst>
              <a:ext uri="{FF2B5EF4-FFF2-40B4-BE49-F238E27FC236}">
                <a16:creationId xmlns:a16="http://schemas.microsoft.com/office/drawing/2014/main" id="{9A56EC84-1973-5A4B-7B49-506B44788B59}"/>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9" name="Rectangle 8">
            <a:extLst>
              <a:ext uri="{FF2B5EF4-FFF2-40B4-BE49-F238E27FC236}">
                <a16:creationId xmlns:a16="http://schemas.microsoft.com/office/drawing/2014/main" id="{1097CEEB-E03E-963B-FD0D-010A2759254C}"/>
              </a:ext>
            </a:extLst>
          </p:cNvPr>
          <p:cNvSpPr/>
          <p:nvPr/>
        </p:nvSpPr>
        <p:spPr bwMode="auto">
          <a:xfrm>
            <a:off x="2495550" y="5013325"/>
            <a:ext cx="2376488" cy="431800"/>
          </a:xfrm>
          <a:prstGeom prst="rect">
            <a:avLst/>
          </a:prstGeom>
          <a:solidFill>
            <a:schemeClr val="bg2">
              <a:lumMod val="75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10" name="TextBox 5">
            <a:extLst>
              <a:ext uri="{FF2B5EF4-FFF2-40B4-BE49-F238E27FC236}">
                <a16:creationId xmlns:a16="http://schemas.microsoft.com/office/drawing/2014/main" id="{5A9E27D8-A1E8-0E49-11FC-CD175A0DB82B}"/>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11" name="TextBox 10">
            <a:extLst>
              <a:ext uri="{FF2B5EF4-FFF2-40B4-BE49-F238E27FC236}">
                <a16:creationId xmlns:a16="http://schemas.microsoft.com/office/drawing/2014/main" id="{A7D3E1BE-750F-3A6E-93D7-5E90815D5FD0}"/>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12" name="Connector: Curved 18">
            <a:extLst>
              <a:ext uri="{FF2B5EF4-FFF2-40B4-BE49-F238E27FC236}">
                <a16:creationId xmlns:a16="http://schemas.microsoft.com/office/drawing/2014/main" id="{7D4416A0-C4F2-2C08-B2E4-1171EAFC4891}"/>
              </a:ext>
            </a:extLst>
          </p:cNvPr>
          <p:cNvCxnSpPr>
            <a:cxnSpLocks/>
            <a:stCxn id="68" idx="1"/>
            <a:endCxn id="5" idx="0"/>
          </p:cNvCxnSpPr>
          <p:nvPr/>
        </p:nvCxnSpPr>
        <p:spPr bwMode="auto">
          <a:xfrm rot="10800000">
            <a:off x="3683000" y="2708276"/>
            <a:ext cx="2197100" cy="1127125"/>
          </a:xfrm>
          <a:prstGeom prst="curvedConnector4">
            <a:avLst>
              <a:gd name="adj1" fmla="val 11690"/>
              <a:gd name="adj2" fmla="val 120306"/>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21">
            <a:extLst>
              <a:ext uri="{FF2B5EF4-FFF2-40B4-BE49-F238E27FC236}">
                <a16:creationId xmlns:a16="http://schemas.microsoft.com/office/drawing/2014/main" id="{33A90B78-ACA1-B841-6ADB-50E2CAE0CC08}"/>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14" name="Connector: Curved 15">
            <a:extLst>
              <a:ext uri="{FF2B5EF4-FFF2-40B4-BE49-F238E27FC236}">
                <a16:creationId xmlns:a16="http://schemas.microsoft.com/office/drawing/2014/main" id="{5A32E531-B0C4-0741-2DBD-3C8DE63E0081}"/>
              </a:ext>
            </a:extLst>
          </p:cNvPr>
          <p:cNvCxnSpPr>
            <a:cxnSpLocks/>
            <a:endCxn id="7" idx="3"/>
          </p:cNvCxnSpPr>
          <p:nvPr/>
        </p:nvCxnSpPr>
        <p:spPr bwMode="auto">
          <a:xfrm rot="-5400000" flipH="1" flipV="1">
            <a:off x="5887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5" name="Rectangle 19">
            <a:extLst>
              <a:ext uri="{FF2B5EF4-FFF2-40B4-BE49-F238E27FC236}">
                <a16:creationId xmlns:a16="http://schemas.microsoft.com/office/drawing/2014/main" id="{6B9F45C7-999F-6F51-30FD-564F20BCB0D1}"/>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16" name="Graphic 25" descr="Close">
            <a:extLst>
              <a:ext uri="{FF2B5EF4-FFF2-40B4-BE49-F238E27FC236}">
                <a16:creationId xmlns:a16="http://schemas.microsoft.com/office/drawing/2014/main" id="{C7EE4EC4-CBA3-7312-A309-F424B1D96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27" descr="Close">
            <a:extLst>
              <a:ext uri="{FF2B5EF4-FFF2-40B4-BE49-F238E27FC236}">
                <a16:creationId xmlns:a16="http://schemas.microsoft.com/office/drawing/2014/main" id="{CBB6B70B-71EA-414B-CCEA-E7F76E463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28" descr="Checkmark">
            <a:extLst>
              <a:ext uri="{FF2B5EF4-FFF2-40B4-BE49-F238E27FC236}">
                <a16:creationId xmlns:a16="http://schemas.microsoft.com/office/drawing/2014/main" id="{5F4BB936-E8E4-66C7-2BB0-E002C1046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29" descr="Checkmark">
            <a:extLst>
              <a:ext uri="{FF2B5EF4-FFF2-40B4-BE49-F238E27FC236}">
                <a16:creationId xmlns:a16="http://schemas.microsoft.com/office/drawing/2014/main" id="{78D24895-D14F-BCBD-DB52-3EFD5B53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9"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30" descr="Checkmark">
            <a:extLst>
              <a:ext uri="{FF2B5EF4-FFF2-40B4-BE49-F238E27FC236}">
                <a16:creationId xmlns:a16="http://schemas.microsoft.com/office/drawing/2014/main" id="{75EF075A-7DF0-DD0F-3081-E9627D218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1" descr="Close">
            <a:extLst>
              <a:ext uri="{FF2B5EF4-FFF2-40B4-BE49-F238E27FC236}">
                <a16:creationId xmlns:a16="http://schemas.microsoft.com/office/drawing/2014/main" id="{F998B6A3-B0C0-C9E4-CF7D-7B040D377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32" descr="Checkmark">
            <a:extLst>
              <a:ext uri="{FF2B5EF4-FFF2-40B4-BE49-F238E27FC236}">
                <a16:creationId xmlns:a16="http://schemas.microsoft.com/office/drawing/2014/main" id="{F22FB4A2-A115-3A2D-31D0-B3164576F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33" descr="Checkmark">
            <a:extLst>
              <a:ext uri="{FF2B5EF4-FFF2-40B4-BE49-F238E27FC236}">
                <a16:creationId xmlns:a16="http://schemas.microsoft.com/office/drawing/2014/main" id="{0E1D9C16-CF1C-56CF-67B2-F0ACD394A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34" descr="Checkmark">
            <a:extLst>
              <a:ext uri="{FF2B5EF4-FFF2-40B4-BE49-F238E27FC236}">
                <a16:creationId xmlns:a16="http://schemas.microsoft.com/office/drawing/2014/main" id="{6A10E504-2338-3CD3-37CF-AAF070678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or: Curved 26">
            <a:extLst>
              <a:ext uri="{FF2B5EF4-FFF2-40B4-BE49-F238E27FC236}">
                <a16:creationId xmlns:a16="http://schemas.microsoft.com/office/drawing/2014/main" id="{8FA068F0-5D9A-A950-4737-3A22B266C89C}"/>
              </a:ext>
            </a:extLst>
          </p:cNvPr>
          <p:cNvCxnSpPr>
            <a:cxnSpLocks/>
            <a:endCxn id="8" idx="0"/>
          </p:cNvCxnSpPr>
          <p:nvPr/>
        </p:nvCxnSpPr>
        <p:spPr bwMode="auto">
          <a:xfrm rot="10800000" flipV="1">
            <a:off x="3683000" y="3357564"/>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6" name="Rectangle 35">
            <a:extLst>
              <a:ext uri="{FF2B5EF4-FFF2-40B4-BE49-F238E27FC236}">
                <a16:creationId xmlns:a16="http://schemas.microsoft.com/office/drawing/2014/main" id="{4D807CBB-4CE3-4E2B-E7D0-BE86591D34EA}"/>
              </a:ext>
            </a:extLst>
          </p:cNvPr>
          <p:cNvSpPr>
            <a:spLocks noChangeArrowheads="1"/>
          </p:cNvSpPr>
          <p:nvPr/>
        </p:nvSpPr>
        <p:spPr bwMode="auto">
          <a:xfrm>
            <a:off x="2495550" y="4292600"/>
            <a:ext cx="2376488" cy="431800"/>
          </a:xfrm>
          <a:prstGeom prst="rect">
            <a:avLst/>
          </a:prstGeom>
          <a:solidFill>
            <a:srgbClr val="CC99FF"/>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7" name="Graphic 39" descr="Checkmark">
            <a:extLst>
              <a:ext uri="{FF2B5EF4-FFF2-40B4-BE49-F238E27FC236}">
                <a16:creationId xmlns:a16="http://schemas.microsoft.com/office/drawing/2014/main" id="{2604BC64-FA25-EEAB-E257-D06670C70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3068639"/>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40" descr="Checkmark">
            <a:extLst>
              <a:ext uri="{FF2B5EF4-FFF2-40B4-BE49-F238E27FC236}">
                <a16:creationId xmlns:a16="http://schemas.microsoft.com/office/drawing/2014/main" id="{E3975A20-401E-2062-78C2-1B9F85779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1"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41" descr="Checkmark">
            <a:extLst>
              <a:ext uri="{FF2B5EF4-FFF2-40B4-BE49-F238E27FC236}">
                <a16:creationId xmlns:a16="http://schemas.microsoft.com/office/drawing/2014/main" id="{6317FA6B-4CCB-BF92-F8C7-5F03159A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4"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raphic 36" descr="Close">
            <a:extLst>
              <a:ext uri="{FF2B5EF4-FFF2-40B4-BE49-F238E27FC236}">
                <a16:creationId xmlns:a16="http://schemas.microsoft.com/office/drawing/2014/main" id="{66542C7E-6DD4-2EB9-E1CA-29E32AC24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9" y="3121026"/>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Graphic 37" descr="Checkmark">
            <a:extLst>
              <a:ext uri="{FF2B5EF4-FFF2-40B4-BE49-F238E27FC236}">
                <a16:creationId xmlns:a16="http://schemas.microsoft.com/office/drawing/2014/main" id="{2F38B07D-BDE7-8B29-6651-FDC47ABF4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4"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raphic 38" descr="Checkmark">
            <a:extLst>
              <a:ext uri="{FF2B5EF4-FFF2-40B4-BE49-F238E27FC236}">
                <a16:creationId xmlns:a16="http://schemas.microsoft.com/office/drawing/2014/main" id="{A6D636BA-108B-E1C6-D681-6122E3F6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139"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Graphic 42" descr="Checkmark">
            <a:extLst>
              <a:ext uri="{FF2B5EF4-FFF2-40B4-BE49-F238E27FC236}">
                <a16:creationId xmlns:a16="http://schemas.microsoft.com/office/drawing/2014/main" id="{ADBEFAC9-2567-1665-6D20-3C179BC66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08326"/>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Connector: Curved 43">
            <a:extLst>
              <a:ext uri="{FF2B5EF4-FFF2-40B4-BE49-F238E27FC236}">
                <a16:creationId xmlns:a16="http://schemas.microsoft.com/office/drawing/2014/main" id="{7861DE5E-805A-E889-1F95-5F9FA9E1264E}"/>
              </a:ext>
            </a:extLst>
          </p:cNvPr>
          <p:cNvCxnSpPr>
            <a:cxnSpLocks/>
            <a:stCxn id="64" idx="2"/>
            <a:endCxn id="9" idx="3"/>
          </p:cNvCxnSpPr>
          <p:nvPr/>
        </p:nvCxnSpPr>
        <p:spPr bwMode="auto">
          <a:xfrm rot="5400000">
            <a:off x="6057107" y="2447132"/>
            <a:ext cx="1597025" cy="3967162"/>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68" name="Graphic 45" descr="Close">
            <a:extLst>
              <a:ext uri="{FF2B5EF4-FFF2-40B4-BE49-F238E27FC236}">
                <a16:creationId xmlns:a16="http://schemas.microsoft.com/office/drawing/2014/main" id="{F8046059-EB18-0C4C-8D1E-C3D86F880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573464"/>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aphic 46" descr="Checkmark">
            <a:extLst>
              <a:ext uri="{FF2B5EF4-FFF2-40B4-BE49-F238E27FC236}">
                <a16:creationId xmlns:a16="http://schemas.microsoft.com/office/drawing/2014/main" id="{76D56541-9586-F1AD-2B2B-F87A48E9A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4" y="362585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Graphic 47" descr="Checkmark">
            <a:extLst>
              <a:ext uri="{FF2B5EF4-FFF2-40B4-BE49-F238E27FC236}">
                <a16:creationId xmlns:a16="http://schemas.microsoft.com/office/drawing/2014/main" id="{D336B688-A590-A983-5134-6DE03C21E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551" y="362585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Graphic 48" descr="Checkmark">
            <a:extLst>
              <a:ext uri="{FF2B5EF4-FFF2-40B4-BE49-F238E27FC236}">
                <a16:creationId xmlns:a16="http://schemas.microsoft.com/office/drawing/2014/main" id="{E4A7189C-F712-445F-9DC5-241CA456D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814" y="362585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תיבת טקסט 71">
            <a:extLst>
              <a:ext uri="{FF2B5EF4-FFF2-40B4-BE49-F238E27FC236}">
                <a16:creationId xmlns:a16="http://schemas.microsoft.com/office/drawing/2014/main" id="{872E45C7-E71E-A905-9C64-62FD60A738DC}"/>
              </a:ext>
            </a:extLst>
          </p:cNvPr>
          <p:cNvSpPr txBox="1"/>
          <p:nvPr/>
        </p:nvSpPr>
        <p:spPr>
          <a:xfrm>
            <a:off x="4123241" y="1554849"/>
            <a:ext cx="1355221" cy="646331"/>
          </a:xfrm>
          <a:prstGeom prst="rect">
            <a:avLst/>
          </a:prstGeom>
          <a:noFill/>
        </p:spPr>
        <p:txBody>
          <a:bodyPr wrap="square" rtlCol="1">
            <a:spAutoFit/>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מה סוג ה </a:t>
            </a:r>
            <a:r>
              <a:rPr lang="en-US" b="1" dirty="0">
                <a:latin typeface="Calibri" panose="020F0502020204030204" pitchFamily="34" charset="0"/>
                <a:ea typeface="Calibri" panose="020F0502020204030204" pitchFamily="34" charset="0"/>
                <a:cs typeface="Calibri" panose="020F0502020204030204" pitchFamily="34" charset="0"/>
              </a:rPr>
              <a:t>miss</a:t>
            </a:r>
            <a:r>
              <a:rPr lang="he-IL" b="1" dirty="0">
                <a:latin typeface="Calibri" panose="020F0502020204030204" pitchFamily="34" charset="0"/>
                <a:ea typeface="Calibri" panose="020F0502020204030204" pitchFamily="34" charset="0"/>
                <a:cs typeface="Calibri" panose="020F0502020204030204" pitchFamily="34" charset="0"/>
              </a:rPr>
              <a:t> הפעם?</a:t>
            </a:r>
          </a:p>
        </p:txBody>
      </p:sp>
    </p:spTree>
    <p:extLst>
      <p:ext uri="{BB962C8B-B14F-4D97-AF65-F5344CB8AC3E}">
        <p14:creationId xmlns:p14="http://schemas.microsoft.com/office/powerpoint/2010/main" val="24246515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6" presetClass="emph" presetSubtype="0" repeatCount="5000" fill="hold" nodeType="after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1D96F8-F5FE-4ADA-91DD-4B853AA85637}"/>
                  </a:ext>
                </a:extLst>
              </p:cNvPr>
              <p:cNvSpPr txBox="1"/>
              <p:nvPr/>
            </p:nvSpPr>
            <p:spPr>
              <a:xfrm>
                <a:off x="5314156" y="906367"/>
                <a:ext cx="6472238" cy="809517"/>
              </a:xfrm>
              <a:prstGeom prst="rect">
                <a:avLst/>
              </a:prstGeom>
              <a:noFill/>
            </p:spPr>
            <p:txBody>
              <a:bodyPr wrap="square" rtlCol="1">
                <a:spAutoFit/>
              </a:bodyPr>
              <a:lstStyle/>
              <a:p>
                <a:pPr algn="r" rtl="1">
                  <a:lnSpc>
                    <a:spcPct val="150000"/>
                  </a:lnSpc>
                  <a:defRPr/>
                </a:pPr>
                <a:r>
                  <a:rPr lang="he-IL" sz="2400" b="1" dirty="0">
                    <a:latin typeface="Calibri" panose="020F0502020204030204" pitchFamily="34" charset="0"/>
                    <a:ea typeface="Calibri" panose="020F0502020204030204" pitchFamily="34" charset="0"/>
                    <a:cs typeface="Calibri" panose="020F0502020204030204" pitchFamily="34" charset="0"/>
                  </a:rPr>
                  <a:t>תשובה</a:t>
                </a:r>
                <a:r>
                  <a:rPr lang="he-IL" sz="2400" b="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400" b="0" i="1" smtClean="0">
                        <a:latin typeface="Cambria Math" panose="02040503050406030204" pitchFamily="18" charset="0"/>
                        <a:ea typeface="Calibri" panose="020F0502020204030204" pitchFamily="34" charset="0"/>
                        <a:cs typeface="Calibri" panose="020F0502020204030204" pitchFamily="34" charset="0"/>
                      </a:rPr>
                      <m:t>𝑚𝑖𝑠𝑠</m:t>
                    </m:r>
                    <m:r>
                      <a:rPr lang="en-US" sz="2400" b="0" i="1" smtClean="0">
                        <a:latin typeface="Cambria Math" panose="02040503050406030204" pitchFamily="18" charset="0"/>
                        <a:ea typeface="Calibri" panose="020F0502020204030204" pitchFamily="34" charset="0"/>
                        <a:cs typeface="Calibri" panose="020F0502020204030204" pitchFamily="34" charset="0"/>
                      </a:rPr>
                      <m:t> </m:t>
                    </m:r>
                    <m:r>
                      <a:rPr lang="en-US" sz="2400" b="0" i="1" smtClean="0">
                        <a:latin typeface="Cambria Math" panose="02040503050406030204" pitchFamily="18" charset="0"/>
                        <a:ea typeface="Calibri" panose="020F0502020204030204" pitchFamily="34" charset="0"/>
                        <a:cs typeface="Calibri" panose="020F0502020204030204" pitchFamily="34" charset="0"/>
                      </a:rPr>
                      <m:t>𝑟𝑎𝑡𝑒</m:t>
                    </m:r>
                    <m:r>
                      <a:rPr lang="en-US" sz="24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4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400" b="0" i="1" smtClean="0">
                            <a:latin typeface="Cambria Math" panose="02040503050406030204" pitchFamily="18" charset="0"/>
                            <a:ea typeface="Calibri" panose="020F0502020204030204" pitchFamily="34" charset="0"/>
                            <a:cs typeface="Calibri" panose="020F0502020204030204" pitchFamily="34" charset="0"/>
                          </a:rPr>
                          <m:t>1</m:t>
                        </m:r>
                      </m:num>
                      <m:den>
                        <m:r>
                          <a:rPr lang="en-US" sz="2400" b="0" i="1" smtClean="0">
                            <a:latin typeface="Cambria Math" panose="02040503050406030204" pitchFamily="18" charset="0"/>
                            <a:ea typeface="Calibri" panose="020F0502020204030204" pitchFamily="34" charset="0"/>
                            <a:cs typeface="Calibri" panose="020F0502020204030204" pitchFamily="34" charset="0"/>
                          </a:rPr>
                          <m:t>4</m:t>
                        </m:r>
                      </m:den>
                    </m:f>
                  </m:oMath>
                </a14:m>
                <a:endParaRPr lang="he-IL" sz="24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B51D96F8-F5FE-4ADA-91DD-4B853AA85637}"/>
                  </a:ext>
                </a:extLst>
              </p:cNvPr>
              <p:cNvSpPr txBox="1">
                <a:spLocks noRot="1" noChangeAspect="1" noMove="1" noResize="1" noEditPoints="1" noAdjustHandles="1" noChangeArrowheads="1" noChangeShapeType="1" noTextEdit="1"/>
              </p:cNvSpPr>
              <p:nvPr/>
            </p:nvSpPr>
            <p:spPr>
              <a:xfrm>
                <a:off x="5314156" y="906367"/>
                <a:ext cx="6472238" cy="809517"/>
              </a:xfrm>
              <a:prstGeom prst="rect">
                <a:avLst/>
              </a:prstGeom>
              <a:blipFill>
                <a:blip r:embed="rId2"/>
                <a:stretch>
                  <a:fillRect r="-1414" b="-7576"/>
                </a:stretch>
              </a:blipFill>
            </p:spPr>
            <p:txBody>
              <a:bodyPr/>
              <a:lstStyle/>
              <a:p>
                <a:r>
                  <a:rPr lang="he-IL">
                    <a:noFill/>
                  </a:rPr>
                  <a:t> </a:t>
                </a:r>
              </a:p>
            </p:txBody>
          </p:sp>
        </mc:Fallback>
      </mc:AlternateContent>
      <p:sp>
        <p:nvSpPr>
          <p:cNvPr id="6" name="כותרת 1">
            <a:extLst>
              <a:ext uri="{FF2B5EF4-FFF2-40B4-BE49-F238E27FC236}">
                <a16:creationId xmlns:a16="http://schemas.microsoft.com/office/drawing/2014/main" id="{F7FB31E7-A200-D6EC-0ED4-1D659BFB03A4}"/>
              </a:ext>
            </a:extLst>
          </p:cNvPr>
          <p:cNvSpPr txBox="1">
            <a:spLocks/>
          </p:cNvSpPr>
          <p:nvPr/>
        </p:nvSpPr>
        <p:spPr>
          <a:xfrm>
            <a:off x="1270794" y="-17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1 : פתרון</a:t>
            </a:r>
          </a:p>
        </p:txBody>
      </p:sp>
      <p:graphicFrame>
        <p:nvGraphicFramePr>
          <p:cNvPr id="2" name="Table 1">
            <a:extLst>
              <a:ext uri="{FF2B5EF4-FFF2-40B4-BE49-F238E27FC236}">
                <a16:creationId xmlns:a16="http://schemas.microsoft.com/office/drawing/2014/main" id="{FD4CE2D7-9B66-5699-1C40-E057C5A8BB2B}"/>
              </a:ext>
            </a:extLst>
          </p:cNvPr>
          <p:cNvGraphicFramePr>
            <a:graphicFrameLocks noGrp="1"/>
          </p:cNvGraphicFramePr>
          <p:nvPr/>
        </p:nvGraphicFramePr>
        <p:xfrm>
          <a:off x="5880096" y="2578100"/>
          <a:ext cx="4319592" cy="4032248"/>
        </p:xfrm>
        <a:graphic>
          <a:graphicData uri="http://schemas.openxmlformats.org/drawingml/2006/table">
            <a:tbl>
              <a:tblPr rtl="1" firstRow="1" bandRow="1">
                <a:tableStyleId>{5940675A-B579-460E-94D1-54222C63F5DA}</a:tableStyleId>
              </a:tblPr>
              <a:tblGrid>
                <a:gridCol w="539949">
                  <a:extLst>
                    <a:ext uri="{9D8B030D-6E8A-4147-A177-3AD203B41FA5}">
                      <a16:colId xmlns:a16="http://schemas.microsoft.com/office/drawing/2014/main" val="911899675"/>
                    </a:ext>
                  </a:extLst>
                </a:gridCol>
                <a:gridCol w="539949">
                  <a:extLst>
                    <a:ext uri="{9D8B030D-6E8A-4147-A177-3AD203B41FA5}">
                      <a16:colId xmlns:a16="http://schemas.microsoft.com/office/drawing/2014/main" val="1202545272"/>
                    </a:ext>
                  </a:extLst>
                </a:gridCol>
                <a:gridCol w="539949">
                  <a:extLst>
                    <a:ext uri="{9D8B030D-6E8A-4147-A177-3AD203B41FA5}">
                      <a16:colId xmlns:a16="http://schemas.microsoft.com/office/drawing/2014/main" val="3028658610"/>
                    </a:ext>
                  </a:extLst>
                </a:gridCol>
                <a:gridCol w="539949">
                  <a:extLst>
                    <a:ext uri="{9D8B030D-6E8A-4147-A177-3AD203B41FA5}">
                      <a16:colId xmlns:a16="http://schemas.microsoft.com/office/drawing/2014/main" val="2703379012"/>
                    </a:ext>
                  </a:extLst>
                </a:gridCol>
                <a:gridCol w="539949">
                  <a:extLst>
                    <a:ext uri="{9D8B030D-6E8A-4147-A177-3AD203B41FA5}">
                      <a16:colId xmlns:a16="http://schemas.microsoft.com/office/drawing/2014/main" val="1063220191"/>
                    </a:ext>
                  </a:extLst>
                </a:gridCol>
                <a:gridCol w="539949">
                  <a:extLst>
                    <a:ext uri="{9D8B030D-6E8A-4147-A177-3AD203B41FA5}">
                      <a16:colId xmlns:a16="http://schemas.microsoft.com/office/drawing/2014/main" val="652520513"/>
                    </a:ext>
                  </a:extLst>
                </a:gridCol>
                <a:gridCol w="539949">
                  <a:extLst>
                    <a:ext uri="{9D8B030D-6E8A-4147-A177-3AD203B41FA5}">
                      <a16:colId xmlns:a16="http://schemas.microsoft.com/office/drawing/2014/main" val="2251140501"/>
                    </a:ext>
                  </a:extLst>
                </a:gridCol>
                <a:gridCol w="539949">
                  <a:extLst>
                    <a:ext uri="{9D8B030D-6E8A-4147-A177-3AD203B41FA5}">
                      <a16:colId xmlns:a16="http://schemas.microsoft.com/office/drawing/2014/main" val="3720228923"/>
                    </a:ext>
                  </a:extLst>
                </a:gridCol>
              </a:tblGrid>
              <a:tr h="504031">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chemeClr val="accent6">
                        <a:lumMod val="60000"/>
                        <a:lumOff val="40000"/>
                      </a:schemeClr>
                    </a:solidFill>
                  </a:tcPr>
                </a:tc>
                <a:tc>
                  <a:txBody>
                    <a:bodyPr/>
                    <a:lstStyle/>
                    <a:p>
                      <a:pPr algn="ctr" rtl="1"/>
                      <a:endParaRPr lang="he-IL" sz="1800" dirty="0"/>
                    </a:p>
                  </a:txBody>
                  <a:tcPr marL="91431" marR="91431" marT="45723" marB="45723" anchor="ctr">
                    <a:solidFill>
                      <a:schemeClr val="accent6">
                        <a:lumMod val="60000"/>
                        <a:lumOff val="40000"/>
                      </a:schemeClr>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2967102106"/>
                  </a:ext>
                </a:extLst>
              </a:tr>
              <a:tr h="504031">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chemeClr val="bg2">
                        <a:lumMod val="75000"/>
                      </a:schemeClr>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tc>
                  <a:txBody>
                    <a:bodyPr/>
                    <a:lstStyle/>
                    <a:p>
                      <a:pPr algn="ctr" rtl="1"/>
                      <a:endParaRPr lang="he-IL" sz="1800" dirty="0"/>
                    </a:p>
                  </a:txBody>
                  <a:tcPr marL="91431" marR="91431" marT="45723" marB="45723" anchor="ctr">
                    <a:solidFill>
                      <a:srgbClr val="CC99FF"/>
                    </a:solidFill>
                  </a:tcPr>
                </a:tc>
                <a:extLst>
                  <a:ext uri="{0D108BD9-81ED-4DB2-BD59-A6C34878D82A}">
                    <a16:rowId xmlns:a16="http://schemas.microsoft.com/office/drawing/2014/main" val="3626497448"/>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tc>
                  <a:txBody>
                    <a:bodyPr/>
                    <a:lstStyle/>
                    <a:p>
                      <a:pPr algn="ctr" rtl="1"/>
                      <a:endParaRPr lang="he-IL" sz="1800" dirty="0"/>
                    </a:p>
                  </a:txBody>
                  <a:tcPr marL="91431" marR="91431" marT="45723" marB="45723" anchor="ctr">
                    <a:solidFill>
                      <a:srgbClr val="FFFF00"/>
                    </a:solidFill>
                  </a:tcPr>
                </a:tc>
                <a:extLst>
                  <a:ext uri="{0D108BD9-81ED-4DB2-BD59-A6C34878D82A}">
                    <a16:rowId xmlns:a16="http://schemas.microsoft.com/office/drawing/2014/main" val="3248094372"/>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3919739861"/>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23135447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2341606870"/>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extLst>
                  <a:ext uri="{0D108BD9-81ED-4DB2-BD59-A6C34878D82A}">
                    <a16:rowId xmlns:a16="http://schemas.microsoft.com/office/drawing/2014/main" val="481257404"/>
                  </a:ext>
                </a:extLst>
              </a:tr>
              <a:tr h="504031">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a:p>
                  </a:txBody>
                  <a:tcPr marL="91431" marR="91431" marT="45723" marB="45723" anchor="ctr"/>
                </a:tc>
                <a:tc>
                  <a:txBody>
                    <a:bodyPr/>
                    <a:lstStyle/>
                    <a:p>
                      <a:pPr algn="ctr" rtl="1"/>
                      <a:endParaRPr lang="he-IL" sz="1800" dirty="0"/>
                    </a:p>
                  </a:txBody>
                  <a:tcPr marL="91431" marR="91431" marT="45723" marB="45723" anchor="ctr"/>
                </a:tc>
                <a:extLst>
                  <a:ext uri="{0D108BD9-81ED-4DB2-BD59-A6C34878D82A}">
                    <a16:rowId xmlns:a16="http://schemas.microsoft.com/office/drawing/2014/main" val="1708165395"/>
                  </a:ext>
                </a:extLst>
              </a:tr>
            </a:tbl>
          </a:graphicData>
        </a:graphic>
      </p:graphicFrame>
      <p:sp>
        <p:nvSpPr>
          <p:cNvPr id="3" name="Rectangle 2">
            <a:extLst>
              <a:ext uri="{FF2B5EF4-FFF2-40B4-BE49-F238E27FC236}">
                <a16:creationId xmlns:a16="http://schemas.microsoft.com/office/drawing/2014/main" id="{D0421FE2-60B9-C324-D3B7-B5E7987B42C8}"/>
              </a:ext>
            </a:extLst>
          </p:cNvPr>
          <p:cNvSpPr>
            <a:spLocks noChangeArrowheads="1"/>
          </p:cNvSpPr>
          <p:nvPr/>
        </p:nvSpPr>
        <p:spPr bwMode="auto">
          <a:xfrm>
            <a:off x="2279650" y="2339976"/>
            <a:ext cx="2808288" cy="3743325"/>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5" name="Rectangle 4">
            <a:extLst>
              <a:ext uri="{FF2B5EF4-FFF2-40B4-BE49-F238E27FC236}">
                <a16:creationId xmlns:a16="http://schemas.microsoft.com/office/drawing/2014/main" id="{31B8952C-8C51-DA74-A5AD-602BB40C82C1}"/>
              </a:ext>
            </a:extLst>
          </p:cNvPr>
          <p:cNvSpPr>
            <a:spLocks noChangeArrowheads="1"/>
          </p:cNvSpPr>
          <p:nvPr/>
        </p:nvSpPr>
        <p:spPr bwMode="auto">
          <a:xfrm>
            <a:off x="2495550" y="2708275"/>
            <a:ext cx="2376488" cy="433388"/>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7" name="Rectangle 6">
            <a:extLst>
              <a:ext uri="{FF2B5EF4-FFF2-40B4-BE49-F238E27FC236}">
                <a16:creationId xmlns:a16="http://schemas.microsoft.com/office/drawing/2014/main" id="{A69ECB65-0DE8-C095-0DD5-5C72150BED84}"/>
              </a:ext>
            </a:extLst>
          </p:cNvPr>
          <p:cNvSpPr/>
          <p:nvPr/>
        </p:nvSpPr>
        <p:spPr bwMode="auto">
          <a:xfrm>
            <a:off x="2495550" y="3500439"/>
            <a:ext cx="2376488" cy="433387"/>
          </a:xfrm>
          <a:prstGeom prst="rect">
            <a:avLst/>
          </a:prstGeom>
          <a:solidFill>
            <a:schemeClr val="accent6">
              <a:lumMod val="60000"/>
              <a:lumOff val="40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8" name="Rectangle 7">
            <a:extLst>
              <a:ext uri="{FF2B5EF4-FFF2-40B4-BE49-F238E27FC236}">
                <a16:creationId xmlns:a16="http://schemas.microsoft.com/office/drawing/2014/main" id="{9A56EC84-1973-5A4B-7B49-506B44788B59}"/>
              </a:ext>
            </a:extLst>
          </p:cNvPr>
          <p:cNvSpPr>
            <a:spLocks noChangeArrowheads="1"/>
          </p:cNvSpPr>
          <p:nvPr/>
        </p:nvSpPr>
        <p:spPr bwMode="auto">
          <a:xfrm>
            <a:off x="2495550" y="4292600"/>
            <a:ext cx="2376488" cy="431800"/>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sp>
        <p:nvSpPr>
          <p:cNvPr id="9" name="Rectangle 8">
            <a:extLst>
              <a:ext uri="{FF2B5EF4-FFF2-40B4-BE49-F238E27FC236}">
                <a16:creationId xmlns:a16="http://schemas.microsoft.com/office/drawing/2014/main" id="{1097CEEB-E03E-963B-FD0D-010A2759254C}"/>
              </a:ext>
            </a:extLst>
          </p:cNvPr>
          <p:cNvSpPr/>
          <p:nvPr/>
        </p:nvSpPr>
        <p:spPr bwMode="auto">
          <a:xfrm>
            <a:off x="2495550" y="5013325"/>
            <a:ext cx="2376488" cy="431800"/>
          </a:xfrm>
          <a:prstGeom prst="rect">
            <a:avLst/>
          </a:prstGeom>
          <a:solidFill>
            <a:schemeClr val="bg2">
              <a:lumMod val="75000"/>
            </a:schemeClr>
          </a:solidFill>
          <a:ln w="19050" cap="flat" cmpd="sng" algn="ctr">
            <a:solidFill>
              <a:schemeClr val="tx2"/>
            </a:solidFill>
            <a:prstDash val="solid"/>
            <a:round/>
            <a:headEnd type="none" w="med" len="med"/>
            <a:tailEnd type="none" w="sm" len="sm"/>
          </a:ln>
          <a:effectLst/>
        </p:spPr>
        <p:txBody>
          <a:bodyPr wrap="square" lIns="45720" rIns="45720" rtlCol="1" anchor="ctr">
            <a:spAutoFit/>
          </a:bodyPr>
          <a:lstStyle/>
          <a:p>
            <a:pPr algn="ctr">
              <a:lnSpc>
                <a:spcPct val="90000"/>
              </a:lnSpc>
              <a:defRPr/>
            </a:pPr>
            <a:endParaRPr lang="he-IL"/>
          </a:p>
        </p:txBody>
      </p:sp>
      <p:sp>
        <p:nvSpPr>
          <p:cNvPr id="10" name="TextBox 5">
            <a:extLst>
              <a:ext uri="{FF2B5EF4-FFF2-40B4-BE49-F238E27FC236}">
                <a16:creationId xmlns:a16="http://schemas.microsoft.com/office/drawing/2014/main" id="{5A9E27D8-A1E8-0E49-11FC-CD175A0DB82B}"/>
              </a:ext>
            </a:extLst>
          </p:cNvPr>
          <p:cNvSpPr txBox="1">
            <a:spLocks noChangeArrowheads="1"/>
          </p:cNvSpPr>
          <p:nvPr/>
        </p:nvSpPr>
        <p:spPr bwMode="auto">
          <a:xfrm>
            <a:off x="2238375" y="17399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cache</a:t>
            </a:r>
            <a:endParaRPr lang="he-IL" altLang="he-IL" sz="2800"/>
          </a:p>
        </p:txBody>
      </p:sp>
      <p:sp>
        <p:nvSpPr>
          <p:cNvPr id="11" name="TextBox 10">
            <a:extLst>
              <a:ext uri="{FF2B5EF4-FFF2-40B4-BE49-F238E27FC236}">
                <a16:creationId xmlns:a16="http://schemas.microsoft.com/office/drawing/2014/main" id="{A7D3E1BE-750F-3A6E-93D7-5E90815D5FD0}"/>
              </a:ext>
            </a:extLst>
          </p:cNvPr>
          <p:cNvSpPr txBox="1">
            <a:spLocks noChangeArrowheads="1"/>
          </p:cNvSpPr>
          <p:nvPr/>
        </p:nvSpPr>
        <p:spPr bwMode="auto">
          <a:xfrm>
            <a:off x="5808663" y="204152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800"/>
              <a:t>M</a:t>
            </a:r>
            <a:endParaRPr lang="he-IL" altLang="he-IL" sz="2800"/>
          </a:p>
        </p:txBody>
      </p:sp>
      <p:cxnSp>
        <p:nvCxnSpPr>
          <p:cNvPr id="12" name="Connector: Curved 18">
            <a:extLst>
              <a:ext uri="{FF2B5EF4-FFF2-40B4-BE49-F238E27FC236}">
                <a16:creationId xmlns:a16="http://schemas.microsoft.com/office/drawing/2014/main" id="{7D4416A0-C4F2-2C08-B2E4-1171EAFC4891}"/>
              </a:ext>
            </a:extLst>
          </p:cNvPr>
          <p:cNvCxnSpPr>
            <a:cxnSpLocks/>
            <a:stCxn id="68" idx="1"/>
            <a:endCxn id="5" idx="0"/>
          </p:cNvCxnSpPr>
          <p:nvPr/>
        </p:nvCxnSpPr>
        <p:spPr bwMode="auto">
          <a:xfrm rot="10800000">
            <a:off x="3683000" y="2708276"/>
            <a:ext cx="2197100" cy="1127125"/>
          </a:xfrm>
          <a:prstGeom prst="curvedConnector4">
            <a:avLst>
              <a:gd name="adj1" fmla="val 11690"/>
              <a:gd name="adj2" fmla="val 120306"/>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21">
            <a:extLst>
              <a:ext uri="{FF2B5EF4-FFF2-40B4-BE49-F238E27FC236}">
                <a16:creationId xmlns:a16="http://schemas.microsoft.com/office/drawing/2014/main" id="{33A90B78-ACA1-B841-6ADB-50E2CAE0CC08}"/>
              </a:ext>
            </a:extLst>
          </p:cNvPr>
          <p:cNvSpPr>
            <a:spLocks noChangeArrowheads="1"/>
          </p:cNvSpPr>
          <p:nvPr/>
        </p:nvSpPr>
        <p:spPr bwMode="auto">
          <a:xfrm>
            <a:off x="2495550" y="2708275"/>
            <a:ext cx="2376488" cy="433388"/>
          </a:xfrm>
          <a:prstGeom prst="rect">
            <a:avLst/>
          </a:prstGeom>
          <a:solidFill>
            <a:srgbClr val="FFFF00"/>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cxnSp>
        <p:nvCxnSpPr>
          <p:cNvPr id="14" name="Connector: Curved 15">
            <a:extLst>
              <a:ext uri="{FF2B5EF4-FFF2-40B4-BE49-F238E27FC236}">
                <a16:creationId xmlns:a16="http://schemas.microsoft.com/office/drawing/2014/main" id="{5A32E531-B0C4-0741-2DBD-3C8DE63E0081}"/>
              </a:ext>
            </a:extLst>
          </p:cNvPr>
          <p:cNvCxnSpPr>
            <a:cxnSpLocks/>
            <a:endCxn id="7" idx="3"/>
          </p:cNvCxnSpPr>
          <p:nvPr/>
        </p:nvCxnSpPr>
        <p:spPr bwMode="auto">
          <a:xfrm rot="-5400000" flipH="1" flipV="1">
            <a:off x="5887244" y="1562894"/>
            <a:ext cx="1138238" cy="3168650"/>
          </a:xfrm>
          <a:prstGeom prst="curvedConnector4">
            <a:avLst>
              <a:gd name="adj1" fmla="val -20074"/>
              <a:gd name="adj2" fmla="val 84088"/>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5" name="Rectangle 19">
            <a:extLst>
              <a:ext uri="{FF2B5EF4-FFF2-40B4-BE49-F238E27FC236}">
                <a16:creationId xmlns:a16="http://schemas.microsoft.com/office/drawing/2014/main" id="{6B9F45C7-999F-6F51-30FD-564F20BCB0D1}"/>
              </a:ext>
            </a:extLst>
          </p:cNvPr>
          <p:cNvSpPr>
            <a:spLocks noChangeArrowheads="1"/>
          </p:cNvSpPr>
          <p:nvPr/>
        </p:nvSpPr>
        <p:spPr bwMode="auto">
          <a:xfrm>
            <a:off x="2495550" y="3500439"/>
            <a:ext cx="2376488" cy="433387"/>
          </a:xfrm>
          <a:prstGeom prst="rect">
            <a:avLst/>
          </a:prstGeom>
          <a:noFill/>
          <a:ln w="19050" algn="ctr">
            <a:solidFill>
              <a:schemeClr val="tx2"/>
            </a:solidFill>
            <a:round/>
            <a:headEnd/>
            <a:tailEnd type="none" w="sm" len="sm"/>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16" name="Graphic 25" descr="Close">
            <a:extLst>
              <a:ext uri="{FF2B5EF4-FFF2-40B4-BE49-F238E27FC236}">
                <a16:creationId xmlns:a16="http://schemas.microsoft.com/office/drawing/2014/main" id="{C7EE4EC4-CBA3-7312-A309-F424B1D96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30829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27" descr="Close">
            <a:extLst>
              <a:ext uri="{FF2B5EF4-FFF2-40B4-BE49-F238E27FC236}">
                <a16:creationId xmlns:a16="http://schemas.microsoft.com/office/drawing/2014/main" id="{CBB6B70B-71EA-414B-CCEA-E7F76E463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9" y="257810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28" descr="Checkmark">
            <a:extLst>
              <a:ext uri="{FF2B5EF4-FFF2-40B4-BE49-F238E27FC236}">
                <a16:creationId xmlns:a16="http://schemas.microsoft.com/office/drawing/2014/main" id="{5F4BB936-E8E4-66C7-2BB0-E002C1046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2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29" descr="Checkmark">
            <a:extLst>
              <a:ext uri="{FF2B5EF4-FFF2-40B4-BE49-F238E27FC236}">
                <a16:creationId xmlns:a16="http://schemas.microsoft.com/office/drawing/2014/main" id="{78D24895-D14F-BCBD-DB52-3EFD5B537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139"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30" descr="Checkmark">
            <a:extLst>
              <a:ext uri="{FF2B5EF4-FFF2-40B4-BE49-F238E27FC236}">
                <a16:creationId xmlns:a16="http://schemas.microsoft.com/office/drawing/2014/main" id="{75EF075A-7DF0-DD0F-3081-E9627D218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2565400"/>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1" descr="Close">
            <a:extLst>
              <a:ext uri="{FF2B5EF4-FFF2-40B4-BE49-F238E27FC236}">
                <a16:creationId xmlns:a16="http://schemas.microsoft.com/office/drawing/2014/main" id="{F998B6A3-B0C0-C9E4-CF7D-7B040D377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257810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32" descr="Checkmark">
            <a:extLst>
              <a:ext uri="{FF2B5EF4-FFF2-40B4-BE49-F238E27FC236}">
                <a16:creationId xmlns:a16="http://schemas.microsoft.com/office/drawing/2014/main" id="{F22FB4A2-A115-3A2D-31D0-B3164576F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4" y="256540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33" descr="Checkmark">
            <a:extLst>
              <a:ext uri="{FF2B5EF4-FFF2-40B4-BE49-F238E27FC236}">
                <a16:creationId xmlns:a16="http://schemas.microsoft.com/office/drawing/2014/main" id="{0E1D9C16-CF1C-56CF-67B2-F0ACD394A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34" descr="Checkmark">
            <a:extLst>
              <a:ext uri="{FF2B5EF4-FFF2-40B4-BE49-F238E27FC236}">
                <a16:creationId xmlns:a16="http://schemas.microsoft.com/office/drawing/2014/main" id="{6A10E504-2338-3CD3-37CF-AAF070678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4" y="25654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or: Curved 26">
            <a:extLst>
              <a:ext uri="{FF2B5EF4-FFF2-40B4-BE49-F238E27FC236}">
                <a16:creationId xmlns:a16="http://schemas.microsoft.com/office/drawing/2014/main" id="{8FA068F0-5D9A-A950-4737-3A22B266C89C}"/>
              </a:ext>
            </a:extLst>
          </p:cNvPr>
          <p:cNvCxnSpPr>
            <a:cxnSpLocks/>
            <a:endCxn id="8" idx="0"/>
          </p:cNvCxnSpPr>
          <p:nvPr/>
        </p:nvCxnSpPr>
        <p:spPr bwMode="auto">
          <a:xfrm rot="10800000" flipV="1">
            <a:off x="3683000" y="3357564"/>
            <a:ext cx="2197100" cy="935037"/>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26" name="Rectangle 35">
            <a:extLst>
              <a:ext uri="{FF2B5EF4-FFF2-40B4-BE49-F238E27FC236}">
                <a16:creationId xmlns:a16="http://schemas.microsoft.com/office/drawing/2014/main" id="{4D807CBB-4CE3-4E2B-E7D0-BE86591D34EA}"/>
              </a:ext>
            </a:extLst>
          </p:cNvPr>
          <p:cNvSpPr>
            <a:spLocks noChangeArrowheads="1"/>
          </p:cNvSpPr>
          <p:nvPr/>
        </p:nvSpPr>
        <p:spPr bwMode="auto">
          <a:xfrm>
            <a:off x="2495550" y="4292600"/>
            <a:ext cx="2376488" cy="431800"/>
          </a:xfrm>
          <a:prstGeom prst="rect">
            <a:avLst/>
          </a:prstGeom>
          <a:solidFill>
            <a:srgbClr val="CC99FF"/>
          </a:solidFill>
          <a:ln w="19050" algn="ctr">
            <a:solidFill>
              <a:schemeClr val="tx2"/>
            </a:solidFill>
            <a:round/>
            <a:headEnd/>
            <a:tailEnd type="none" w="sm" len="sm"/>
          </a:ln>
        </p:spPr>
        <p:txBody>
          <a:bodyPr wrap="square" lIns="45720" rIns="45720"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endParaRPr lang="he-IL" altLang="he-IL"/>
          </a:p>
        </p:txBody>
      </p:sp>
      <p:pic>
        <p:nvPicPr>
          <p:cNvPr id="27" name="Graphic 39" descr="Checkmark">
            <a:extLst>
              <a:ext uri="{FF2B5EF4-FFF2-40B4-BE49-F238E27FC236}">
                <a16:creationId xmlns:a16="http://schemas.microsoft.com/office/drawing/2014/main" id="{2604BC64-FA25-EEAB-E257-D06670C70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3068639"/>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40" descr="Checkmark">
            <a:extLst>
              <a:ext uri="{FF2B5EF4-FFF2-40B4-BE49-F238E27FC236}">
                <a16:creationId xmlns:a16="http://schemas.microsoft.com/office/drawing/2014/main" id="{E3975A20-401E-2062-78C2-1B9F85779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651"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41" descr="Checkmark">
            <a:extLst>
              <a:ext uri="{FF2B5EF4-FFF2-40B4-BE49-F238E27FC236}">
                <a16:creationId xmlns:a16="http://schemas.microsoft.com/office/drawing/2014/main" id="{6317FA6B-4CCB-BF92-F8C7-5F03159A7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914" y="3068639"/>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raphic 36" descr="Close">
            <a:extLst>
              <a:ext uri="{FF2B5EF4-FFF2-40B4-BE49-F238E27FC236}">
                <a16:creationId xmlns:a16="http://schemas.microsoft.com/office/drawing/2014/main" id="{66542C7E-6DD4-2EB9-E1CA-29E32AC24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9" y="3121026"/>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Graphic 37" descr="Checkmark">
            <a:extLst>
              <a:ext uri="{FF2B5EF4-FFF2-40B4-BE49-F238E27FC236}">
                <a16:creationId xmlns:a16="http://schemas.microsoft.com/office/drawing/2014/main" id="{2F38B07D-BDE7-8B29-6651-FDC47ABF4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264"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raphic 38" descr="Checkmark">
            <a:extLst>
              <a:ext uri="{FF2B5EF4-FFF2-40B4-BE49-F238E27FC236}">
                <a16:creationId xmlns:a16="http://schemas.microsoft.com/office/drawing/2014/main" id="{A6D636BA-108B-E1C6-D681-6122E3F68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139" y="3108326"/>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Graphic 42" descr="Checkmark">
            <a:extLst>
              <a:ext uri="{FF2B5EF4-FFF2-40B4-BE49-F238E27FC236}">
                <a16:creationId xmlns:a16="http://schemas.microsoft.com/office/drawing/2014/main" id="{ADBEFAC9-2567-1665-6D20-3C179BC66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108326"/>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Connector: Curved 43">
            <a:extLst>
              <a:ext uri="{FF2B5EF4-FFF2-40B4-BE49-F238E27FC236}">
                <a16:creationId xmlns:a16="http://schemas.microsoft.com/office/drawing/2014/main" id="{7861DE5E-805A-E889-1F95-5F9FA9E1264E}"/>
              </a:ext>
            </a:extLst>
          </p:cNvPr>
          <p:cNvCxnSpPr>
            <a:cxnSpLocks/>
            <a:stCxn id="64" idx="2"/>
            <a:endCxn id="9" idx="3"/>
          </p:cNvCxnSpPr>
          <p:nvPr/>
        </p:nvCxnSpPr>
        <p:spPr bwMode="auto">
          <a:xfrm rot="5400000">
            <a:off x="6057107" y="2447132"/>
            <a:ext cx="1597025" cy="3967162"/>
          </a:xfrm>
          <a:prstGeom prst="curvedConnector2">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68" name="Graphic 45" descr="Close">
            <a:extLst>
              <a:ext uri="{FF2B5EF4-FFF2-40B4-BE49-F238E27FC236}">
                <a16:creationId xmlns:a16="http://schemas.microsoft.com/office/drawing/2014/main" id="{F8046059-EB18-0C4C-8D1E-C3D86F880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3573464"/>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aphic 46" descr="Checkmark">
            <a:extLst>
              <a:ext uri="{FF2B5EF4-FFF2-40B4-BE49-F238E27FC236}">
                <a16:creationId xmlns:a16="http://schemas.microsoft.com/office/drawing/2014/main" id="{76D56541-9586-F1AD-2B2B-F87A48E9A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4" y="362585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Graphic 47" descr="Checkmark">
            <a:extLst>
              <a:ext uri="{FF2B5EF4-FFF2-40B4-BE49-F238E27FC236}">
                <a16:creationId xmlns:a16="http://schemas.microsoft.com/office/drawing/2014/main" id="{D336B688-A590-A983-5134-6DE03C21E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1" y="362585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Graphic 48" descr="Checkmark">
            <a:extLst>
              <a:ext uri="{FF2B5EF4-FFF2-40B4-BE49-F238E27FC236}">
                <a16:creationId xmlns:a16="http://schemas.microsoft.com/office/drawing/2014/main" id="{E4A7189C-F712-445F-9DC5-241CA456D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814" y="362585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4805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9173980" y="1929383"/>
            <a:ext cx="2171075" cy="4711259"/>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כעת נשנה את הקוד:</a:t>
            </a:r>
          </a:p>
          <a:p>
            <a:pPr marL="0" indent="0" algn="r" rtl="1">
              <a:lnSpc>
                <a:spcPct val="15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5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תוכן 2">
            <a:extLst>
              <a:ext uri="{FF2B5EF4-FFF2-40B4-BE49-F238E27FC236}">
                <a16:creationId xmlns:a16="http://schemas.microsoft.com/office/drawing/2014/main" id="{8FFF6CB5-ACE9-6EF7-6B3C-411E2CB9AD4F}"/>
              </a:ext>
            </a:extLst>
          </p:cNvPr>
          <p:cNvSpPr txBox="1">
            <a:spLocks/>
          </p:cNvSpPr>
          <p:nvPr/>
        </p:nvSpPr>
        <p:spPr>
          <a:xfrm>
            <a:off x="520908" y="2229186"/>
            <a:ext cx="4229724" cy="42636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a:t>
            </a:r>
            <a:r>
              <a:rPr lang="en-US" b="1" dirty="0">
                <a:latin typeface="Calibri" panose="020F0502020204030204" pitchFamily="34" charset="0"/>
                <a:ea typeface="Calibri" panose="020F0502020204030204" pitchFamily="34" charset="0"/>
                <a:cs typeface="Calibri" panose="020F0502020204030204" pitchFamily="34" charset="0"/>
              </a:rPr>
              <a:t>M[</a:t>
            </a:r>
            <a:r>
              <a:rPr lang="en-US" b="1" dirty="0" err="1">
                <a:latin typeface="Calibri" panose="020F0502020204030204" pitchFamily="34" charset="0"/>
                <a:ea typeface="Calibri" panose="020F0502020204030204" pitchFamily="34" charset="0"/>
                <a:cs typeface="Calibri" panose="020F0502020204030204" pitchFamily="34" charset="0"/>
              </a:rPr>
              <a:t>i</a:t>
            </a:r>
            <a:r>
              <a:rPr lang="en-US" b="1" dirty="0">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5" name="מציין מיקום תוכן 2">
            <a:extLst>
              <a:ext uri="{FF2B5EF4-FFF2-40B4-BE49-F238E27FC236}">
                <a16:creationId xmlns:a16="http://schemas.microsoft.com/office/drawing/2014/main" id="{1ED5985A-CE8A-E4A1-1B4A-13CEC799B452}"/>
              </a:ext>
            </a:extLst>
          </p:cNvPr>
          <p:cNvSpPr txBox="1">
            <a:spLocks/>
          </p:cNvSpPr>
          <p:nvPr/>
        </p:nvSpPr>
        <p:spPr>
          <a:xfrm>
            <a:off x="5102279" y="2229185"/>
            <a:ext cx="4678181" cy="426368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a:t>
            </a:r>
            <a:r>
              <a:rPr lang="en-US" b="1" dirty="0">
                <a:latin typeface="Calibri" panose="020F0502020204030204" pitchFamily="34" charset="0"/>
                <a:ea typeface="Calibri" panose="020F0502020204030204" pitchFamily="34" charset="0"/>
                <a:cs typeface="Calibri" panose="020F0502020204030204" pitchFamily="34" charset="0"/>
              </a:rPr>
              <a:t>M[</a:t>
            </a: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j</a:t>
            </a:r>
            <a:r>
              <a:rPr lang="en-US" b="1" dirty="0">
                <a:latin typeface="Calibri" panose="020F0502020204030204" pitchFamily="34" charset="0"/>
                <a:ea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i</a:t>
            </a:r>
            <a:r>
              <a:rPr lang="en-US" b="1"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cxnSp>
        <p:nvCxnSpPr>
          <p:cNvPr id="7" name="מחבר חץ ישר 6">
            <a:extLst>
              <a:ext uri="{FF2B5EF4-FFF2-40B4-BE49-F238E27FC236}">
                <a16:creationId xmlns:a16="http://schemas.microsoft.com/office/drawing/2014/main" id="{883BE014-B622-7F37-1ACE-F61F99186063}"/>
              </a:ext>
            </a:extLst>
          </p:cNvPr>
          <p:cNvCxnSpPr>
            <a:cxnSpLocks/>
            <a:endCxn id="5" idx="1"/>
          </p:cNvCxnSpPr>
          <p:nvPr/>
        </p:nvCxnSpPr>
        <p:spPr>
          <a:xfrm>
            <a:off x="4487057" y="4361027"/>
            <a:ext cx="61522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62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1115878" y="1929383"/>
            <a:ext cx="10229177" cy="4711259"/>
          </a:xfrm>
        </p:spPr>
        <p:txBody>
          <a:bodyPr>
            <a:normAutofit/>
          </a:bodyPr>
          <a:lstStyle/>
          <a:p>
            <a:pPr marL="514350" indent="-514350" algn="r" rtl="1">
              <a:lnSpc>
                <a:spcPct val="150000"/>
              </a:lnSpc>
              <a:buFont typeface="+mj-lt"/>
              <a:buAutoNum type="arabicParenR" startAt="2"/>
            </a:pPr>
            <a:r>
              <a:rPr lang="he-IL" dirty="0">
                <a:latin typeface="Calibri" panose="020F0502020204030204" pitchFamily="34" charset="0"/>
                <a:ea typeface="Calibri" panose="020F0502020204030204" pitchFamily="34" charset="0"/>
                <a:cs typeface="Calibri" panose="020F0502020204030204" pitchFamily="34" charset="0"/>
              </a:rPr>
              <a:t>מה צריך להיות גודל ה-</a:t>
            </a:r>
            <a:r>
              <a:rPr lang="en-US" dirty="0">
                <a:latin typeface="Calibri" panose="020F0502020204030204" pitchFamily="34" charset="0"/>
                <a:ea typeface="Calibri" panose="020F0502020204030204" pitchFamily="34" charset="0"/>
                <a:cs typeface="Calibri" panose="020F0502020204030204" pitchFamily="34" charset="0"/>
              </a:rPr>
              <a:t> cache </a:t>
            </a:r>
            <a:r>
              <a:rPr lang="he-IL" dirty="0">
                <a:latin typeface="Calibri" panose="020F0502020204030204" pitchFamily="34" charset="0"/>
                <a:ea typeface="Calibri" panose="020F0502020204030204" pitchFamily="34" charset="0"/>
                <a:cs typeface="Calibri" panose="020F0502020204030204" pitchFamily="34" charset="0"/>
              </a:rPr>
              <a:t>המינימלי כדי שה-</a:t>
            </a:r>
            <a:r>
              <a:rPr lang="en-US" dirty="0">
                <a:latin typeface="Calibri" panose="020F0502020204030204" pitchFamily="34" charset="0"/>
                <a:ea typeface="Calibri" panose="020F0502020204030204" pitchFamily="34" charset="0"/>
                <a:cs typeface="Calibri" panose="020F0502020204030204" pitchFamily="34" charset="0"/>
              </a:rPr>
              <a:t> miss rate </a:t>
            </a:r>
            <a:r>
              <a:rPr lang="he-IL" dirty="0">
                <a:latin typeface="Calibri" panose="020F0502020204030204" pitchFamily="34" charset="0"/>
                <a:ea typeface="Calibri" panose="020F0502020204030204" pitchFamily="34" charset="0"/>
                <a:cs typeface="Calibri" panose="020F0502020204030204" pitchFamily="34" charset="0"/>
              </a:rPr>
              <a:t>לא יעלה?</a:t>
            </a:r>
            <a:br>
              <a:rPr lang="en-US" dirty="0">
                <a:latin typeface="Calibri" panose="020F0502020204030204" pitchFamily="34" charset="0"/>
                <a:ea typeface="Calibri" panose="020F0502020204030204" pitchFamily="34" charset="0"/>
                <a:cs typeface="Calibri" panose="020F0502020204030204" pitchFamily="34" charset="0"/>
              </a:rPr>
            </a:br>
            <a:r>
              <a:rPr lang="he-IL" dirty="0">
                <a:latin typeface="Calibri" panose="020F0502020204030204" pitchFamily="34" charset="0"/>
                <a:ea typeface="Calibri" panose="020F0502020204030204" pitchFamily="34" charset="0"/>
                <a:cs typeface="Calibri" panose="020F0502020204030204" pitchFamily="34" charset="0"/>
              </a:rPr>
              <a:t>האם הקטנת גודל הבלוק תשיג את המטרה הזאת?</a:t>
            </a:r>
          </a:p>
          <a:p>
            <a:pPr marL="0" indent="0" algn="r" rtl="1">
              <a:lnSpc>
                <a:spcPct val="15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513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ב' 2 -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697424" y="1929383"/>
            <a:ext cx="10647631" cy="4711259"/>
          </a:xfrm>
        </p:spPr>
        <p:txBody>
          <a:bodyPr>
            <a:normAutofit lnSpcReduction="10000"/>
          </a:bodyPr>
          <a:lstStyle/>
          <a:p>
            <a:pPr algn="r" rtl="1">
              <a:lnSpc>
                <a:spcPct val="150000"/>
              </a:lnSpc>
            </a:pPr>
            <a:r>
              <a:rPr lang="he-IL" dirty="0">
                <a:latin typeface="Calibri" panose="020F0502020204030204" pitchFamily="34" charset="0"/>
                <a:ea typeface="Calibri" panose="020F0502020204030204" pitchFamily="34" charset="0"/>
                <a:cs typeface="Calibri" panose="020F0502020204030204" pitchFamily="34" charset="0"/>
              </a:rPr>
              <a:t>מבלי לשנות את גודל ה </a:t>
            </a:r>
            <a:r>
              <a:rPr lang="en-US" dirty="0">
                <a:latin typeface="Calibri" panose="020F0502020204030204" pitchFamily="34" charset="0"/>
                <a:ea typeface="Calibri" panose="020F0502020204030204" pitchFamily="34" charset="0"/>
                <a:cs typeface="Calibri" panose="020F0502020204030204" pitchFamily="34" charset="0"/>
              </a:rPr>
              <a:t>cache</a:t>
            </a:r>
            <a:r>
              <a:rPr lang="he-IL" dirty="0">
                <a:latin typeface="Calibri" panose="020F0502020204030204" pitchFamily="34" charset="0"/>
                <a:ea typeface="Calibri" panose="020F0502020204030204" pitchFamily="34" charset="0"/>
                <a:cs typeface="Calibri" panose="020F0502020204030204" pitchFamily="34" charset="0"/>
              </a:rPr>
              <a:t>, ה </a:t>
            </a:r>
            <a:r>
              <a:rPr lang="en-US" dirty="0">
                <a:latin typeface="Calibri" panose="020F0502020204030204" pitchFamily="34" charset="0"/>
                <a:ea typeface="Calibri" panose="020F0502020204030204" pitchFamily="34" charset="0"/>
                <a:cs typeface="Calibri" panose="020F0502020204030204" pitchFamily="34" charset="0"/>
              </a:rPr>
              <a:t>miss rate</a:t>
            </a:r>
            <a:r>
              <a:rPr lang="he-IL" dirty="0">
                <a:latin typeface="Calibri" panose="020F0502020204030204" pitchFamily="34" charset="0"/>
                <a:ea typeface="Calibri" panose="020F0502020204030204" pitchFamily="34" charset="0"/>
                <a:cs typeface="Calibri" panose="020F0502020204030204" pitchFamily="34" charset="0"/>
              </a:rPr>
              <a:t> הוא 1. </a:t>
            </a:r>
          </a:p>
          <a:p>
            <a:pPr algn="r" rtl="1">
              <a:lnSpc>
                <a:spcPct val="150000"/>
              </a:lnSpc>
            </a:pPr>
            <a:r>
              <a:rPr lang="he-IL" dirty="0">
                <a:latin typeface="Calibri" panose="020F0502020204030204" pitchFamily="34" charset="0"/>
                <a:ea typeface="Calibri" panose="020F0502020204030204" pitchFamily="34" charset="0"/>
                <a:cs typeface="Calibri" panose="020F0502020204030204" pitchFamily="34" charset="0"/>
              </a:rPr>
              <a:t>כדי שנוכל לקבל </a:t>
            </a:r>
            <a:r>
              <a:rPr lang="en-US" dirty="0">
                <a:latin typeface="Calibri" panose="020F0502020204030204" pitchFamily="34" charset="0"/>
                <a:ea typeface="Calibri" panose="020F0502020204030204" pitchFamily="34" charset="0"/>
                <a:cs typeface="Calibri" panose="020F0502020204030204" pitchFamily="34" charset="0"/>
              </a:rPr>
              <a:t>cache hit</a:t>
            </a:r>
            <a:r>
              <a:rPr lang="he-IL" dirty="0">
                <a:latin typeface="Calibri" panose="020F0502020204030204" pitchFamily="34" charset="0"/>
                <a:ea typeface="Calibri" panose="020F0502020204030204" pitchFamily="34" charset="0"/>
                <a:cs typeface="Calibri" panose="020F0502020204030204" pitchFamily="34" charset="0"/>
              </a:rPr>
              <a:t> כאשר חוזרים לאיבר שכבר הובא בעבר אל ה </a:t>
            </a:r>
            <a:r>
              <a:rPr lang="en-US" dirty="0" err="1">
                <a:latin typeface="Calibri" panose="020F0502020204030204" pitchFamily="34" charset="0"/>
                <a:ea typeface="Calibri" panose="020F0502020204030204" pitchFamily="34" charset="0"/>
                <a:cs typeface="Calibri" panose="020F0502020204030204" pitchFamily="34" charset="0"/>
              </a:rPr>
              <a:t>cacher</a:t>
            </a:r>
            <a:r>
              <a:rPr lang="he-IL" dirty="0">
                <a:latin typeface="Calibri" panose="020F0502020204030204" pitchFamily="34" charset="0"/>
                <a:ea typeface="Calibri" panose="020F0502020204030204" pitchFamily="34" charset="0"/>
                <a:cs typeface="Calibri" panose="020F0502020204030204" pitchFamily="34" charset="0"/>
              </a:rPr>
              <a:t> כחלק מבלוק שהעלנו, צריך להיות מקום ב </a:t>
            </a:r>
            <a:r>
              <a:rPr lang="en-US" dirty="0">
                <a:latin typeface="Calibri" panose="020F0502020204030204" pitchFamily="34" charset="0"/>
                <a:ea typeface="Calibri" panose="020F0502020204030204" pitchFamily="34" charset="0"/>
                <a:cs typeface="Calibri" panose="020F0502020204030204" pitchFamily="34" charset="0"/>
              </a:rPr>
              <a:t>cache</a:t>
            </a:r>
            <a:r>
              <a:rPr lang="he-IL" dirty="0">
                <a:latin typeface="Calibri" panose="020F0502020204030204" pitchFamily="34" charset="0"/>
                <a:ea typeface="Calibri" panose="020F0502020204030204" pitchFamily="34" charset="0"/>
                <a:cs typeface="Calibri" panose="020F0502020204030204" pitchFamily="34" charset="0"/>
              </a:rPr>
              <a:t> לבלוקים לפחות כמספר השורות (למה?)</a:t>
            </a:r>
          </a:p>
          <a:p>
            <a:pPr algn="r" rtl="1">
              <a:lnSpc>
                <a:spcPct val="150000"/>
              </a:lnSpc>
            </a:pPr>
            <a:r>
              <a:rPr lang="he-IL" dirty="0">
                <a:latin typeface="Calibri" panose="020F0502020204030204" pitchFamily="34" charset="0"/>
                <a:ea typeface="Calibri" panose="020F0502020204030204" pitchFamily="34" charset="0"/>
                <a:cs typeface="Calibri" panose="020F0502020204030204" pitchFamily="34" charset="0"/>
              </a:rPr>
              <a:t>לכן, גודל ה </a:t>
            </a:r>
            <a:r>
              <a:rPr lang="en-US" dirty="0">
                <a:latin typeface="Calibri" panose="020F0502020204030204" pitchFamily="34" charset="0"/>
                <a:ea typeface="Calibri" panose="020F0502020204030204" pitchFamily="34" charset="0"/>
                <a:cs typeface="Calibri" panose="020F0502020204030204" pitchFamily="34" charset="0"/>
              </a:rPr>
              <a:t>cache</a:t>
            </a:r>
            <a:r>
              <a:rPr lang="he-IL" dirty="0">
                <a:latin typeface="Calibri" panose="020F0502020204030204" pitchFamily="34" charset="0"/>
                <a:ea typeface="Calibri" panose="020F0502020204030204" pitchFamily="34" charset="0"/>
                <a:cs typeface="Calibri" panose="020F0502020204030204" pitchFamily="34" charset="0"/>
              </a:rPr>
              <a:t> המינימלי שלא יפגע לנו ב </a:t>
            </a:r>
            <a:r>
              <a:rPr lang="en-US" dirty="0">
                <a:latin typeface="Calibri" panose="020F0502020204030204" pitchFamily="34" charset="0"/>
                <a:ea typeface="Calibri" panose="020F0502020204030204" pitchFamily="34" charset="0"/>
                <a:cs typeface="Calibri" panose="020F0502020204030204" pitchFamily="34" charset="0"/>
              </a:rPr>
              <a:t>miss rate</a:t>
            </a:r>
            <a:r>
              <a:rPr lang="he-IL" dirty="0">
                <a:latin typeface="Calibri" panose="020F0502020204030204" pitchFamily="34" charset="0"/>
                <a:ea typeface="Calibri" panose="020F0502020204030204" pitchFamily="34" charset="0"/>
                <a:cs typeface="Calibri" panose="020F0502020204030204" pitchFamily="34" charset="0"/>
              </a:rPr>
              <a:t> יהיה </a:t>
            </a:r>
            <a:r>
              <a:rPr lang="en-US" dirty="0">
                <a:latin typeface="Calibri" panose="020F0502020204030204" pitchFamily="34" charset="0"/>
                <a:ea typeface="Calibri" panose="020F0502020204030204" pitchFamily="34" charset="0"/>
                <a:cs typeface="Calibri" panose="020F0502020204030204" pitchFamily="34" charset="0"/>
              </a:rPr>
              <a:t>8*16 = 128 bytes</a:t>
            </a:r>
            <a:r>
              <a:rPr lang="he-IL" dirty="0">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r>
              <a:rPr lang="he-IL" dirty="0">
                <a:latin typeface="Calibri" panose="020F0502020204030204" pitchFamily="34" charset="0"/>
                <a:ea typeface="Calibri" panose="020F0502020204030204" pitchFamily="34" charset="0"/>
                <a:cs typeface="Calibri" panose="020F0502020204030204" pitchFamily="34" charset="0"/>
              </a:rPr>
              <a:t>הקטנת מספר הבלוקים אמנם יכולה לשפר את ה </a:t>
            </a:r>
            <a:r>
              <a:rPr lang="en-US" dirty="0">
                <a:latin typeface="Calibri" panose="020F0502020204030204" pitchFamily="34" charset="0"/>
                <a:ea typeface="Calibri" panose="020F0502020204030204" pitchFamily="34" charset="0"/>
                <a:cs typeface="Calibri" panose="020F0502020204030204" pitchFamily="34" charset="0"/>
              </a:rPr>
              <a:t>miss rate</a:t>
            </a:r>
            <a:r>
              <a:rPr lang="he-IL" dirty="0">
                <a:latin typeface="Calibri" panose="020F0502020204030204" pitchFamily="34" charset="0"/>
                <a:ea typeface="Calibri" panose="020F0502020204030204" pitchFamily="34" charset="0"/>
                <a:cs typeface="Calibri" panose="020F0502020204030204" pitchFamily="34" charset="0"/>
              </a:rPr>
              <a:t>, אבל לא תשיג את המטרה</a:t>
            </a:r>
          </a:p>
        </p:txBody>
      </p:sp>
    </p:spTree>
    <p:extLst>
      <p:ext uri="{BB962C8B-B14F-4D97-AF65-F5344CB8AC3E}">
        <p14:creationId xmlns:p14="http://schemas.microsoft.com/office/powerpoint/2010/main" val="63287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ג'</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697424" y="1929383"/>
            <a:ext cx="10647631" cy="4711259"/>
          </a:xfrm>
        </p:spPr>
        <p:txBody>
          <a:bodyPr>
            <a:normAutofit fontScale="85000" lnSpcReduction="20000"/>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נתונים:</a:t>
            </a:r>
          </a:p>
          <a:p>
            <a:pPr lvl="1">
              <a:buFont typeface="Arial" panose="020B0604020202020204" pitchFamily="34" charset="0"/>
              <a:buChar char="•"/>
            </a:pPr>
            <a:r>
              <a:rPr lang="en-US" altLang="he-IL" sz="2800" b="0" dirty="0">
                <a:latin typeface="Tahoma" panose="020B0604030504040204" pitchFamily="34" charset="0"/>
                <a:cs typeface="Tahoma" panose="020B0604030504040204" pitchFamily="34" charset="0"/>
              </a:rPr>
              <a:t>Float M[8][8] = {4};		M[7][7] = 4.5;</a:t>
            </a:r>
          </a:p>
          <a:p>
            <a:pPr lvl="1">
              <a:buFont typeface="Arial" panose="020B0604020202020204" pitchFamily="34" charset="0"/>
              <a:buChar char="•"/>
            </a:pPr>
            <a:r>
              <a:rPr lang="en-US" altLang="he-IL" sz="2800" b="0" dirty="0">
                <a:latin typeface="Tahoma" panose="020B0604030504040204" pitchFamily="34" charset="0"/>
                <a:cs typeface="Tahoma" panose="020B0604030504040204" pitchFamily="34" charset="0"/>
              </a:rPr>
              <a:t>float f = </a:t>
            </a:r>
            <a:r>
              <a:rPr lang="en-US" altLang="he-IL" sz="2800" b="0" dirty="0" err="1">
                <a:latin typeface="Tahoma" panose="020B0604030504040204" pitchFamily="34" charset="0"/>
                <a:cs typeface="Tahoma" panose="020B0604030504040204" pitchFamily="34" charset="0"/>
              </a:rPr>
              <a:t>fsum</a:t>
            </a:r>
            <a:r>
              <a:rPr lang="en-US" altLang="he-IL" sz="2800" b="0" dirty="0">
                <a:latin typeface="Tahoma" panose="020B0604030504040204" pitchFamily="34" charset="0"/>
                <a:cs typeface="Tahoma" panose="020B0604030504040204" pitchFamily="34" charset="0"/>
              </a:rPr>
              <a:t>(M);		int d = </a:t>
            </a:r>
            <a:r>
              <a:rPr lang="en-US" altLang="he-IL" sz="2800" b="0" dirty="0" err="1">
                <a:latin typeface="Tahoma" panose="020B0604030504040204" pitchFamily="34" charset="0"/>
                <a:cs typeface="Tahoma" panose="020B0604030504040204" pitchFamily="34" charset="0"/>
              </a:rPr>
              <a:t>fsum</a:t>
            </a:r>
            <a:r>
              <a:rPr lang="en-US" altLang="he-IL" sz="2800" b="0" dirty="0">
                <a:latin typeface="Tahoma" panose="020B0604030504040204" pitchFamily="34" charset="0"/>
                <a:cs typeface="Tahoma" panose="020B0604030504040204" pitchFamily="34" charset="0"/>
              </a:rPr>
              <a:t>(M);</a:t>
            </a:r>
          </a:p>
          <a:p>
            <a:pPr lvl="1">
              <a:buFont typeface="Arial" panose="020B0604020202020204" pitchFamily="34" charset="0"/>
              <a:buChar char="•"/>
            </a:pPr>
            <a:r>
              <a:rPr lang="en-US" altLang="he-IL" sz="2800" b="0" dirty="0">
                <a:latin typeface="Tahoma" panose="020B0604030504040204" pitchFamily="34" charset="0"/>
                <a:cs typeface="Tahoma" panose="020B0604030504040204" pitchFamily="34" charset="0"/>
              </a:rPr>
              <a:t>char c = </a:t>
            </a:r>
            <a:r>
              <a:rPr lang="en-US" altLang="he-IL" sz="2800" b="0" dirty="0" err="1">
                <a:latin typeface="Tahoma" panose="020B0604030504040204" pitchFamily="34" charset="0"/>
                <a:cs typeface="Tahoma" panose="020B0604030504040204" pitchFamily="34" charset="0"/>
              </a:rPr>
              <a:t>fsum</a:t>
            </a:r>
            <a:r>
              <a:rPr lang="en-US" altLang="he-IL" sz="2800" b="0" dirty="0">
                <a:latin typeface="Tahoma" panose="020B0604030504040204" pitchFamily="34" charset="0"/>
                <a:cs typeface="Tahoma" panose="020B0604030504040204" pitchFamily="34" charset="0"/>
              </a:rPr>
              <a:t>(M);		unsigned u = </a:t>
            </a:r>
            <a:r>
              <a:rPr lang="en-US" altLang="he-IL" sz="2800" b="0" dirty="0" err="1">
                <a:latin typeface="Tahoma" panose="020B0604030504040204" pitchFamily="34" charset="0"/>
                <a:cs typeface="Tahoma" panose="020B0604030504040204" pitchFamily="34" charset="0"/>
              </a:rPr>
              <a:t>fsum</a:t>
            </a:r>
            <a:r>
              <a:rPr lang="en-US" altLang="he-IL" sz="2800" b="0" dirty="0">
                <a:latin typeface="Tahoma" panose="020B0604030504040204" pitchFamily="34" charset="0"/>
                <a:cs typeface="Tahoma" panose="020B0604030504040204" pitchFamily="34" charset="0"/>
              </a:rPr>
              <a:t>(M);</a:t>
            </a:r>
          </a:p>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עבור כל אחד מההיגדים הבאים, קבעו האם הוא נכון או לא:</a:t>
            </a: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u == f</a:t>
            </a:r>
            <a:endParaRPr lang="he-IL" altLang="he-IL" sz="2800" b="0" dirty="0">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u == d</a:t>
            </a: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*(int *)(&amp;f) == d</a:t>
            </a: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c == d</a:t>
            </a: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c &lt;= u</a:t>
            </a:r>
            <a:endParaRPr lang="he-IL" altLang="he-IL" sz="2800" b="0" dirty="0">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US" altLang="he-IL" sz="2800" b="0" dirty="0">
                <a:latin typeface="Calibri" panose="020F0502020204030204" pitchFamily="34" charset="0"/>
                <a:ea typeface="Calibri" panose="020F0502020204030204" pitchFamily="34" charset="0"/>
                <a:cs typeface="Calibri" panose="020F0502020204030204" pitchFamily="34" charset="0"/>
              </a:rPr>
              <a:t>(c – 1) &lt;= u</a:t>
            </a:r>
            <a:endParaRPr lang="he-IL" altLang="he-IL" sz="2800" b="0" dirty="0">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5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24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ג'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697424" y="1929383"/>
            <a:ext cx="10647631" cy="4711259"/>
          </a:xfrm>
        </p:spPr>
        <p:txBody>
          <a:bodyPr>
            <a:normAutofit/>
          </a:bodyPr>
          <a:lstStyle/>
          <a:p>
            <a:pPr algn="r" rtl="1">
              <a:buFontTx/>
              <a:buChar char="•"/>
            </a:pPr>
            <a:r>
              <a:rPr lang="en-US" altLang="he-IL" sz="2400" dirty="0">
                <a:latin typeface="Calibri" panose="020F0502020204030204" pitchFamily="34" charset="0"/>
                <a:ea typeface="Calibri" panose="020F0502020204030204" pitchFamily="34" charset="0"/>
                <a:cs typeface="Calibri" panose="020F0502020204030204" pitchFamily="34" charset="0"/>
              </a:rPr>
              <a:t>u == f</a:t>
            </a:r>
            <a:r>
              <a:rPr lang="he-IL" altLang="he-IL" sz="2400" dirty="0">
                <a:latin typeface="Calibri" panose="020F0502020204030204" pitchFamily="34" charset="0"/>
                <a:ea typeface="Calibri" panose="020F0502020204030204" pitchFamily="34" charset="0"/>
                <a:cs typeface="Calibri" panose="020F0502020204030204" pitchFamily="34" charset="0"/>
              </a:rPr>
              <a:t> 	</a:t>
            </a:r>
            <a:r>
              <a:rPr lang="he-IL" altLang="he-IL" sz="2400" b="1" dirty="0">
                <a:solidFill>
                  <a:srgbClr val="FF0000"/>
                </a:solidFill>
                <a:latin typeface="Calibri" panose="020F0502020204030204" pitchFamily="34" charset="0"/>
                <a:ea typeface="Calibri" panose="020F0502020204030204" pitchFamily="34" charset="0"/>
                <a:cs typeface="Calibri" panose="020F0502020204030204" pitchFamily="34" charset="0"/>
              </a:rPr>
              <a:t>לא נכון</a:t>
            </a:r>
            <a:r>
              <a:rPr lang="he-IL" altLang="he-IL" sz="2400" dirty="0">
                <a:latin typeface="Calibri" panose="020F0502020204030204" pitchFamily="34" charset="0"/>
                <a:ea typeface="Calibri" panose="020F0502020204030204" pitchFamily="34" charset="0"/>
                <a:cs typeface="Calibri" panose="020F0502020204030204" pitchFamily="34" charset="0"/>
              </a:rPr>
              <a:t>. </a:t>
            </a:r>
            <a:br>
              <a:rPr lang="en-US" altLang="he-IL" sz="2400" dirty="0">
                <a:latin typeface="Calibri" panose="020F0502020204030204" pitchFamily="34" charset="0"/>
                <a:ea typeface="Calibri" panose="020F0502020204030204" pitchFamily="34" charset="0"/>
                <a:cs typeface="Calibri" panose="020F0502020204030204" pitchFamily="34" charset="0"/>
              </a:rPr>
            </a:br>
            <a:r>
              <a:rPr lang="he-IL" altLang="he-IL" sz="2400" dirty="0">
                <a:latin typeface="Calibri" panose="020F0502020204030204" pitchFamily="34" charset="0"/>
                <a:ea typeface="Calibri" panose="020F0502020204030204" pitchFamily="34" charset="0"/>
                <a:cs typeface="Calibri" panose="020F0502020204030204" pitchFamily="34" charset="0"/>
              </a:rPr>
              <a:t>בהמרה מ-</a:t>
            </a:r>
            <a:r>
              <a:rPr lang="en-US" altLang="he-IL" sz="2400" dirty="0">
                <a:latin typeface="Calibri" panose="020F0502020204030204" pitchFamily="34" charset="0"/>
                <a:ea typeface="Calibri" panose="020F0502020204030204" pitchFamily="34" charset="0"/>
                <a:cs typeface="Calibri" panose="020F0502020204030204" pitchFamily="34" charset="0"/>
              </a:rPr>
              <a:t>float</a:t>
            </a:r>
            <a:r>
              <a:rPr lang="he-IL" altLang="he-IL" sz="2400" dirty="0">
                <a:latin typeface="Calibri" panose="020F0502020204030204" pitchFamily="34" charset="0"/>
                <a:ea typeface="Calibri" panose="020F0502020204030204" pitchFamily="34" charset="0"/>
                <a:cs typeface="Calibri" panose="020F0502020204030204" pitchFamily="34" charset="0"/>
              </a:rPr>
              <a:t> לטיפוס של ערכים שלמים (כמו </a:t>
            </a:r>
            <a:r>
              <a:rPr lang="en-US" altLang="he-IL" sz="2400" dirty="0">
                <a:latin typeface="Calibri" panose="020F0502020204030204" pitchFamily="34" charset="0"/>
                <a:ea typeface="Calibri" panose="020F0502020204030204" pitchFamily="34" charset="0"/>
                <a:cs typeface="Calibri" panose="020F0502020204030204" pitchFamily="34" charset="0"/>
              </a:rPr>
              <a:t>unsigned</a:t>
            </a:r>
            <a:r>
              <a:rPr lang="he-IL" altLang="he-IL" sz="2400" dirty="0">
                <a:latin typeface="Calibri" panose="020F0502020204030204" pitchFamily="34" charset="0"/>
                <a:ea typeface="Calibri" panose="020F0502020204030204" pitchFamily="34" charset="0"/>
                <a:cs typeface="Calibri" panose="020F0502020204030204" pitchFamily="34" charset="0"/>
              </a:rPr>
              <a:t>), מתבצע עיגול הערך כלפי מטה.</a:t>
            </a:r>
          </a:p>
          <a:p>
            <a:pPr algn="r" rtl="1">
              <a:buFontTx/>
              <a:buChar char="•"/>
            </a:pPr>
            <a:r>
              <a:rPr lang="en-US" altLang="he-IL" sz="2400" dirty="0">
                <a:latin typeface="Calibri" panose="020F0502020204030204" pitchFamily="34" charset="0"/>
                <a:ea typeface="Calibri" panose="020F0502020204030204" pitchFamily="34" charset="0"/>
                <a:cs typeface="Calibri" panose="020F0502020204030204" pitchFamily="34" charset="0"/>
              </a:rPr>
              <a:t>u == d</a:t>
            </a:r>
            <a:r>
              <a:rPr lang="he-IL" altLang="he-IL" sz="2400" dirty="0">
                <a:latin typeface="Calibri" panose="020F0502020204030204" pitchFamily="34" charset="0"/>
                <a:ea typeface="Calibri" panose="020F0502020204030204" pitchFamily="34" charset="0"/>
                <a:cs typeface="Calibri" panose="020F0502020204030204" pitchFamily="34" charset="0"/>
              </a:rPr>
              <a:t> 	 </a:t>
            </a:r>
            <a:r>
              <a:rPr lang="he-IL" altLang="he-IL" sz="2400" b="1" dirty="0">
                <a:solidFill>
                  <a:schemeClr val="accent3"/>
                </a:solidFill>
                <a:latin typeface="Calibri" panose="020F0502020204030204" pitchFamily="34" charset="0"/>
                <a:ea typeface="Calibri" panose="020F0502020204030204" pitchFamily="34" charset="0"/>
                <a:cs typeface="Calibri" panose="020F0502020204030204" pitchFamily="34" charset="0"/>
              </a:rPr>
              <a:t>נכון</a:t>
            </a:r>
            <a:r>
              <a:rPr lang="he-IL" altLang="he-IL" sz="2400" dirty="0">
                <a:latin typeface="Calibri" panose="020F0502020204030204" pitchFamily="34" charset="0"/>
                <a:ea typeface="Calibri" panose="020F0502020204030204" pitchFamily="34" charset="0"/>
                <a:cs typeface="Calibri" panose="020F0502020204030204" pitchFamily="34" charset="0"/>
              </a:rPr>
              <a:t>. </a:t>
            </a:r>
            <a:br>
              <a:rPr lang="en-US" altLang="he-IL" sz="2400" dirty="0">
                <a:latin typeface="Calibri" panose="020F0502020204030204" pitchFamily="34" charset="0"/>
                <a:ea typeface="Calibri" panose="020F0502020204030204" pitchFamily="34" charset="0"/>
                <a:cs typeface="Calibri" panose="020F0502020204030204" pitchFamily="34" charset="0"/>
              </a:rPr>
            </a:br>
            <a:r>
              <a:rPr lang="he-IL" altLang="he-IL" sz="2400" dirty="0">
                <a:latin typeface="Calibri" panose="020F0502020204030204" pitchFamily="34" charset="0"/>
                <a:ea typeface="Calibri" panose="020F0502020204030204" pitchFamily="34" charset="0"/>
                <a:cs typeface="Calibri" panose="020F0502020204030204" pitchFamily="34" charset="0"/>
              </a:rPr>
              <a:t>נובע ממה שרשום בשורה הקודמת. </a:t>
            </a:r>
            <a:br>
              <a:rPr lang="en-US" altLang="he-IL" sz="2400" dirty="0">
                <a:latin typeface="Calibri" panose="020F0502020204030204" pitchFamily="34" charset="0"/>
                <a:ea typeface="Calibri" panose="020F0502020204030204" pitchFamily="34" charset="0"/>
                <a:cs typeface="Calibri" panose="020F0502020204030204" pitchFamily="34" charset="0"/>
              </a:rPr>
            </a:br>
            <a:r>
              <a:rPr lang="he-IL" altLang="he-IL" sz="2400" dirty="0">
                <a:latin typeface="Calibri" panose="020F0502020204030204" pitchFamily="34" charset="0"/>
                <a:ea typeface="Calibri" panose="020F0502020204030204" pitchFamily="34" charset="0"/>
                <a:cs typeface="Calibri" panose="020F0502020204030204" pitchFamily="34" charset="0"/>
              </a:rPr>
              <a:t>בשני האגפים יש טיפוסים שלמים שהוכנס אליהם ערך חיובי שעבר את אותה ההמרה.</a:t>
            </a:r>
          </a:p>
          <a:p>
            <a:pPr algn="r" rtl="1">
              <a:buFontTx/>
              <a:buChar char="•"/>
            </a:pPr>
            <a:r>
              <a:rPr lang="en-US" altLang="he-IL" sz="2400" dirty="0">
                <a:latin typeface="Calibri" panose="020F0502020204030204" pitchFamily="34" charset="0"/>
                <a:ea typeface="Calibri" panose="020F0502020204030204" pitchFamily="34" charset="0"/>
                <a:cs typeface="Calibri" panose="020F0502020204030204" pitchFamily="34" charset="0"/>
              </a:rPr>
              <a:t>*(int *)(&amp;f) == d</a:t>
            </a:r>
            <a:r>
              <a:rPr lang="he-IL" altLang="he-IL" sz="2400" dirty="0">
                <a:latin typeface="Calibri" panose="020F0502020204030204" pitchFamily="34" charset="0"/>
                <a:ea typeface="Calibri" panose="020F0502020204030204" pitchFamily="34" charset="0"/>
                <a:cs typeface="Calibri" panose="020F0502020204030204" pitchFamily="34" charset="0"/>
              </a:rPr>
              <a:t> 	</a:t>
            </a:r>
            <a:r>
              <a:rPr lang="he-IL" altLang="he-IL" sz="2400" b="1" dirty="0">
                <a:solidFill>
                  <a:srgbClr val="FF0000"/>
                </a:solidFill>
                <a:latin typeface="Calibri" panose="020F0502020204030204" pitchFamily="34" charset="0"/>
                <a:ea typeface="Calibri" panose="020F0502020204030204" pitchFamily="34" charset="0"/>
                <a:cs typeface="Calibri" panose="020F0502020204030204" pitchFamily="34" charset="0"/>
              </a:rPr>
              <a:t>לא נכון</a:t>
            </a:r>
            <a:r>
              <a:rPr lang="he-IL" altLang="he-IL" sz="2400" dirty="0">
                <a:latin typeface="Calibri" panose="020F0502020204030204" pitchFamily="34" charset="0"/>
                <a:ea typeface="Calibri" panose="020F0502020204030204" pitchFamily="34" charset="0"/>
                <a:cs typeface="Calibri" panose="020F0502020204030204" pitchFamily="34" charset="0"/>
              </a:rPr>
              <a:t>. </a:t>
            </a:r>
            <a:br>
              <a:rPr lang="en-US" altLang="he-IL" sz="2400" dirty="0">
                <a:latin typeface="Calibri" panose="020F0502020204030204" pitchFamily="34" charset="0"/>
                <a:ea typeface="Calibri" panose="020F0502020204030204" pitchFamily="34" charset="0"/>
                <a:cs typeface="Calibri" panose="020F0502020204030204" pitchFamily="34" charset="0"/>
              </a:rPr>
            </a:br>
            <a:r>
              <a:rPr lang="he-IL" altLang="he-IL" sz="2400" dirty="0">
                <a:latin typeface="Calibri" panose="020F0502020204030204" pitchFamily="34" charset="0"/>
                <a:ea typeface="Calibri" panose="020F0502020204030204" pitchFamily="34" charset="0"/>
                <a:cs typeface="Calibri" panose="020F0502020204030204" pitchFamily="34" charset="0"/>
              </a:rPr>
              <a:t>קוראים מהכתובת של </a:t>
            </a:r>
            <a:r>
              <a:rPr lang="en-US" altLang="he-IL" sz="2400" dirty="0">
                <a:latin typeface="Calibri" panose="020F0502020204030204" pitchFamily="34" charset="0"/>
                <a:ea typeface="Calibri" panose="020F0502020204030204" pitchFamily="34" charset="0"/>
                <a:cs typeface="Calibri" panose="020F0502020204030204" pitchFamily="34" charset="0"/>
              </a:rPr>
              <a:t>f</a:t>
            </a:r>
            <a:r>
              <a:rPr lang="he-IL" altLang="he-IL" sz="2400" dirty="0">
                <a:latin typeface="Calibri" panose="020F0502020204030204" pitchFamily="34" charset="0"/>
                <a:ea typeface="Calibri" panose="020F0502020204030204" pitchFamily="34" charset="0"/>
                <a:cs typeface="Calibri" panose="020F0502020204030204" pitchFamily="34" charset="0"/>
              </a:rPr>
              <a:t> ערך </a:t>
            </a:r>
            <a:r>
              <a:rPr lang="en-US" altLang="he-IL" sz="2400" dirty="0">
                <a:latin typeface="Calibri" panose="020F0502020204030204" pitchFamily="34" charset="0"/>
                <a:ea typeface="Calibri" panose="020F0502020204030204" pitchFamily="34" charset="0"/>
                <a:cs typeface="Calibri" panose="020F0502020204030204" pitchFamily="34" charset="0"/>
              </a:rPr>
              <a:t>int</a:t>
            </a:r>
            <a:r>
              <a:rPr lang="he-IL" altLang="he-IL" sz="2400" dirty="0">
                <a:latin typeface="Calibri" panose="020F0502020204030204" pitchFamily="34" charset="0"/>
                <a:ea typeface="Calibri" panose="020F0502020204030204" pitchFamily="34" charset="0"/>
                <a:cs typeface="Calibri" panose="020F0502020204030204" pitchFamily="34" charset="0"/>
              </a:rPr>
              <a:t> (בעצם אומרים לקומפיילר לגשת לכתובת מסוימת כאילו היא כתובת ל-</a:t>
            </a:r>
            <a:r>
              <a:rPr lang="en-US" altLang="he-IL" sz="2400" dirty="0">
                <a:latin typeface="Calibri" panose="020F0502020204030204" pitchFamily="34" charset="0"/>
                <a:ea typeface="Calibri" panose="020F0502020204030204" pitchFamily="34" charset="0"/>
                <a:cs typeface="Calibri" panose="020F0502020204030204" pitchFamily="34" charset="0"/>
              </a:rPr>
              <a:t>int</a:t>
            </a:r>
            <a:r>
              <a:rPr lang="he-IL" altLang="he-IL" sz="2400" dirty="0">
                <a:latin typeface="Calibri" panose="020F0502020204030204" pitchFamily="34" charset="0"/>
                <a:ea typeface="Calibri" panose="020F0502020204030204" pitchFamily="34" charset="0"/>
                <a:cs typeface="Calibri" panose="020F0502020204030204" pitchFamily="34" charset="0"/>
              </a:rPr>
              <a:t> – לקרוא 4 בתים ולפרש אותם לפי </a:t>
            </a:r>
            <a:r>
              <a:rPr lang="en-US" altLang="he-IL" sz="2400" dirty="0">
                <a:latin typeface="Calibri" panose="020F0502020204030204" pitchFamily="34" charset="0"/>
                <a:ea typeface="Calibri" panose="020F0502020204030204" pitchFamily="34" charset="0"/>
                <a:cs typeface="Calibri" panose="020F0502020204030204" pitchFamily="34" charset="0"/>
              </a:rPr>
              <a:t>2’s complement</a:t>
            </a:r>
            <a:r>
              <a:rPr lang="he-IL" altLang="he-IL" sz="2400" dirty="0">
                <a:latin typeface="Calibri" panose="020F0502020204030204" pitchFamily="34" charset="0"/>
                <a:ea typeface="Calibri" panose="020F0502020204030204" pitchFamily="34" charset="0"/>
                <a:cs typeface="Calibri" panose="020F0502020204030204" pitchFamily="34" charset="0"/>
              </a:rPr>
              <a:t>. </a:t>
            </a:r>
            <a:br>
              <a:rPr lang="en-US" altLang="he-IL" sz="2400" dirty="0">
                <a:latin typeface="Calibri" panose="020F0502020204030204" pitchFamily="34" charset="0"/>
                <a:ea typeface="Calibri" panose="020F0502020204030204" pitchFamily="34" charset="0"/>
                <a:cs typeface="Calibri" panose="020F0502020204030204" pitchFamily="34" charset="0"/>
              </a:rPr>
            </a:br>
            <a:r>
              <a:rPr lang="he-IL" altLang="he-IL" sz="2400" b="1" dirty="0">
                <a:latin typeface="Calibri" panose="020F0502020204030204" pitchFamily="34" charset="0"/>
                <a:ea typeface="Calibri" panose="020F0502020204030204" pitchFamily="34" charset="0"/>
                <a:cs typeface="Calibri" panose="020F0502020204030204" pitchFamily="34" charset="0"/>
              </a:rPr>
              <a:t>בהמרה (</a:t>
            </a:r>
            <a:r>
              <a:rPr lang="en-US" altLang="he-IL" sz="2400" b="1" dirty="0">
                <a:latin typeface="Calibri" panose="020F0502020204030204" pitchFamily="34" charset="0"/>
                <a:ea typeface="Calibri" panose="020F0502020204030204" pitchFamily="34" charset="0"/>
                <a:cs typeface="Calibri" panose="020F0502020204030204" pitchFamily="34" charset="0"/>
              </a:rPr>
              <a:t>casting</a:t>
            </a:r>
            <a:r>
              <a:rPr lang="he-IL" altLang="he-IL" sz="2400" b="1" dirty="0">
                <a:latin typeface="Calibri" panose="020F0502020204030204" pitchFamily="34" charset="0"/>
                <a:ea typeface="Calibri" panose="020F0502020204030204" pitchFamily="34" charset="0"/>
                <a:cs typeface="Calibri" panose="020F0502020204030204" pitchFamily="34" charset="0"/>
              </a:rPr>
              <a:t>) מ-</a:t>
            </a:r>
            <a:r>
              <a:rPr lang="en-US" altLang="he-IL" sz="2400" b="1" dirty="0">
                <a:latin typeface="Calibri" panose="020F0502020204030204" pitchFamily="34" charset="0"/>
                <a:ea typeface="Calibri" panose="020F0502020204030204" pitchFamily="34" charset="0"/>
                <a:cs typeface="Calibri" panose="020F0502020204030204" pitchFamily="34" charset="0"/>
              </a:rPr>
              <a:t>float</a:t>
            </a:r>
            <a:r>
              <a:rPr lang="he-IL" altLang="he-IL" sz="2400" b="1" dirty="0">
                <a:latin typeface="Calibri" panose="020F0502020204030204" pitchFamily="34" charset="0"/>
                <a:ea typeface="Calibri" panose="020F0502020204030204" pitchFamily="34" charset="0"/>
                <a:cs typeface="Calibri" panose="020F0502020204030204" pitchFamily="34" charset="0"/>
              </a:rPr>
              <a:t> ל-</a:t>
            </a:r>
            <a:r>
              <a:rPr lang="en-US" altLang="he-IL" sz="2400" b="1" dirty="0">
                <a:latin typeface="Calibri" panose="020F0502020204030204" pitchFamily="34" charset="0"/>
                <a:ea typeface="Calibri" panose="020F0502020204030204" pitchFamily="34" charset="0"/>
                <a:cs typeface="Calibri" panose="020F0502020204030204" pitchFamily="34" charset="0"/>
              </a:rPr>
              <a:t>int</a:t>
            </a:r>
            <a:r>
              <a:rPr lang="he-IL" altLang="he-IL" sz="2400" b="1" dirty="0">
                <a:latin typeface="Calibri" panose="020F0502020204030204" pitchFamily="34" charset="0"/>
                <a:ea typeface="Calibri" panose="020F0502020204030204" pitchFamily="34" charset="0"/>
                <a:cs typeface="Calibri" panose="020F0502020204030204" pitchFamily="34" charset="0"/>
              </a:rPr>
              <a:t> יכול (וכמעט תמיד זה קורה) ממש להשתנות הערך הביטי! </a:t>
            </a:r>
            <a:r>
              <a:rPr lang="he-IL" altLang="he-IL" sz="2400" dirty="0">
                <a:latin typeface="Calibri" panose="020F0502020204030204" pitchFamily="34" charset="0"/>
                <a:ea typeface="Calibri" panose="020F0502020204030204" pitchFamily="34" charset="0"/>
                <a:cs typeface="Calibri" panose="020F0502020204030204" pitchFamily="34" charset="0"/>
              </a:rPr>
              <a:t>(כי הרי 256.0 לפי </a:t>
            </a:r>
            <a:r>
              <a:rPr lang="en-US" altLang="he-IL" sz="2400" dirty="0">
                <a:latin typeface="Calibri" panose="020F0502020204030204" pitchFamily="34" charset="0"/>
                <a:ea typeface="Calibri" panose="020F0502020204030204" pitchFamily="34" charset="0"/>
                <a:cs typeface="Calibri" panose="020F0502020204030204" pitchFamily="34" charset="0"/>
              </a:rPr>
              <a:t>floating point</a:t>
            </a:r>
            <a:r>
              <a:rPr lang="he-IL" altLang="he-IL" sz="2400" dirty="0">
                <a:latin typeface="Calibri" panose="020F0502020204030204" pitchFamily="34" charset="0"/>
                <a:ea typeface="Calibri" panose="020F0502020204030204" pitchFamily="34" charset="0"/>
                <a:cs typeface="Calibri" panose="020F0502020204030204" pitchFamily="34" charset="0"/>
              </a:rPr>
              <a:t> זה ממש לא זהה ל-256 לפי </a:t>
            </a:r>
            <a:r>
              <a:rPr lang="en-US" altLang="he-IL" sz="2400" dirty="0">
                <a:latin typeface="Calibri" panose="020F0502020204030204" pitchFamily="34" charset="0"/>
                <a:ea typeface="Calibri" panose="020F0502020204030204" pitchFamily="34" charset="0"/>
                <a:cs typeface="Calibri" panose="020F0502020204030204" pitchFamily="34" charset="0"/>
              </a:rPr>
              <a:t>2’s complement</a:t>
            </a:r>
            <a:r>
              <a:rPr lang="he-IL" altLang="he-IL" sz="2400" dirty="0">
                <a:latin typeface="Calibri" panose="020F0502020204030204" pitchFamily="34" charset="0"/>
                <a:ea typeface="Calibri" panose="020F0502020204030204" pitchFamily="34" charset="0"/>
                <a:cs typeface="Calibri" panose="020F0502020204030204" pitchFamily="34" charset="0"/>
              </a:rPr>
              <a:t>. </a:t>
            </a:r>
            <a:endParaRPr lang="en-US" altLang="he-IL" sz="2400" dirty="0">
              <a:latin typeface="Calibri" panose="020F0502020204030204" pitchFamily="34" charset="0"/>
              <a:ea typeface="Calibri" panose="020F0502020204030204" pitchFamily="34" charset="0"/>
              <a:cs typeface="Calibri" panose="020F0502020204030204" pitchFamily="34" charset="0"/>
            </a:endParaRPr>
          </a:p>
          <a:p>
            <a:pPr algn="r" rtl="1">
              <a:buFontTx/>
              <a:buChar char="•"/>
            </a:pPr>
            <a:endParaRPr lang="en-US" altLang="he-IL"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08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1 – סעיף א'</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838200" y="1929384"/>
            <a:ext cx="10515600" cy="4251960"/>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בהנחה כי בסוף כל סיבוב ווה שולחת את ווי לישון, והסיבוב הבא יתחיל עם בוקר יום חדש – תזמנו את תהליכי צריכת הממתקים של ווה ו-ווי </a:t>
            </a:r>
            <a:r>
              <a:rPr lang="he-IL" b="1" dirty="0">
                <a:latin typeface="Calibri" panose="020F0502020204030204" pitchFamily="34" charset="0"/>
                <a:ea typeface="Calibri" panose="020F0502020204030204" pitchFamily="34" charset="0"/>
                <a:cs typeface="Calibri" panose="020F0502020204030204" pitchFamily="34" charset="0"/>
              </a:rPr>
              <a:t>ללא שימוש במערכת ההפעלה</a:t>
            </a:r>
            <a:r>
              <a:rPr lang="he-IL" dirty="0">
                <a:latin typeface="Calibri" panose="020F0502020204030204" pitchFamily="34" charset="0"/>
                <a:ea typeface="Calibri" panose="020F0502020204030204" pitchFamily="34" charset="0"/>
                <a:cs typeface="Calibri" panose="020F0502020204030204" pitchFamily="34" charset="0"/>
              </a:rPr>
              <a:t>.</a:t>
            </a:r>
          </a:p>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דמו אכילת ממתק באמצעות הדפסת שמו של מי שאכל את הממתק, ובאמצעות ירידת שורה את הפעולה של שינה למשך לילה</a:t>
            </a:r>
          </a:p>
        </p:txBody>
      </p:sp>
    </p:spTree>
    <p:extLst>
      <p:ext uri="{BB962C8B-B14F-4D97-AF65-F5344CB8AC3E}">
        <p14:creationId xmlns:p14="http://schemas.microsoft.com/office/powerpoint/2010/main" val="297723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ג'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697424" y="1929383"/>
            <a:ext cx="10647631" cy="4711259"/>
          </a:xfrm>
        </p:spPr>
        <p:txBody>
          <a:bodyPr>
            <a:normAutofit fontScale="85000" lnSpcReduction="20000"/>
          </a:bodyPr>
          <a:lstStyle/>
          <a:p>
            <a:pPr algn="r" rtl="1">
              <a:buFontTx/>
              <a:buChar char="•"/>
            </a:pPr>
            <a:r>
              <a:rPr lang="en-US" altLang="he-IL" dirty="0">
                <a:latin typeface="Calibri" panose="020F0502020204030204" pitchFamily="34" charset="0"/>
                <a:ea typeface="Calibri" panose="020F0502020204030204" pitchFamily="34" charset="0"/>
                <a:cs typeface="Calibri" panose="020F0502020204030204" pitchFamily="34" charset="0"/>
              </a:rPr>
              <a:t>c == d</a:t>
            </a:r>
            <a:r>
              <a:rPr lang="he-IL" altLang="he-IL" dirty="0">
                <a:latin typeface="Calibri" panose="020F0502020204030204" pitchFamily="34" charset="0"/>
                <a:ea typeface="Calibri" panose="020F0502020204030204" pitchFamily="34" charset="0"/>
                <a:cs typeface="Calibri" panose="020F0502020204030204" pitchFamily="34" charset="0"/>
              </a:rPr>
              <a:t> 	</a:t>
            </a:r>
            <a:r>
              <a:rPr lang="he-IL" altLang="he-IL" b="1" dirty="0">
                <a:solidFill>
                  <a:srgbClr val="FF0000"/>
                </a:solidFill>
                <a:latin typeface="Calibri" panose="020F0502020204030204" pitchFamily="34" charset="0"/>
                <a:ea typeface="Calibri" panose="020F0502020204030204" pitchFamily="34" charset="0"/>
                <a:cs typeface="Calibri" panose="020F0502020204030204" pitchFamily="34" charset="0"/>
              </a:rPr>
              <a:t>לא נכון</a:t>
            </a:r>
            <a:r>
              <a:rPr lang="he-IL" altLang="he-IL" dirty="0">
                <a:latin typeface="Calibri" panose="020F0502020204030204" pitchFamily="34" charset="0"/>
                <a:ea typeface="Calibri" panose="020F0502020204030204" pitchFamily="34" charset="0"/>
                <a:cs typeface="Calibri" panose="020F0502020204030204" pitchFamily="34" charset="0"/>
              </a:rPr>
              <a:t>. </a:t>
            </a:r>
            <a:br>
              <a:rPr lang="en-US" altLang="he-IL" dirty="0">
                <a:latin typeface="Calibri" panose="020F0502020204030204" pitchFamily="34" charset="0"/>
                <a:ea typeface="Calibri" panose="020F0502020204030204" pitchFamily="34" charset="0"/>
                <a:cs typeface="Calibri" panose="020F0502020204030204" pitchFamily="34" charset="0"/>
              </a:rPr>
            </a:br>
            <a:r>
              <a:rPr lang="he-IL" altLang="he-IL" dirty="0">
                <a:latin typeface="Calibri" panose="020F0502020204030204" pitchFamily="34" charset="0"/>
                <a:ea typeface="Calibri" panose="020F0502020204030204" pitchFamily="34" charset="0"/>
                <a:cs typeface="Calibri" panose="020F0502020204030204" pitchFamily="34" charset="0"/>
              </a:rPr>
              <a:t>256 לא נמצא בטווח של </a:t>
            </a:r>
            <a:r>
              <a:rPr lang="en-US" altLang="he-IL" dirty="0">
                <a:latin typeface="Calibri" panose="020F0502020204030204" pitchFamily="34" charset="0"/>
                <a:ea typeface="Calibri" panose="020F0502020204030204" pitchFamily="34" charset="0"/>
                <a:cs typeface="Calibri" panose="020F0502020204030204" pitchFamily="34" charset="0"/>
              </a:rPr>
              <a:t>char</a:t>
            </a:r>
            <a:r>
              <a:rPr lang="he-IL" altLang="he-IL" dirty="0">
                <a:latin typeface="Calibri" panose="020F0502020204030204" pitchFamily="34" charset="0"/>
                <a:ea typeface="Calibri" panose="020F0502020204030204" pitchFamily="34" charset="0"/>
                <a:cs typeface="Calibri" panose="020F0502020204030204" pitchFamily="34" charset="0"/>
              </a:rPr>
              <a:t> (ולכן הערך שיהיה בו הוא 0), אבל כן בטווח של </a:t>
            </a:r>
            <a:r>
              <a:rPr lang="en-US" altLang="he-IL" dirty="0">
                <a:latin typeface="Calibri" panose="020F0502020204030204" pitchFamily="34" charset="0"/>
                <a:ea typeface="Calibri" panose="020F0502020204030204" pitchFamily="34" charset="0"/>
                <a:cs typeface="Calibri" panose="020F0502020204030204" pitchFamily="34" charset="0"/>
              </a:rPr>
              <a:t>int</a:t>
            </a:r>
            <a:r>
              <a:rPr lang="he-IL" altLang="he-IL" dirty="0">
                <a:latin typeface="Calibri" panose="020F0502020204030204" pitchFamily="34" charset="0"/>
                <a:ea typeface="Calibri" panose="020F0502020204030204" pitchFamily="34" charset="0"/>
                <a:cs typeface="Calibri" panose="020F0502020204030204" pitchFamily="34" charset="0"/>
              </a:rPr>
              <a:t> </a:t>
            </a:r>
            <a:br>
              <a:rPr lang="en-US" altLang="he-IL" dirty="0">
                <a:latin typeface="Calibri" panose="020F0502020204030204" pitchFamily="34" charset="0"/>
                <a:ea typeface="Calibri" panose="020F0502020204030204" pitchFamily="34" charset="0"/>
                <a:cs typeface="Calibri" panose="020F0502020204030204" pitchFamily="34" charset="0"/>
              </a:rPr>
            </a:br>
            <a:r>
              <a:rPr lang="he-IL" altLang="he-IL" dirty="0">
                <a:latin typeface="Calibri" panose="020F0502020204030204" pitchFamily="34" charset="0"/>
                <a:ea typeface="Calibri" panose="020F0502020204030204" pitchFamily="34" charset="0"/>
                <a:cs typeface="Calibri" panose="020F0502020204030204" pitchFamily="34" charset="0"/>
              </a:rPr>
              <a:t>(ולכן זה הערך שיש בו). בהמרה של הערך ב-</a:t>
            </a:r>
            <a:r>
              <a:rPr lang="en-US" altLang="he-IL" dirty="0">
                <a:latin typeface="Calibri" panose="020F0502020204030204" pitchFamily="34" charset="0"/>
                <a:ea typeface="Calibri" panose="020F0502020204030204" pitchFamily="34" charset="0"/>
                <a:cs typeface="Calibri" panose="020F0502020204030204" pitchFamily="34" charset="0"/>
              </a:rPr>
              <a:t>c</a:t>
            </a:r>
            <a:r>
              <a:rPr lang="he-IL" altLang="he-IL" dirty="0">
                <a:latin typeface="Calibri" panose="020F0502020204030204" pitchFamily="34" charset="0"/>
                <a:ea typeface="Calibri" panose="020F0502020204030204" pitchFamily="34" charset="0"/>
                <a:cs typeface="Calibri" panose="020F0502020204030204" pitchFamily="34" charset="0"/>
              </a:rPr>
              <a:t> ל-</a:t>
            </a:r>
            <a:r>
              <a:rPr lang="en-US" altLang="he-IL" dirty="0">
                <a:latin typeface="Calibri" panose="020F0502020204030204" pitchFamily="34" charset="0"/>
                <a:ea typeface="Calibri" panose="020F0502020204030204" pitchFamily="34" charset="0"/>
                <a:cs typeface="Calibri" panose="020F0502020204030204" pitchFamily="34" charset="0"/>
              </a:rPr>
              <a:t>int</a:t>
            </a:r>
            <a:r>
              <a:rPr lang="he-IL" altLang="he-IL" dirty="0">
                <a:latin typeface="Calibri" panose="020F0502020204030204" pitchFamily="34" charset="0"/>
                <a:ea typeface="Calibri" panose="020F0502020204030204" pitchFamily="34" charset="0"/>
                <a:cs typeface="Calibri" panose="020F0502020204030204" pitchFamily="34" charset="0"/>
              </a:rPr>
              <a:t> (שתתרחש לצורך ביצוע פעולת ההשוואה), תהיה הרחבה מ-8 ל-32 ביטים, כאשר הביטים ה"חדשים" יהיו שכפול של הביט השמאלי, ולכן במקרה הזה הערך יישאר 0.</a:t>
            </a:r>
            <a:endParaRPr lang="en-US" altLang="he-IL" dirty="0">
              <a:latin typeface="Calibri" panose="020F0502020204030204" pitchFamily="34" charset="0"/>
              <a:ea typeface="Calibri" panose="020F0502020204030204" pitchFamily="34" charset="0"/>
              <a:cs typeface="Calibri" panose="020F0502020204030204" pitchFamily="34" charset="0"/>
            </a:endParaRPr>
          </a:p>
          <a:p>
            <a:pPr algn="r" rtl="1">
              <a:buFontTx/>
              <a:buChar char="•"/>
            </a:pPr>
            <a:r>
              <a:rPr lang="en-US" altLang="he-IL" dirty="0">
                <a:latin typeface="Calibri" panose="020F0502020204030204" pitchFamily="34" charset="0"/>
                <a:ea typeface="Calibri" panose="020F0502020204030204" pitchFamily="34" charset="0"/>
                <a:cs typeface="Calibri" panose="020F0502020204030204" pitchFamily="34" charset="0"/>
              </a:rPr>
              <a:t>c &lt;= u</a:t>
            </a:r>
            <a:r>
              <a:rPr lang="he-IL" altLang="he-IL" dirty="0">
                <a:latin typeface="Calibri" panose="020F0502020204030204" pitchFamily="34" charset="0"/>
                <a:ea typeface="Calibri" panose="020F0502020204030204" pitchFamily="34" charset="0"/>
                <a:cs typeface="Calibri" panose="020F0502020204030204" pitchFamily="34" charset="0"/>
              </a:rPr>
              <a:t> 	 </a:t>
            </a:r>
            <a:r>
              <a:rPr lang="he-IL" altLang="he-IL" b="1" dirty="0">
                <a:solidFill>
                  <a:schemeClr val="accent3"/>
                </a:solidFill>
                <a:latin typeface="Calibri" panose="020F0502020204030204" pitchFamily="34" charset="0"/>
                <a:ea typeface="Calibri" panose="020F0502020204030204" pitchFamily="34" charset="0"/>
                <a:cs typeface="Calibri" panose="020F0502020204030204" pitchFamily="34" charset="0"/>
              </a:rPr>
              <a:t>נכון</a:t>
            </a:r>
            <a:r>
              <a:rPr lang="he-IL" altLang="he-IL" dirty="0">
                <a:latin typeface="Calibri" panose="020F0502020204030204" pitchFamily="34" charset="0"/>
                <a:ea typeface="Calibri" panose="020F0502020204030204" pitchFamily="34" charset="0"/>
                <a:cs typeface="Calibri" panose="020F0502020204030204" pitchFamily="34" charset="0"/>
              </a:rPr>
              <a:t>. </a:t>
            </a:r>
            <a:br>
              <a:rPr lang="en-US" altLang="he-IL" dirty="0">
                <a:latin typeface="Calibri" panose="020F0502020204030204" pitchFamily="34" charset="0"/>
                <a:ea typeface="Calibri" panose="020F0502020204030204" pitchFamily="34" charset="0"/>
                <a:cs typeface="Calibri" panose="020F0502020204030204" pitchFamily="34" charset="0"/>
              </a:rPr>
            </a:br>
            <a:r>
              <a:rPr lang="he-IL" altLang="he-IL" dirty="0">
                <a:latin typeface="Calibri" panose="020F0502020204030204" pitchFamily="34" charset="0"/>
                <a:ea typeface="Calibri" panose="020F0502020204030204" pitchFamily="34" charset="0"/>
                <a:cs typeface="Calibri" panose="020F0502020204030204" pitchFamily="34" charset="0"/>
              </a:rPr>
              <a:t>גם כאן ההרחבה של הערך של </a:t>
            </a:r>
            <a:r>
              <a:rPr lang="en-US" altLang="he-IL" dirty="0">
                <a:latin typeface="Calibri" panose="020F0502020204030204" pitchFamily="34" charset="0"/>
                <a:ea typeface="Calibri" panose="020F0502020204030204" pitchFamily="34" charset="0"/>
                <a:cs typeface="Calibri" panose="020F0502020204030204" pitchFamily="34" charset="0"/>
              </a:rPr>
              <a:t>c</a:t>
            </a:r>
            <a:r>
              <a:rPr lang="he-IL" altLang="he-IL" dirty="0">
                <a:latin typeface="Calibri" panose="020F0502020204030204" pitchFamily="34" charset="0"/>
                <a:ea typeface="Calibri" panose="020F0502020204030204" pitchFamily="34" charset="0"/>
                <a:cs typeface="Calibri" panose="020F0502020204030204" pitchFamily="34" charset="0"/>
              </a:rPr>
              <a:t> ל-32 ביטים תתבצע באותו אופן כמו בשורה הקודמת, והוא יישאר 0 (שבכל מקרה זהו ה-</a:t>
            </a:r>
            <a:r>
              <a:rPr lang="en-US" altLang="he-IL" dirty="0">
                <a:latin typeface="Calibri" panose="020F0502020204030204" pitchFamily="34" charset="0"/>
                <a:ea typeface="Calibri" panose="020F0502020204030204" pitchFamily="34" charset="0"/>
                <a:cs typeface="Calibri" panose="020F0502020204030204" pitchFamily="34" charset="0"/>
              </a:rPr>
              <a:t>unsigned</a:t>
            </a:r>
            <a:r>
              <a:rPr lang="he-IL" altLang="he-IL" dirty="0">
                <a:latin typeface="Calibri" panose="020F0502020204030204" pitchFamily="34" charset="0"/>
                <a:ea typeface="Calibri" panose="020F0502020204030204" pitchFamily="34" charset="0"/>
                <a:cs typeface="Calibri" panose="020F0502020204030204" pitchFamily="34" charset="0"/>
              </a:rPr>
              <a:t> הקטן ביותר).</a:t>
            </a:r>
          </a:p>
          <a:p>
            <a:pPr algn="r" rtl="1">
              <a:buFontTx/>
              <a:buChar char="•"/>
            </a:pPr>
            <a:r>
              <a:rPr lang="en-US" altLang="he-IL" dirty="0">
                <a:latin typeface="Calibri" panose="020F0502020204030204" pitchFamily="34" charset="0"/>
                <a:ea typeface="Calibri" panose="020F0502020204030204" pitchFamily="34" charset="0"/>
                <a:cs typeface="Calibri" panose="020F0502020204030204" pitchFamily="34" charset="0"/>
              </a:rPr>
              <a:t>(c – 1) &lt;= u</a:t>
            </a:r>
            <a:r>
              <a:rPr lang="he-IL" altLang="he-IL" dirty="0">
                <a:latin typeface="Calibri" panose="020F0502020204030204" pitchFamily="34" charset="0"/>
                <a:ea typeface="Calibri" panose="020F0502020204030204" pitchFamily="34" charset="0"/>
                <a:cs typeface="Calibri" panose="020F0502020204030204" pitchFamily="34" charset="0"/>
              </a:rPr>
              <a:t> 	 </a:t>
            </a:r>
            <a:r>
              <a:rPr lang="he-IL" altLang="he-IL" b="1" dirty="0">
                <a:solidFill>
                  <a:srgbClr val="FF0000"/>
                </a:solidFill>
                <a:latin typeface="Calibri" panose="020F0502020204030204" pitchFamily="34" charset="0"/>
                <a:ea typeface="Calibri" panose="020F0502020204030204" pitchFamily="34" charset="0"/>
                <a:cs typeface="Calibri" panose="020F0502020204030204" pitchFamily="34" charset="0"/>
              </a:rPr>
              <a:t>לא נכון</a:t>
            </a:r>
            <a:r>
              <a:rPr lang="he-IL" altLang="he-IL" dirty="0">
                <a:latin typeface="Calibri" panose="020F0502020204030204" pitchFamily="34" charset="0"/>
                <a:ea typeface="Calibri" panose="020F0502020204030204" pitchFamily="34" charset="0"/>
                <a:cs typeface="Calibri" panose="020F0502020204030204" pitchFamily="34" charset="0"/>
              </a:rPr>
              <a:t>. </a:t>
            </a:r>
            <a:br>
              <a:rPr lang="en-US" altLang="he-IL" dirty="0">
                <a:latin typeface="Calibri" panose="020F0502020204030204" pitchFamily="34" charset="0"/>
                <a:ea typeface="Calibri" panose="020F0502020204030204" pitchFamily="34" charset="0"/>
                <a:cs typeface="Calibri" panose="020F0502020204030204" pitchFamily="34" charset="0"/>
              </a:rPr>
            </a:br>
            <a:r>
              <a:rPr lang="he-IL" altLang="he-IL" dirty="0">
                <a:latin typeface="Calibri" panose="020F0502020204030204" pitchFamily="34" charset="0"/>
                <a:ea typeface="Calibri" panose="020F0502020204030204" pitchFamily="34" charset="0"/>
                <a:cs typeface="Calibri" panose="020F0502020204030204" pitchFamily="34" charset="0"/>
              </a:rPr>
              <a:t>אם הערך של </a:t>
            </a:r>
            <a:r>
              <a:rPr lang="en-US" altLang="he-IL" dirty="0">
                <a:latin typeface="Calibri" panose="020F0502020204030204" pitchFamily="34" charset="0"/>
                <a:ea typeface="Calibri" panose="020F0502020204030204" pitchFamily="34" charset="0"/>
                <a:cs typeface="Calibri" panose="020F0502020204030204" pitchFamily="34" charset="0"/>
              </a:rPr>
              <a:t>c</a:t>
            </a:r>
            <a:r>
              <a:rPr lang="he-IL" altLang="he-IL" dirty="0">
                <a:latin typeface="Calibri" panose="020F0502020204030204" pitchFamily="34" charset="0"/>
                <a:ea typeface="Calibri" panose="020F0502020204030204" pitchFamily="34" charset="0"/>
                <a:cs typeface="Calibri" panose="020F0502020204030204" pitchFamily="34" charset="0"/>
              </a:rPr>
              <a:t> הוא 0, אז </a:t>
            </a:r>
            <a:r>
              <a:rPr lang="en-US" altLang="he-IL" dirty="0">
                <a:latin typeface="Calibri" panose="020F0502020204030204" pitchFamily="34" charset="0"/>
                <a:ea typeface="Calibri" panose="020F0502020204030204" pitchFamily="34" charset="0"/>
                <a:cs typeface="Calibri" panose="020F0502020204030204" pitchFamily="34" charset="0"/>
              </a:rPr>
              <a:t>(c-1)</a:t>
            </a:r>
            <a:r>
              <a:rPr lang="he-IL" altLang="he-IL" dirty="0">
                <a:latin typeface="Calibri" panose="020F0502020204030204" pitchFamily="34" charset="0"/>
                <a:ea typeface="Calibri" panose="020F0502020204030204" pitchFamily="34" charset="0"/>
                <a:cs typeface="Calibri" panose="020F0502020204030204" pitchFamily="34" charset="0"/>
              </a:rPr>
              <a:t> הוא 1...11 בבינארי (בביטים). הערך הזה צריך לעבור המרה ל-</a:t>
            </a:r>
            <a:r>
              <a:rPr lang="en-US" altLang="he-IL" dirty="0">
                <a:latin typeface="Calibri" panose="020F0502020204030204" pitchFamily="34" charset="0"/>
                <a:ea typeface="Calibri" panose="020F0502020204030204" pitchFamily="34" charset="0"/>
                <a:cs typeface="Calibri" panose="020F0502020204030204" pitchFamily="34" charset="0"/>
              </a:rPr>
              <a:t>unsigned</a:t>
            </a:r>
            <a:r>
              <a:rPr lang="he-IL" altLang="he-IL" dirty="0">
                <a:latin typeface="Calibri" panose="020F0502020204030204" pitchFamily="34" charset="0"/>
                <a:ea typeface="Calibri" panose="020F0502020204030204" pitchFamily="34" charset="0"/>
                <a:cs typeface="Calibri" panose="020F0502020204030204" pitchFamily="34" charset="0"/>
              </a:rPr>
              <a:t>, וכחלק ממנה הוא צריך להתרחב מ-8 ל-32 ביטים. מכיוון ש-</a:t>
            </a:r>
            <a:r>
              <a:rPr lang="en-US" altLang="he-IL" dirty="0">
                <a:latin typeface="Calibri" panose="020F0502020204030204" pitchFamily="34" charset="0"/>
                <a:ea typeface="Calibri" panose="020F0502020204030204" pitchFamily="34" charset="0"/>
                <a:cs typeface="Calibri" panose="020F0502020204030204" pitchFamily="34" charset="0"/>
              </a:rPr>
              <a:t>char</a:t>
            </a:r>
            <a:r>
              <a:rPr lang="he-IL" altLang="he-IL" dirty="0">
                <a:latin typeface="Calibri" panose="020F0502020204030204" pitchFamily="34" charset="0"/>
                <a:ea typeface="Calibri" panose="020F0502020204030204" pitchFamily="34" charset="0"/>
                <a:cs typeface="Calibri" panose="020F0502020204030204" pitchFamily="34" charset="0"/>
              </a:rPr>
              <a:t> הוא טיפוס </a:t>
            </a:r>
            <a:r>
              <a:rPr lang="en-US" altLang="he-IL" dirty="0">
                <a:latin typeface="Calibri" panose="020F0502020204030204" pitchFamily="34" charset="0"/>
                <a:ea typeface="Calibri" panose="020F0502020204030204" pitchFamily="34" charset="0"/>
                <a:cs typeface="Calibri" panose="020F0502020204030204" pitchFamily="34" charset="0"/>
              </a:rPr>
              <a:t>signed</a:t>
            </a:r>
            <a:r>
              <a:rPr lang="he-IL" altLang="he-IL" dirty="0">
                <a:latin typeface="Calibri" panose="020F0502020204030204" pitchFamily="34" charset="0"/>
                <a:ea typeface="Calibri" panose="020F0502020204030204" pitchFamily="34" charset="0"/>
                <a:cs typeface="Calibri" panose="020F0502020204030204" pitchFamily="34" charset="0"/>
              </a:rPr>
              <a:t> (להבדיל מ-</a:t>
            </a:r>
            <a:r>
              <a:rPr lang="en-US" altLang="he-IL" dirty="0">
                <a:latin typeface="Calibri" panose="020F0502020204030204" pitchFamily="34" charset="0"/>
                <a:ea typeface="Calibri" panose="020F0502020204030204" pitchFamily="34" charset="0"/>
                <a:cs typeface="Calibri" panose="020F0502020204030204" pitchFamily="34" charset="0"/>
              </a:rPr>
              <a:t>unsigned char</a:t>
            </a:r>
            <a:r>
              <a:rPr lang="he-IL" altLang="he-IL" dirty="0">
                <a:latin typeface="Calibri" panose="020F0502020204030204" pitchFamily="34" charset="0"/>
                <a:ea typeface="Calibri" panose="020F0502020204030204" pitchFamily="34" charset="0"/>
                <a:cs typeface="Calibri" panose="020F0502020204030204" pitchFamily="34" charset="0"/>
              </a:rPr>
              <a:t>), אז בהרחבה ישוכפל הביט השמאלי, ובעצם יתקבל כאן ה-</a:t>
            </a:r>
            <a:r>
              <a:rPr lang="en-US" altLang="he-IL" dirty="0">
                <a:latin typeface="Calibri" panose="020F0502020204030204" pitchFamily="34" charset="0"/>
                <a:ea typeface="Calibri" panose="020F0502020204030204" pitchFamily="34" charset="0"/>
                <a:cs typeface="Calibri" panose="020F0502020204030204" pitchFamily="34" charset="0"/>
              </a:rPr>
              <a:t>unsigned</a:t>
            </a:r>
            <a:r>
              <a:rPr lang="he-IL" altLang="he-IL" dirty="0">
                <a:latin typeface="Calibri" panose="020F0502020204030204" pitchFamily="34" charset="0"/>
                <a:ea typeface="Calibri" panose="020F0502020204030204" pitchFamily="34" charset="0"/>
                <a:cs typeface="Calibri" panose="020F0502020204030204" pitchFamily="34" charset="0"/>
              </a:rPr>
              <a:t> הגדול ביותר. אנחנו כבר יודעים שהערך של </a:t>
            </a:r>
            <a:r>
              <a:rPr lang="en-US" altLang="he-IL" dirty="0">
                <a:latin typeface="Calibri" panose="020F0502020204030204" pitchFamily="34" charset="0"/>
                <a:ea typeface="Calibri" panose="020F0502020204030204" pitchFamily="34" charset="0"/>
                <a:cs typeface="Calibri" panose="020F0502020204030204" pitchFamily="34" charset="0"/>
              </a:rPr>
              <a:t>u</a:t>
            </a:r>
            <a:r>
              <a:rPr lang="he-IL" altLang="he-IL" dirty="0">
                <a:latin typeface="Calibri" panose="020F0502020204030204" pitchFamily="34" charset="0"/>
                <a:ea typeface="Calibri" panose="020F0502020204030204" pitchFamily="34" charset="0"/>
                <a:cs typeface="Calibri" panose="020F0502020204030204" pitchFamily="34" charset="0"/>
              </a:rPr>
              <a:t> הוא 256.</a:t>
            </a:r>
          </a:p>
        </p:txBody>
      </p:sp>
    </p:spTree>
    <p:extLst>
      <p:ext uri="{BB962C8B-B14F-4D97-AF65-F5344CB8AC3E}">
        <p14:creationId xmlns:p14="http://schemas.microsoft.com/office/powerpoint/2010/main" val="18392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1 – סעיף א' : פתרון</a:t>
            </a:r>
          </a:p>
        </p:txBody>
      </p:sp>
      <p:sp>
        <p:nvSpPr>
          <p:cNvPr id="6" name="TextBox 1">
            <a:extLst>
              <a:ext uri="{FF2B5EF4-FFF2-40B4-BE49-F238E27FC236}">
                <a16:creationId xmlns:a16="http://schemas.microsoft.com/office/drawing/2014/main" id="{4813F580-5088-ABA4-67FF-138FD0BD3E4D}"/>
              </a:ext>
            </a:extLst>
          </p:cNvPr>
          <p:cNvSpPr txBox="1">
            <a:spLocks noChangeArrowheads="1"/>
          </p:cNvSpPr>
          <p:nvPr/>
        </p:nvSpPr>
        <p:spPr bwMode="auto">
          <a:xfrm>
            <a:off x="838200" y="1916113"/>
            <a:ext cx="44640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3200" u="sng" dirty="0">
                <a:solidFill>
                  <a:schemeClr val="accent1"/>
                </a:solidFill>
              </a:rPr>
              <a:t>ווה</a:t>
            </a:r>
            <a:r>
              <a:rPr lang="he-IL" altLang="he-IL" sz="3200" dirty="0">
                <a:solidFill>
                  <a:schemeClr val="accent1"/>
                </a:solidFill>
              </a:rPr>
              <a:t>:</a:t>
            </a:r>
            <a:endParaRPr lang="en-US" altLang="he-IL" dirty="0"/>
          </a:p>
          <a:p>
            <a:r>
              <a:rPr lang="en-US" altLang="he-IL" sz="2000" dirty="0"/>
              <a:t>While (1){</a:t>
            </a:r>
          </a:p>
          <a:p>
            <a:r>
              <a:rPr lang="en-US" altLang="he-IL" sz="2000" dirty="0"/>
              <a:t>	if (</a:t>
            </a:r>
            <a:r>
              <a:rPr lang="en-US" altLang="he-IL" sz="2000" dirty="0" err="1"/>
              <a:t>cnt</a:t>
            </a:r>
            <a:r>
              <a:rPr lang="en-US" altLang="he-IL" sz="2000" dirty="0"/>
              <a:t> != 0){</a:t>
            </a:r>
          </a:p>
          <a:p>
            <a:r>
              <a:rPr lang="en-US" altLang="he-IL" sz="2000" dirty="0"/>
              <a:t>		</a:t>
            </a:r>
            <a:r>
              <a:rPr lang="en-US" altLang="he-IL" sz="2000" dirty="0" err="1"/>
              <a:t>printf</a:t>
            </a:r>
            <a:r>
              <a:rPr lang="en-US" altLang="he-IL" sz="2000" dirty="0"/>
              <a:t>(“</a:t>
            </a:r>
            <a:r>
              <a:rPr lang="en-US" altLang="he-IL" sz="2000" dirty="0" err="1"/>
              <a:t>Wa</a:t>
            </a:r>
            <a:r>
              <a:rPr lang="en-US" altLang="he-IL" sz="2000" dirty="0"/>
              <a:t>”);</a:t>
            </a:r>
          </a:p>
          <a:p>
            <a:r>
              <a:rPr lang="en-US" altLang="he-IL" sz="2000" dirty="0"/>
              <a:t>		if (</a:t>
            </a:r>
            <a:r>
              <a:rPr lang="en-US" altLang="he-IL" sz="2000" dirty="0" err="1"/>
              <a:t>cnt</a:t>
            </a:r>
            <a:r>
              <a:rPr lang="en-US" altLang="he-IL" sz="2000" dirty="0"/>
              <a:t> ==3)</a:t>
            </a:r>
          </a:p>
          <a:p>
            <a:r>
              <a:rPr lang="en-US" altLang="he-IL" sz="2000" dirty="0"/>
              <a:t>			</a:t>
            </a:r>
            <a:r>
              <a:rPr lang="en-US" altLang="he-IL" sz="2000" dirty="0" err="1"/>
              <a:t>printf</a:t>
            </a:r>
            <a:r>
              <a:rPr lang="en-US" altLang="he-IL" sz="2000" dirty="0"/>
              <a:t>(“\n”);</a:t>
            </a:r>
          </a:p>
          <a:p>
            <a:r>
              <a:rPr lang="en-US" altLang="he-IL" sz="2000" dirty="0"/>
              <a:t>		</a:t>
            </a:r>
            <a:r>
              <a:rPr lang="en-US" altLang="he-IL" sz="2000" dirty="0" err="1"/>
              <a:t>cnt</a:t>
            </a:r>
            <a:r>
              <a:rPr lang="en-US" altLang="he-IL" sz="2000" dirty="0"/>
              <a:t>--;</a:t>
            </a:r>
          </a:p>
          <a:p>
            <a:r>
              <a:rPr lang="en-US" altLang="he-IL" sz="2000" dirty="0"/>
              <a:t>	}</a:t>
            </a:r>
          </a:p>
          <a:p>
            <a:r>
              <a:rPr lang="en-US" altLang="he-IL" sz="2000" dirty="0"/>
              <a:t>}</a:t>
            </a:r>
            <a:endParaRPr lang="he-IL" altLang="he-IL" dirty="0"/>
          </a:p>
        </p:txBody>
      </p:sp>
      <p:sp>
        <p:nvSpPr>
          <p:cNvPr id="7" name="TextBox 4">
            <a:extLst>
              <a:ext uri="{FF2B5EF4-FFF2-40B4-BE49-F238E27FC236}">
                <a16:creationId xmlns:a16="http://schemas.microsoft.com/office/drawing/2014/main" id="{65F0DAEC-B54A-4837-FF99-0DD1B97D7C7A}"/>
              </a:ext>
            </a:extLst>
          </p:cNvPr>
          <p:cNvSpPr txBox="1">
            <a:spLocks noChangeArrowheads="1"/>
          </p:cNvSpPr>
          <p:nvPr/>
        </p:nvSpPr>
        <p:spPr bwMode="auto">
          <a:xfrm>
            <a:off x="5662613" y="1916113"/>
            <a:ext cx="410368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3200" u="sng" dirty="0">
                <a:solidFill>
                  <a:schemeClr val="accent1"/>
                </a:solidFill>
                <a:latin typeface="Calibri" panose="020F0502020204030204" pitchFamily="34" charset="0"/>
                <a:ea typeface="Calibri" panose="020F0502020204030204" pitchFamily="34" charset="0"/>
                <a:cs typeface="Calibri" panose="020F0502020204030204" pitchFamily="34" charset="0"/>
              </a:rPr>
              <a:t>ווי</a:t>
            </a:r>
            <a:r>
              <a:rPr lang="he-IL" alt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US" altLang="he-IL" dirty="0"/>
          </a:p>
          <a:p>
            <a:r>
              <a:rPr lang="en-US" altLang="he-IL" sz="2000" dirty="0"/>
              <a:t>While (1){</a:t>
            </a:r>
          </a:p>
          <a:p>
            <a:r>
              <a:rPr lang="en-US" altLang="he-IL" sz="2000" dirty="0"/>
              <a:t>	if (</a:t>
            </a:r>
            <a:r>
              <a:rPr lang="en-US" altLang="he-IL" sz="2000" dirty="0" err="1"/>
              <a:t>cnt</a:t>
            </a:r>
            <a:r>
              <a:rPr lang="en-US" altLang="he-IL" sz="2000" dirty="0"/>
              <a:t> == 0){</a:t>
            </a:r>
          </a:p>
          <a:p>
            <a:r>
              <a:rPr lang="en-US" altLang="he-IL" sz="2000" dirty="0"/>
              <a:t>		</a:t>
            </a:r>
            <a:r>
              <a:rPr lang="en-US" altLang="he-IL" sz="2000" dirty="0" err="1"/>
              <a:t>printf</a:t>
            </a:r>
            <a:r>
              <a:rPr lang="en-US" altLang="he-IL" sz="2000" dirty="0"/>
              <a:t>(“Wi”);</a:t>
            </a:r>
          </a:p>
          <a:p>
            <a:r>
              <a:rPr lang="en-US" altLang="he-IL" sz="2000" dirty="0"/>
              <a:t>		</a:t>
            </a:r>
            <a:r>
              <a:rPr lang="en-US" altLang="he-IL" sz="2000" dirty="0" err="1"/>
              <a:t>cnt</a:t>
            </a:r>
            <a:r>
              <a:rPr lang="en-US" altLang="he-IL" sz="2000" dirty="0"/>
              <a:t> = 3;</a:t>
            </a:r>
          </a:p>
          <a:p>
            <a:r>
              <a:rPr lang="en-US" altLang="he-IL" sz="2000" dirty="0"/>
              <a:t>	}</a:t>
            </a:r>
          </a:p>
          <a:p>
            <a:r>
              <a:rPr lang="en-US" altLang="he-IL" sz="2000" dirty="0"/>
              <a:t>}</a:t>
            </a:r>
            <a:endParaRPr lang="he-IL" altLang="he-IL" sz="2000" dirty="0"/>
          </a:p>
        </p:txBody>
      </p:sp>
      <p:cxnSp>
        <p:nvCxnSpPr>
          <p:cNvPr id="8" name="Straight Connector 5">
            <a:extLst>
              <a:ext uri="{FF2B5EF4-FFF2-40B4-BE49-F238E27FC236}">
                <a16:creationId xmlns:a16="http://schemas.microsoft.com/office/drawing/2014/main" id="{0284C94E-DF3F-389A-7761-EA51839A407C}"/>
              </a:ext>
            </a:extLst>
          </p:cNvPr>
          <p:cNvCxnSpPr/>
          <p:nvPr/>
        </p:nvCxnSpPr>
        <p:spPr bwMode="auto">
          <a:xfrm>
            <a:off x="5518150" y="1700213"/>
            <a:ext cx="0" cy="3097212"/>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 name="TextBox 7">
            <a:extLst>
              <a:ext uri="{FF2B5EF4-FFF2-40B4-BE49-F238E27FC236}">
                <a16:creationId xmlns:a16="http://schemas.microsoft.com/office/drawing/2014/main" id="{555C8484-CBB0-3C4F-B0E5-9F1AA4CD29D1}"/>
              </a:ext>
            </a:extLst>
          </p:cNvPr>
          <p:cNvSpPr txBox="1">
            <a:spLocks noChangeArrowheads="1"/>
          </p:cNvSpPr>
          <p:nvPr/>
        </p:nvSpPr>
        <p:spPr bwMode="auto">
          <a:xfrm>
            <a:off x="3352800" y="5249863"/>
            <a:ext cx="410527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lnSpc>
                <a:spcPts val="1300"/>
              </a:lnSpc>
            </a:pPr>
            <a:r>
              <a:rPr lang="he-IL" altLang="he-IL" sz="2400" u="sng" dirty="0">
                <a:solidFill>
                  <a:schemeClr val="accent1"/>
                </a:solidFill>
              </a:rPr>
              <a:t>פלט</a:t>
            </a:r>
            <a:r>
              <a:rPr lang="he-IL" altLang="he-IL" sz="2400" dirty="0">
                <a:solidFill>
                  <a:schemeClr val="accent1"/>
                </a:solidFill>
              </a:rPr>
              <a:t>:</a:t>
            </a:r>
            <a:endParaRPr lang="en-US" altLang="he-IL" sz="2400" dirty="0">
              <a:solidFill>
                <a:schemeClr val="accent1"/>
              </a:solidFill>
            </a:endParaRPr>
          </a:p>
          <a:p>
            <a:pPr algn="r">
              <a:lnSpc>
                <a:spcPts val="1300"/>
              </a:lnSpc>
            </a:pPr>
            <a:endParaRPr lang="en-US" altLang="he-IL" dirty="0"/>
          </a:p>
          <a:p>
            <a:pPr>
              <a:lnSpc>
                <a:spcPts val="1300"/>
              </a:lnSpc>
            </a:pPr>
            <a:r>
              <a:rPr lang="en-US" altLang="he-IL" dirty="0" err="1"/>
              <a:t>WaWaWiWa</a:t>
            </a:r>
            <a:endParaRPr lang="en-US" altLang="he-IL" dirty="0"/>
          </a:p>
          <a:p>
            <a:pPr algn="r">
              <a:lnSpc>
                <a:spcPts val="1300"/>
              </a:lnSpc>
            </a:pPr>
            <a:endParaRPr lang="en-US" altLang="he-IL" dirty="0"/>
          </a:p>
          <a:p>
            <a:pPr>
              <a:lnSpc>
                <a:spcPts val="1300"/>
              </a:lnSpc>
            </a:pPr>
            <a:r>
              <a:rPr lang="en-US" altLang="he-IL" dirty="0" err="1"/>
              <a:t>WaWaWiWa</a:t>
            </a:r>
            <a:endParaRPr lang="en-US" altLang="he-IL" dirty="0"/>
          </a:p>
          <a:p>
            <a:pPr>
              <a:lnSpc>
                <a:spcPts val="1300"/>
              </a:lnSpc>
            </a:pPr>
            <a:r>
              <a:rPr lang="en-US" altLang="he-IL" dirty="0"/>
              <a:t>…</a:t>
            </a:r>
          </a:p>
          <a:p>
            <a:pPr algn="r">
              <a:lnSpc>
                <a:spcPts val="1300"/>
              </a:lnSpc>
            </a:pPr>
            <a:endParaRPr lang="en-US" altLang="he-IL" dirty="0"/>
          </a:p>
          <a:p>
            <a:pPr>
              <a:lnSpc>
                <a:spcPts val="1300"/>
              </a:lnSpc>
            </a:pPr>
            <a:r>
              <a:rPr lang="en-US" altLang="he-IL" dirty="0" err="1"/>
              <a:t>WaWaWiWa</a:t>
            </a:r>
            <a:endParaRPr lang="en-US" altLang="he-IL" dirty="0"/>
          </a:p>
        </p:txBody>
      </p:sp>
      <p:cxnSp>
        <p:nvCxnSpPr>
          <p:cNvPr id="10" name="Straight Connector 8">
            <a:extLst>
              <a:ext uri="{FF2B5EF4-FFF2-40B4-BE49-F238E27FC236}">
                <a16:creationId xmlns:a16="http://schemas.microsoft.com/office/drawing/2014/main" id="{295962CE-4575-DBA2-87A9-2EB24441A27D}"/>
              </a:ext>
            </a:extLst>
          </p:cNvPr>
          <p:cNvCxnSpPr/>
          <p:nvPr/>
        </p:nvCxnSpPr>
        <p:spPr bwMode="auto">
          <a:xfrm>
            <a:off x="838200" y="4963101"/>
            <a:ext cx="9036050" cy="0"/>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1" name="תיבת טקסט 10">
            <a:extLst>
              <a:ext uri="{FF2B5EF4-FFF2-40B4-BE49-F238E27FC236}">
                <a16:creationId xmlns:a16="http://schemas.microsoft.com/office/drawing/2014/main" id="{CADBD0EE-84C1-B87F-A5AA-D13DD8173186}"/>
              </a:ext>
            </a:extLst>
          </p:cNvPr>
          <p:cNvSpPr txBox="1"/>
          <p:nvPr/>
        </p:nvSpPr>
        <p:spPr>
          <a:xfrm>
            <a:off x="9800185" y="3429000"/>
            <a:ext cx="1553615" cy="1200329"/>
          </a:xfrm>
          <a:prstGeom prst="rect">
            <a:avLst/>
          </a:prstGeom>
          <a:noFill/>
        </p:spPr>
        <p:txBody>
          <a:bodyPr wrap="square" rtlCol="1">
            <a:spAutoFit/>
          </a:bodyPr>
          <a:lstStyle/>
          <a:p>
            <a:pPr algn="r" rtl="1"/>
            <a:r>
              <a:rPr lang="he-IL"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נאתחל משתנה:</a:t>
            </a:r>
          </a:p>
          <a:p>
            <a:pPr algn="r" rtl="1"/>
            <a:r>
              <a:rPr lang="en-US" sz="24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Cnt</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 2</a:t>
            </a:r>
            <a:endParaRPr lang="he-IL"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34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1 – סעיף א' : פתרון</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838200" y="1929384"/>
            <a:ext cx="10515600" cy="4251960"/>
          </a:xfrm>
        </p:spPr>
        <p:txBody>
          <a:bodyPr>
            <a:normAutofit fontScale="70000" lnSpcReduction="20000"/>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ווה יכולה להיכנס לקטע הקריטי רק אם הערך של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 הוא לא 0, בעוד ש ווי יכול להיכנס לקטע הקריטי רק אם הערך שלו הוא 0.</a:t>
            </a:r>
          </a:p>
          <a:p>
            <a:pPr marL="0" indent="0" algn="r" rtl="1">
              <a:lnSpc>
                <a:spcPct val="150000"/>
              </a:lnSpc>
              <a:buNone/>
            </a:pPr>
            <a:r>
              <a:rPr lang="he-IL" b="1" dirty="0">
                <a:latin typeface="Calibri" panose="020F0502020204030204" pitchFamily="34" charset="0"/>
                <a:ea typeface="Calibri" panose="020F0502020204030204" pitchFamily="34" charset="0"/>
                <a:cs typeface="Calibri" panose="020F0502020204030204" pitchFamily="34" charset="0"/>
              </a:rPr>
              <a:t>מניעה הדדית </a:t>
            </a:r>
            <a:r>
              <a:rPr lang="he-IL" dirty="0">
                <a:latin typeface="Calibri" panose="020F0502020204030204" pitchFamily="34" charset="0"/>
                <a:ea typeface="Calibri" panose="020F0502020204030204" pitchFamily="34" charset="0"/>
                <a:cs typeface="Calibri" panose="020F0502020204030204" pitchFamily="34" charset="0"/>
              </a:rPr>
              <a:t>- שני התהליכים מעדכנים את הערך של </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בסוף הקטע הקריטי שלהם. זה אומר שמיד לאחר עדכון הערך אף תהליך לא נמצא בתוך הקטע הקריטי, והבא שייכנס אליו יהיה זה שיעמוד בתנא. כמו שכבר אמרנו – עבור כל ערך של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 יש בדיוק אחד שיכול לעבור את התנאי.</a:t>
            </a:r>
          </a:p>
          <a:p>
            <a:pPr marL="0" indent="0" algn="r" rtl="1">
              <a:lnSpc>
                <a:spcPct val="150000"/>
              </a:lnSpc>
              <a:buNone/>
            </a:pPr>
            <a:r>
              <a:rPr lang="he-IL" b="1" dirty="0">
                <a:latin typeface="Calibri" panose="020F0502020204030204" pitchFamily="34" charset="0"/>
                <a:ea typeface="Calibri" panose="020F0502020204030204" pitchFamily="34" charset="0"/>
                <a:cs typeface="Calibri" panose="020F0502020204030204" pitchFamily="34" charset="0"/>
              </a:rPr>
              <a:t>אין כאן חבק </a:t>
            </a:r>
            <a:r>
              <a:rPr lang="he-IL" dirty="0">
                <a:latin typeface="Calibri" panose="020F0502020204030204" pitchFamily="34" charset="0"/>
                <a:ea typeface="Calibri" panose="020F0502020204030204" pitchFamily="34" charset="0"/>
                <a:cs typeface="Calibri" panose="020F0502020204030204" pitchFamily="34" charset="0"/>
              </a:rPr>
              <a:t>- על כל ערך של </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יש תהליך כלשהו  שיכול לעבור את תנאי הכניסה לקטע הקריטי.</a:t>
            </a:r>
          </a:p>
          <a:p>
            <a:pPr marL="0" indent="0" algn="r" rtl="1">
              <a:lnSpc>
                <a:spcPct val="150000"/>
              </a:lnSpc>
              <a:buNone/>
            </a:pPr>
            <a:r>
              <a:rPr lang="he-IL" b="1" dirty="0">
                <a:latin typeface="Calibri" panose="020F0502020204030204" pitchFamily="34" charset="0"/>
                <a:ea typeface="Calibri" panose="020F0502020204030204" pitchFamily="34" charset="0"/>
                <a:cs typeface="Calibri" panose="020F0502020204030204" pitchFamily="34" charset="0"/>
              </a:rPr>
              <a:t>אין כאן הרעבה </a:t>
            </a:r>
            <a:r>
              <a:rPr lang="he-IL" dirty="0">
                <a:latin typeface="Calibri" panose="020F0502020204030204" pitchFamily="34" charset="0"/>
                <a:ea typeface="Calibri" panose="020F0502020204030204" pitchFamily="34" charset="0"/>
                <a:cs typeface="Calibri" panose="020F0502020204030204" pitchFamily="34" charset="0"/>
              </a:rPr>
              <a:t>– ווה בכל כניסה לקטע הקריטי מורידה את הערך של</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ב-1. זה אומר שמתישהו הוא יהיה 0 ויאפשר ל-ווי להיכנס לקטע הקריטי שלו. מכיוון ש-ווי הוא היחיד שמעלה את הערך של </a:t>
            </a:r>
            <a:r>
              <a:rPr lang="en-US" dirty="0" err="1">
                <a:latin typeface="Calibri" panose="020F0502020204030204" pitchFamily="34" charset="0"/>
                <a:ea typeface="Calibri" panose="020F0502020204030204" pitchFamily="34" charset="0"/>
                <a:cs typeface="Calibri" panose="020F0502020204030204" pitchFamily="34" charset="0"/>
              </a:rPr>
              <a:t>cnt</a:t>
            </a:r>
            <a:r>
              <a:rPr lang="he-IL" dirty="0">
                <a:latin typeface="Calibri" panose="020F0502020204030204" pitchFamily="34" charset="0"/>
                <a:ea typeface="Calibri" panose="020F0502020204030204" pitchFamily="34" charset="0"/>
                <a:cs typeface="Calibri" panose="020F0502020204030204" pitchFamily="34" charset="0"/>
              </a:rPr>
              <a:t> והוא עושה את זה בכל פעם לערך 3, אז בוודאי שהתור יחזור אליו בתוך זמן סופי.</a:t>
            </a:r>
          </a:p>
        </p:txBody>
      </p:sp>
    </p:spTree>
    <p:extLst>
      <p:ext uri="{BB962C8B-B14F-4D97-AF65-F5344CB8AC3E}">
        <p14:creationId xmlns:p14="http://schemas.microsoft.com/office/powerpoint/2010/main" val="316605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1 – סעיף ב'</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254833" y="1929384"/>
            <a:ext cx="11098967" cy="4251960"/>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בהנחה כי סיבוב מתחיל בכל פעם שעמי ותמי מגיעים, תזמנו את תהליכי צריכת הממתקים של ווה ו-ווי באמצעות סמפורים. </a:t>
            </a:r>
          </a:p>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הנחות:</a:t>
            </a:r>
          </a:p>
          <a:p>
            <a:pPr marL="514350" indent="-514350" algn="r" rtl="1">
              <a:lnSpc>
                <a:spcPct val="150000"/>
              </a:lnSpc>
              <a:buAutoNum type="arabicPeriod"/>
            </a:pPr>
            <a:r>
              <a:rPr lang="he-IL" dirty="0">
                <a:latin typeface="Calibri" panose="020F0502020204030204" pitchFamily="34" charset="0"/>
                <a:ea typeface="Calibri" panose="020F0502020204030204" pitchFamily="34" charset="0"/>
                <a:cs typeface="Calibri" panose="020F0502020204030204" pitchFamily="34" charset="0"/>
              </a:rPr>
              <a:t>בכל פעם שעמי ותמי מגיעים הם מביאים 4 ממתקים בדיוק</a:t>
            </a:r>
          </a:p>
          <a:p>
            <a:pPr marL="514350" indent="-514350" algn="r" rtl="1">
              <a:lnSpc>
                <a:spcPct val="150000"/>
              </a:lnSpc>
              <a:buAutoNum type="arabicPeriod"/>
            </a:pPr>
            <a:r>
              <a:rPr lang="he-IL" dirty="0">
                <a:latin typeface="Calibri" panose="020F0502020204030204" pitchFamily="34" charset="0"/>
                <a:ea typeface="Calibri" panose="020F0502020204030204" pitchFamily="34" charset="0"/>
                <a:cs typeface="Calibri" panose="020F0502020204030204" pitchFamily="34" charset="0"/>
              </a:rPr>
              <a:t>בכל פעם שעמי ותמי מגיעים, הם מבצעים פעולת </a:t>
            </a:r>
            <a:r>
              <a:rPr lang="en-US" dirty="0">
                <a:latin typeface="Calibri" panose="020F0502020204030204" pitchFamily="34" charset="0"/>
                <a:ea typeface="Calibri" panose="020F0502020204030204" pitchFamily="34" charset="0"/>
                <a:cs typeface="Calibri" panose="020F0502020204030204" pitchFamily="34" charset="0"/>
              </a:rPr>
              <a:t>signal</a:t>
            </a:r>
            <a:r>
              <a:rPr lang="he-IL" dirty="0">
                <a:latin typeface="Calibri" panose="020F0502020204030204" pitchFamily="34" charset="0"/>
                <a:ea typeface="Calibri" panose="020F0502020204030204" pitchFamily="34" charset="0"/>
                <a:cs typeface="Calibri" panose="020F0502020204030204" pitchFamily="34" charset="0"/>
              </a:rPr>
              <a:t> </a:t>
            </a:r>
            <a:r>
              <a:rPr lang="he-IL" dirty="0" err="1">
                <a:latin typeface="Calibri" panose="020F0502020204030204" pitchFamily="34" charset="0"/>
                <a:ea typeface="Calibri" panose="020F0502020204030204" pitchFamily="34" charset="0"/>
                <a:cs typeface="Calibri" panose="020F0502020204030204" pitchFamily="34" charset="0"/>
              </a:rPr>
              <a:t>לסמפור</a:t>
            </a:r>
            <a:r>
              <a:rPr lang="he-IL" dirty="0">
                <a:latin typeface="Calibri" panose="020F0502020204030204" pitchFamily="34" charset="0"/>
                <a:ea typeface="Calibri" panose="020F0502020204030204" pitchFamily="34" charset="0"/>
                <a:cs typeface="Calibri" panose="020F0502020204030204" pitchFamily="34" charset="0"/>
              </a:rPr>
              <a:t> ששמו </a:t>
            </a:r>
            <a:r>
              <a:rPr lang="en-US" dirty="0">
                <a:latin typeface="Calibri" panose="020F0502020204030204" pitchFamily="34" charset="0"/>
                <a:ea typeface="Calibri" panose="020F0502020204030204" pitchFamily="34" charset="0"/>
                <a:cs typeface="Calibri" panose="020F0502020204030204" pitchFamily="34" charset="0"/>
              </a:rPr>
              <a:t>sem1</a:t>
            </a: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67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1 – סעיף ב' : פתרון</a:t>
            </a:r>
          </a:p>
        </p:txBody>
      </p:sp>
      <p:sp>
        <p:nvSpPr>
          <p:cNvPr id="8" name="TextBox 1">
            <a:extLst>
              <a:ext uri="{FF2B5EF4-FFF2-40B4-BE49-F238E27FC236}">
                <a16:creationId xmlns:a16="http://schemas.microsoft.com/office/drawing/2014/main" id="{6E4C2666-5A8E-B101-4CE8-1883B2BEE4C6}"/>
              </a:ext>
            </a:extLst>
          </p:cNvPr>
          <p:cNvSpPr txBox="1">
            <a:spLocks noChangeArrowheads="1"/>
          </p:cNvSpPr>
          <p:nvPr/>
        </p:nvSpPr>
        <p:spPr bwMode="auto">
          <a:xfrm>
            <a:off x="1487045" y="3009895"/>
            <a:ext cx="44640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dirty="0">
                <a:solidFill>
                  <a:schemeClr val="accent1"/>
                </a:solidFill>
                <a:latin typeface="Calibri" panose="020F0502020204030204" pitchFamily="34" charset="0"/>
                <a:ea typeface="Calibri" panose="020F0502020204030204" pitchFamily="34" charset="0"/>
                <a:cs typeface="Calibri" panose="020F0502020204030204" pitchFamily="34" charset="0"/>
              </a:rPr>
              <a:t>ווה</a:t>
            </a:r>
            <a:r>
              <a:rPr lang="he-IL" altLang="he-IL" sz="24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US" altLang="he-IL"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altLang="he-IL" dirty="0"/>
          </a:p>
          <a:p>
            <a:endParaRPr lang="en-US" altLang="he-IL" dirty="0"/>
          </a:p>
          <a:p>
            <a:r>
              <a:rPr lang="en-US" altLang="he-IL" sz="2000" dirty="0"/>
              <a:t>while (1){</a:t>
            </a:r>
          </a:p>
          <a:p>
            <a:r>
              <a:rPr lang="en-US" altLang="he-IL" sz="2000" dirty="0"/>
              <a:t>	wait(sem1);</a:t>
            </a:r>
          </a:p>
          <a:p>
            <a:r>
              <a:rPr lang="en-US" altLang="he-IL" sz="2000" dirty="0"/>
              <a:t>	</a:t>
            </a:r>
            <a:r>
              <a:rPr lang="en-US" altLang="he-IL" sz="2000" dirty="0" err="1"/>
              <a:t>printf</a:t>
            </a:r>
            <a:r>
              <a:rPr lang="en-US" altLang="he-IL" sz="2000" dirty="0"/>
              <a:t>(“</a:t>
            </a:r>
            <a:r>
              <a:rPr lang="en-US" altLang="he-IL" sz="2000" dirty="0" err="1"/>
              <a:t>Wa</a:t>
            </a:r>
            <a:r>
              <a:rPr lang="en-US" altLang="he-IL" sz="2000" dirty="0"/>
              <a:t>”);</a:t>
            </a:r>
          </a:p>
          <a:p>
            <a:r>
              <a:rPr lang="en-US" altLang="he-IL" sz="2000" dirty="0"/>
              <a:t>	</a:t>
            </a:r>
            <a:r>
              <a:rPr lang="en-US" altLang="he-IL" sz="2000" dirty="0" err="1"/>
              <a:t>printf</a:t>
            </a:r>
            <a:r>
              <a:rPr lang="en-US" altLang="he-IL" sz="2000" dirty="0"/>
              <a:t>(“</a:t>
            </a:r>
            <a:r>
              <a:rPr lang="en-US" altLang="he-IL" sz="2000" dirty="0" err="1"/>
              <a:t>Wa</a:t>
            </a:r>
            <a:r>
              <a:rPr lang="en-US" altLang="he-IL" sz="2000" dirty="0"/>
              <a:t>”);</a:t>
            </a:r>
          </a:p>
          <a:p>
            <a:r>
              <a:rPr lang="en-US" altLang="he-IL" sz="2000" dirty="0"/>
              <a:t>	signal(sem2);</a:t>
            </a:r>
          </a:p>
          <a:p>
            <a:r>
              <a:rPr lang="en-US" altLang="he-IL" sz="2000" dirty="0"/>
              <a:t>	wait(sem3);</a:t>
            </a:r>
          </a:p>
          <a:p>
            <a:r>
              <a:rPr lang="en-US" altLang="he-IL" sz="2000" dirty="0"/>
              <a:t>	</a:t>
            </a:r>
            <a:r>
              <a:rPr lang="en-US" altLang="he-IL" sz="2000" dirty="0" err="1"/>
              <a:t>printf</a:t>
            </a:r>
            <a:r>
              <a:rPr lang="en-US" altLang="he-IL" sz="2000" dirty="0"/>
              <a:t>(“</a:t>
            </a:r>
            <a:r>
              <a:rPr lang="en-US" altLang="he-IL" sz="2000" dirty="0" err="1"/>
              <a:t>Wa</a:t>
            </a:r>
            <a:r>
              <a:rPr lang="en-US" altLang="he-IL" sz="2000" dirty="0"/>
              <a:t>\n”);</a:t>
            </a:r>
          </a:p>
          <a:p>
            <a:r>
              <a:rPr lang="en-US" altLang="he-IL" sz="2000" dirty="0"/>
              <a:t>} </a:t>
            </a:r>
          </a:p>
          <a:p>
            <a:endParaRPr lang="he-IL" altLang="he-IL" dirty="0"/>
          </a:p>
        </p:txBody>
      </p:sp>
      <p:sp>
        <p:nvSpPr>
          <p:cNvPr id="9" name="TextBox 4">
            <a:extLst>
              <a:ext uri="{FF2B5EF4-FFF2-40B4-BE49-F238E27FC236}">
                <a16:creationId xmlns:a16="http://schemas.microsoft.com/office/drawing/2014/main" id="{9A36AAE1-8EB7-CB6E-7C0E-186E6ACB9BAA}"/>
              </a:ext>
            </a:extLst>
          </p:cNvPr>
          <p:cNvSpPr txBox="1">
            <a:spLocks noChangeArrowheads="1"/>
          </p:cNvSpPr>
          <p:nvPr/>
        </p:nvSpPr>
        <p:spPr bwMode="auto">
          <a:xfrm>
            <a:off x="6311458" y="3009895"/>
            <a:ext cx="41036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r"/>
            <a:r>
              <a:rPr lang="he-IL" altLang="he-IL" sz="2400" u="sng" dirty="0">
                <a:solidFill>
                  <a:schemeClr val="accent1"/>
                </a:solidFill>
                <a:latin typeface="Calibri" panose="020F0502020204030204" pitchFamily="34" charset="0"/>
                <a:ea typeface="Calibri" panose="020F0502020204030204" pitchFamily="34" charset="0"/>
                <a:cs typeface="Calibri" panose="020F0502020204030204" pitchFamily="34" charset="0"/>
              </a:rPr>
              <a:t>ווי</a:t>
            </a:r>
            <a:r>
              <a:rPr lang="he-IL" altLang="he-IL" sz="24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US" altLang="he-IL"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altLang="he-IL" dirty="0"/>
          </a:p>
          <a:p>
            <a:endParaRPr lang="en-US" altLang="he-IL" dirty="0"/>
          </a:p>
          <a:p>
            <a:r>
              <a:rPr lang="en-US" altLang="he-IL" sz="2000" dirty="0"/>
              <a:t>while (1){</a:t>
            </a:r>
          </a:p>
          <a:p>
            <a:r>
              <a:rPr lang="en-US" altLang="he-IL" sz="2000" dirty="0"/>
              <a:t>	wait(sem2);</a:t>
            </a:r>
          </a:p>
          <a:p>
            <a:r>
              <a:rPr lang="en-US" altLang="he-IL" sz="2000" dirty="0"/>
              <a:t>	</a:t>
            </a:r>
            <a:r>
              <a:rPr lang="en-US" altLang="he-IL" sz="2000" dirty="0" err="1"/>
              <a:t>printf</a:t>
            </a:r>
            <a:r>
              <a:rPr lang="en-US" altLang="he-IL" sz="2000" dirty="0"/>
              <a:t>(“Wi”);</a:t>
            </a:r>
          </a:p>
          <a:p>
            <a:r>
              <a:rPr lang="en-US" altLang="he-IL" sz="2000" dirty="0"/>
              <a:t>	signal(sem3);</a:t>
            </a:r>
          </a:p>
          <a:p>
            <a:r>
              <a:rPr lang="en-US" altLang="he-IL" sz="2000" dirty="0"/>
              <a:t>}</a:t>
            </a:r>
            <a:endParaRPr lang="en-US" altLang="he-IL" sz="2400" dirty="0"/>
          </a:p>
        </p:txBody>
      </p:sp>
      <p:cxnSp>
        <p:nvCxnSpPr>
          <p:cNvPr id="10" name="Straight Connector 5">
            <a:extLst>
              <a:ext uri="{FF2B5EF4-FFF2-40B4-BE49-F238E27FC236}">
                <a16:creationId xmlns:a16="http://schemas.microsoft.com/office/drawing/2014/main" id="{02270803-AE0A-D8B8-4A95-90418EC4B875}"/>
              </a:ext>
            </a:extLst>
          </p:cNvPr>
          <p:cNvCxnSpPr/>
          <p:nvPr/>
        </p:nvCxnSpPr>
        <p:spPr bwMode="auto">
          <a:xfrm>
            <a:off x="6166995" y="3082920"/>
            <a:ext cx="0" cy="3095625"/>
          </a:xfrm>
          <a:prstGeom prst="line">
            <a:avLst/>
          </a:prstGeom>
          <a:ln w="28575">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9390D6E3-59A1-F803-AC37-FC4426CD0074}"/>
              </a:ext>
            </a:extLst>
          </p:cNvPr>
          <p:cNvSpPr txBox="1">
            <a:spLocks noChangeArrowheads="1"/>
          </p:cNvSpPr>
          <p:nvPr/>
        </p:nvSpPr>
        <p:spPr bwMode="auto">
          <a:xfrm>
            <a:off x="838200" y="1889125"/>
            <a:ext cx="4464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r>
              <a:rPr lang="en-US" altLang="he-IL" sz="2000" dirty="0"/>
              <a:t>Sem sem1 = </a:t>
            </a:r>
            <a:r>
              <a:rPr lang="en-US" altLang="he-IL" sz="2000" dirty="0" err="1"/>
              <a:t>s_create</a:t>
            </a:r>
            <a:r>
              <a:rPr lang="en-US" altLang="he-IL" sz="2000" dirty="0"/>
              <a:t>(0);</a:t>
            </a:r>
          </a:p>
          <a:p>
            <a:r>
              <a:rPr lang="en-US" altLang="he-IL" sz="2000" dirty="0"/>
              <a:t>Sem sem2 = </a:t>
            </a:r>
            <a:r>
              <a:rPr lang="en-US" altLang="he-IL" sz="2000" dirty="0" err="1"/>
              <a:t>s_create</a:t>
            </a:r>
            <a:r>
              <a:rPr lang="en-US" altLang="he-IL" sz="2000" dirty="0"/>
              <a:t>(0);</a:t>
            </a:r>
          </a:p>
          <a:p>
            <a:r>
              <a:rPr lang="en-US" altLang="he-IL" sz="2000" dirty="0"/>
              <a:t>Sem sem3 = </a:t>
            </a:r>
            <a:r>
              <a:rPr lang="en-US" altLang="he-IL" sz="2000" dirty="0" err="1"/>
              <a:t>s_create</a:t>
            </a:r>
            <a:r>
              <a:rPr lang="en-US" altLang="he-IL" sz="2000" dirty="0"/>
              <a:t>(0);</a:t>
            </a:r>
          </a:p>
        </p:txBody>
      </p:sp>
    </p:spTree>
    <p:extLst>
      <p:ext uri="{BB962C8B-B14F-4D97-AF65-F5344CB8AC3E}">
        <p14:creationId xmlns:p14="http://schemas.microsoft.com/office/powerpoint/2010/main" val="245750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838200" y="1929384"/>
            <a:ext cx="5764967" cy="4801200"/>
          </a:xfrm>
        </p:spPr>
        <p:txBody>
          <a:bodyPr>
            <a:normAutofit fontScale="92500" lnSpcReduction="10000"/>
          </a:bodyPr>
          <a:lstStyle/>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sum += M[</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][j]; //(*)</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תוכן 2">
            <a:extLst>
              <a:ext uri="{FF2B5EF4-FFF2-40B4-BE49-F238E27FC236}">
                <a16:creationId xmlns:a16="http://schemas.microsoft.com/office/drawing/2014/main" id="{9BE52C72-754C-F8A3-767B-0254B84F58FB}"/>
              </a:ext>
            </a:extLst>
          </p:cNvPr>
          <p:cNvSpPr txBox="1">
            <a:spLocks/>
          </p:cNvSpPr>
          <p:nvPr/>
        </p:nvSpPr>
        <p:spPr>
          <a:xfrm>
            <a:off x="5741233" y="1929384"/>
            <a:ext cx="5764967" cy="48012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Font typeface="Arial" panose="020B0604020202020204" pitchFamily="34" charset="0"/>
              <a:buNone/>
            </a:pPr>
            <a:r>
              <a:rPr lang="he-IL" dirty="0">
                <a:latin typeface="Calibri" panose="020F0502020204030204" pitchFamily="34" charset="0"/>
                <a:ea typeface="Calibri" panose="020F0502020204030204" pitchFamily="34" charset="0"/>
                <a:cs typeface="Calibri" panose="020F0502020204030204" pitchFamily="34" charset="0"/>
              </a:rPr>
              <a:t>נתונה המטריצה: </a:t>
            </a:r>
            <a:r>
              <a:rPr lang="en-US" dirty="0">
                <a:latin typeface="Calibri" panose="020F0502020204030204" pitchFamily="34" charset="0"/>
                <a:ea typeface="Calibri" panose="020F0502020204030204" pitchFamily="34" charset="0"/>
                <a:cs typeface="Calibri" panose="020F0502020204030204" pitchFamily="34" charset="0"/>
              </a:rPr>
              <a:t>float M[8][8]</a:t>
            </a:r>
          </a:p>
          <a:p>
            <a:pPr marL="0" indent="0" algn="r" rtl="1">
              <a:lnSpc>
                <a:spcPct val="100000"/>
              </a:lnSpc>
              <a:buFont typeface="Arial" panose="020B0604020202020204" pitchFamily="34" charset="0"/>
              <a:buNone/>
            </a:pPr>
            <a:r>
              <a:rPr lang="he-IL" dirty="0">
                <a:latin typeface="Calibri" panose="020F0502020204030204" pitchFamily="34" charset="0"/>
                <a:ea typeface="Calibri" panose="020F0502020204030204" pitchFamily="34" charset="0"/>
                <a:cs typeface="Calibri" panose="020F0502020204030204" pitchFamily="34" charset="0"/>
              </a:rPr>
              <a:t>ובנוסף, נתון הקוד הבא:</a:t>
            </a:r>
          </a:p>
          <a:p>
            <a:pPr marL="0" indent="0" algn="r"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69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EA4A4C-8157-4790-08E7-0AC3CEE43234}"/>
              </a:ext>
            </a:extLst>
          </p:cNvPr>
          <p:cNvSpPr>
            <a:spLocks noGrp="1"/>
          </p:cNvSpPr>
          <p:nvPr>
            <p:ph type="title"/>
          </p:nvPr>
        </p:nvSpPr>
        <p:spPr/>
        <p:txBody>
          <a:bodyPr/>
          <a:lstStyle/>
          <a:p>
            <a:pPr algn="r" rtl="1"/>
            <a:r>
              <a:rPr lang="he-IL" b="1" dirty="0">
                <a:latin typeface="Calibri" panose="020F0502020204030204" pitchFamily="34" charset="0"/>
                <a:ea typeface="Calibri" panose="020F0502020204030204" pitchFamily="34" charset="0"/>
                <a:cs typeface="Calibri" panose="020F0502020204030204" pitchFamily="34" charset="0"/>
              </a:rPr>
              <a:t>תרגיל 2 – סעיף א'</a:t>
            </a:r>
          </a:p>
        </p:txBody>
      </p:sp>
      <p:sp>
        <p:nvSpPr>
          <p:cNvPr id="3" name="מציין מיקום תוכן 2">
            <a:extLst>
              <a:ext uri="{FF2B5EF4-FFF2-40B4-BE49-F238E27FC236}">
                <a16:creationId xmlns:a16="http://schemas.microsoft.com/office/drawing/2014/main" id="{8390D099-28CE-07A1-B21C-9BEE2B6FC9CD}"/>
              </a:ext>
            </a:extLst>
          </p:cNvPr>
          <p:cNvSpPr>
            <a:spLocks noGrp="1"/>
          </p:cNvSpPr>
          <p:nvPr>
            <p:ph idx="1"/>
          </p:nvPr>
        </p:nvSpPr>
        <p:spPr>
          <a:xfrm>
            <a:off x="5588833" y="1929384"/>
            <a:ext cx="5764967" cy="4801200"/>
          </a:xfrm>
        </p:spPr>
        <p:txBody>
          <a:bodyPr>
            <a:normAutofit/>
          </a:bodyPr>
          <a:lstStyle/>
          <a:p>
            <a:pPr marL="0" indent="0" algn="r" rtl="1">
              <a:lnSpc>
                <a:spcPct val="150000"/>
              </a:lnSpc>
              <a:buNone/>
            </a:pPr>
            <a:r>
              <a:rPr lang="he-IL" dirty="0">
                <a:latin typeface="Calibri" panose="020F0502020204030204" pitchFamily="34" charset="0"/>
                <a:ea typeface="Calibri" panose="020F0502020204030204" pitchFamily="34" charset="0"/>
                <a:cs typeface="Calibri" panose="020F0502020204030204" pitchFamily="34" charset="0"/>
              </a:rPr>
              <a:t>חשבו את מדד ה-</a:t>
            </a:r>
            <a:r>
              <a:rPr lang="en-US" dirty="0">
                <a:latin typeface="Calibri" panose="020F0502020204030204" pitchFamily="34" charset="0"/>
                <a:ea typeface="Calibri" panose="020F0502020204030204" pitchFamily="34" charset="0"/>
                <a:cs typeface="Calibri" panose="020F0502020204030204" pitchFamily="34" charset="0"/>
              </a:rPr>
              <a:t>CPE </a:t>
            </a:r>
            <a:r>
              <a:rPr lang="he-IL" dirty="0">
                <a:latin typeface="Calibri" panose="020F0502020204030204" pitchFamily="34" charset="0"/>
                <a:ea typeface="Calibri" panose="020F0502020204030204" pitchFamily="34" charset="0"/>
                <a:cs typeface="Calibri" panose="020F0502020204030204" pitchFamily="34" charset="0"/>
              </a:rPr>
              <a:t> של הפונקציה </a:t>
            </a:r>
            <a:r>
              <a:rPr lang="en-US" dirty="0" err="1">
                <a:latin typeface="Calibri" panose="020F0502020204030204" pitchFamily="34" charset="0"/>
                <a:ea typeface="Calibri" panose="020F0502020204030204" pitchFamily="34" charset="0"/>
                <a:cs typeface="Calibri" panose="020F0502020204030204" pitchFamily="34" charset="0"/>
              </a:rPr>
              <a:t>fsum</a:t>
            </a:r>
            <a:r>
              <a:rPr lang="he-IL" dirty="0">
                <a:latin typeface="Calibri" panose="020F0502020204030204" pitchFamily="34" charset="0"/>
                <a:ea typeface="Calibri" panose="020F0502020204030204" pitchFamily="34" charset="0"/>
                <a:cs typeface="Calibri" panose="020F0502020204030204" pitchFamily="34" charset="0"/>
              </a:rPr>
              <a:t>. הניחו כי המעבד עליו רצה הפונקציה הינו פנטיום 3, וחוץ מן המטריצה כל המשתנים שמורים על הרגיסטרים. </a:t>
            </a:r>
            <a:br>
              <a:rPr lang="en-US" dirty="0">
                <a:latin typeface="Calibri" panose="020F0502020204030204" pitchFamily="34" charset="0"/>
                <a:ea typeface="Calibri" panose="020F0502020204030204" pitchFamily="34" charset="0"/>
                <a:cs typeface="Calibri" panose="020F0502020204030204" pitchFamily="34" charset="0"/>
              </a:rPr>
            </a:br>
            <a:r>
              <a:rPr lang="he-IL" dirty="0">
                <a:latin typeface="Calibri" panose="020F0502020204030204" pitchFamily="34" charset="0"/>
                <a:ea typeface="Calibri" panose="020F0502020204030204" pitchFamily="34" charset="0"/>
                <a:cs typeface="Calibri" panose="020F0502020204030204" pitchFamily="34" charset="0"/>
              </a:rPr>
              <a:t>התעלמו </a:t>
            </a:r>
            <a:r>
              <a:rPr lang="he-IL" dirty="0" err="1">
                <a:latin typeface="Calibri" panose="020F0502020204030204" pitchFamily="34" charset="0"/>
                <a:ea typeface="Calibri" panose="020F0502020204030204" pitchFamily="34" charset="0"/>
                <a:cs typeface="Calibri" panose="020F0502020204030204" pitchFamily="34" charset="0"/>
              </a:rPr>
              <a:t>ממימדי</a:t>
            </a:r>
            <a:r>
              <a:rPr lang="he-IL" dirty="0">
                <a:latin typeface="Calibri" panose="020F0502020204030204" pitchFamily="34" charset="0"/>
                <a:ea typeface="Calibri" panose="020F0502020204030204" pitchFamily="34" charset="0"/>
                <a:cs typeface="Calibri" panose="020F0502020204030204" pitchFamily="34" charset="0"/>
              </a:rPr>
              <a:t> המטריצה הקבועים, </a:t>
            </a:r>
            <a:br>
              <a:rPr lang="en-US" dirty="0">
                <a:latin typeface="Calibri" panose="020F0502020204030204" pitchFamily="34" charset="0"/>
                <a:ea typeface="Calibri" panose="020F0502020204030204" pitchFamily="34" charset="0"/>
                <a:cs typeface="Calibri" panose="020F0502020204030204" pitchFamily="34" charset="0"/>
              </a:rPr>
            </a:br>
            <a:r>
              <a:rPr lang="he-IL" dirty="0">
                <a:latin typeface="Calibri" panose="020F0502020204030204" pitchFamily="34" charset="0"/>
                <a:ea typeface="Calibri" panose="020F0502020204030204" pitchFamily="34" charset="0"/>
                <a:cs typeface="Calibri" panose="020F0502020204030204" pitchFamily="34" charset="0"/>
              </a:rPr>
              <a:t>וחשבו עבור מימד </a:t>
            </a:r>
            <a:r>
              <a:rPr lang="en-US" dirty="0">
                <a:latin typeface="Calibri" panose="020F0502020204030204" pitchFamily="34" charset="0"/>
                <a:ea typeface="Calibri" panose="020F0502020204030204" pitchFamily="34" charset="0"/>
                <a:cs typeface="Calibri" panose="020F0502020204030204" pitchFamily="34" charset="0"/>
              </a:rPr>
              <a:t>n</a:t>
            </a:r>
            <a:r>
              <a:rPr lang="he-IL" dirty="0">
                <a:latin typeface="Calibri" panose="020F0502020204030204" pitchFamily="34" charset="0"/>
                <a:ea typeface="Calibri" panose="020F0502020204030204" pitchFamily="34" charset="0"/>
                <a:cs typeface="Calibri" panose="020F0502020204030204" pitchFamily="34" charset="0"/>
              </a:rPr>
              <a:t> כלשהו.</a:t>
            </a:r>
            <a:br>
              <a:rPr lang="he-IL" dirty="0">
                <a:latin typeface="Calibri" panose="020F0502020204030204" pitchFamily="34" charset="0"/>
                <a:ea typeface="Calibri" panose="020F0502020204030204" pitchFamily="34" charset="0"/>
                <a:cs typeface="Calibri" panose="020F0502020204030204" pitchFamily="34" charset="0"/>
              </a:rPr>
            </a:br>
            <a:r>
              <a:rPr lang="he-IL" b="1" dirty="0">
                <a:latin typeface="Calibri" panose="020F0502020204030204" pitchFamily="34" charset="0"/>
                <a:ea typeface="Calibri" panose="020F0502020204030204" pitchFamily="34" charset="0"/>
                <a:cs typeface="Calibri" panose="020F0502020204030204" pitchFamily="34" charset="0"/>
              </a:rPr>
              <a:t>האם ניתן לשפר אותו?</a:t>
            </a:r>
          </a:p>
        </p:txBody>
      </p:sp>
      <p:sp>
        <p:nvSpPr>
          <p:cNvPr id="4" name="מציין מיקום תוכן 2">
            <a:extLst>
              <a:ext uri="{FF2B5EF4-FFF2-40B4-BE49-F238E27FC236}">
                <a16:creationId xmlns:a16="http://schemas.microsoft.com/office/drawing/2014/main" id="{60492177-B421-374F-0E7C-520768E15A1F}"/>
              </a:ext>
            </a:extLst>
          </p:cNvPr>
          <p:cNvSpPr txBox="1">
            <a:spLocks/>
          </p:cNvSpPr>
          <p:nvPr/>
        </p:nvSpPr>
        <p:spPr>
          <a:xfrm>
            <a:off x="718278" y="1929384"/>
            <a:ext cx="5764967" cy="4801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float </a:t>
            </a:r>
            <a:r>
              <a:rPr lang="en-US" dirty="0" err="1">
                <a:latin typeface="Calibri" panose="020F0502020204030204" pitchFamily="34" charset="0"/>
                <a:ea typeface="Calibri" panose="020F0502020204030204" pitchFamily="34" charset="0"/>
                <a:cs typeface="Calibri" panose="020F0502020204030204" pitchFamily="34" charset="0"/>
              </a:rPr>
              <a:t>fsum</a:t>
            </a:r>
            <a:r>
              <a:rPr lang="en-US" dirty="0">
                <a:latin typeface="Calibri" panose="020F0502020204030204" pitchFamily="34" charset="0"/>
                <a:ea typeface="Calibri" panose="020F0502020204030204" pitchFamily="34" charset="0"/>
                <a:cs typeface="Calibri" panose="020F0502020204030204" pitchFamily="34" charset="0"/>
              </a:rPr>
              <a:t>(float M[][8]){</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int </a:t>
            </a:r>
            <a:r>
              <a:rPr lang="en-US" dirty="0" err="1">
                <a:latin typeface="Calibri" panose="020F0502020204030204" pitchFamily="34" charset="0"/>
                <a:ea typeface="Calibri" panose="020F0502020204030204" pitchFamily="34" charset="0"/>
                <a:cs typeface="Calibri" panose="020F0502020204030204" pitchFamily="34" charset="0"/>
              </a:rPr>
              <a:t>i,j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float sum = 0;</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=0;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&lt;8;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for (j=0; j&lt;8; </a:t>
            </a:r>
            <a:r>
              <a:rPr lang="en-US" dirty="0" err="1">
                <a:latin typeface="Calibri" panose="020F0502020204030204" pitchFamily="34" charset="0"/>
                <a:ea typeface="Calibri" panose="020F0502020204030204" pitchFamily="34" charset="0"/>
                <a:cs typeface="Calibri" panose="020F0502020204030204" pitchFamily="34" charset="0"/>
              </a:rPr>
              <a:t>j++</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sum += M[</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][j];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   return (sum);</a:t>
            </a:r>
          </a:p>
          <a:p>
            <a:pPr marL="0" indent="0">
              <a:lnSpc>
                <a:spcPct val="100000"/>
              </a:lnSpc>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a:t>
            </a:r>
          </a:p>
          <a:p>
            <a:pPr marL="0" indent="0" rtl="1">
              <a:lnSpc>
                <a:spcPct val="100000"/>
              </a:lnSpc>
              <a:buFont typeface="Arial" panose="020B0604020202020204" pitchFamily="34" charset="0"/>
              <a:buNone/>
            </a:pP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44769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class02">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3F6C19"/>
      </a:accent3>
      <a:accent4>
        <a:srgbClr val="00ADDC"/>
      </a:accent4>
      <a:accent5>
        <a:srgbClr val="738AC8"/>
      </a:accent5>
      <a:accent6>
        <a:srgbClr val="1AB39F"/>
      </a:accent6>
      <a:hlink>
        <a:srgbClr val="EB8803"/>
      </a:hlink>
      <a:folHlink>
        <a:srgbClr val="5F7791"/>
      </a:folHlink>
    </a:clrScheme>
    <a:fontScheme name="class0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clas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lass0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28997</TotalTime>
  <Words>2350</Words>
  <Application>Microsoft Office PowerPoint</Application>
  <PresentationFormat>מסך רחב</PresentationFormat>
  <Paragraphs>291</Paragraphs>
  <Slides>30</Slides>
  <Notes>6</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30</vt:i4>
      </vt:variant>
    </vt:vector>
  </HeadingPairs>
  <TitlesOfParts>
    <vt:vector size="41" baseType="lpstr">
      <vt:lpstr>Arial</vt:lpstr>
      <vt:lpstr>Calibri</vt:lpstr>
      <vt:lpstr>Cambria Math</vt:lpstr>
      <vt:lpstr>Helvetica</vt:lpstr>
      <vt:lpstr>Modern Love</vt:lpstr>
      <vt:lpstr>Tahoma</vt:lpstr>
      <vt:lpstr>The Hand</vt:lpstr>
      <vt:lpstr>Times New Roman</vt:lpstr>
      <vt:lpstr>Wingdings</vt:lpstr>
      <vt:lpstr>SketchyVTI</vt:lpstr>
      <vt:lpstr>class02</vt:lpstr>
      <vt:lpstr>ארגון המחשב ומערכות הפעלה</vt:lpstr>
      <vt:lpstr>תרגיל 1</vt:lpstr>
      <vt:lpstr>תרגיל 1 – סעיף א'</vt:lpstr>
      <vt:lpstr>תרגיל 1 – סעיף א' : פתרון</vt:lpstr>
      <vt:lpstr>תרגיל 1 – סעיף א' : פתרון</vt:lpstr>
      <vt:lpstr>תרגיל 1 – סעיף ב'</vt:lpstr>
      <vt:lpstr>תרגיל 1 – סעיף ב' : פתרון</vt:lpstr>
      <vt:lpstr>תרגיל 2</vt:lpstr>
      <vt:lpstr>תרגיל 2 – סעיף א'</vt:lpstr>
      <vt:lpstr>ניזכר בטבלה</vt:lpstr>
      <vt:lpstr>תרגיל 2 – סעיף א' : פתרון</vt:lpstr>
      <vt:lpstr>תרגיל 2 – סעיף א' : פתרון</vt:lpstr>
      <vt:lpstr>תרגיל 2 – סעיף א’ : פתרון</vt:lpstr>
      <vt:lpstr>תרגיל 2 – סעיף א' : פתרון</vt:lpstr>
      <vt:lpstr>תרגיל 2 – סעיף א' : פתרון</vt:lpstr>
      <vt:lpstr>תרגיל 2 – סעיף ב'</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תרגיל 2 – סעיף ב'</vt:lpstr>
      <vt:lpstr>תרגיל 2 – סעיף ב'</vt:lpstr>
      <vt:lpstr>תרגיל 2 – סעיף ב' 2 - פתרון</vt:lpstr>
      <vt:lpstr>תרגיל 2 – סעיף ג'</vt:lpstr>
      <vt:lpstr>תרגיל 2 – סעיף ג' : פתרון</vt:lpstr>
      <vt:lpstr>תרגיל 2 – סעיף ג' : פתרון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ארגון המחשב ומערכות הפעלה</dc:title>
  <dc:creator>Shahar Dekel</dc:creator>
  <cp:lastModifiedBy>Yonatan Koifman</cp:lastModifiedBy>
  <cp:revision>188</cp:revision>
  <dcterms:created xsi:type="dcterms:W3CDTF">2021-02-28T09:30:39Z</dcterms:created>
  <dcterms:modified xsi:type="dcterms:W3CDTF">2024-09-02T20:27:29Z</dcterms:modified>
</cp:coreProperties>
</file>