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28"/>
  </p:notesMasterIdLst>
  <p:sldIdLst>
    <p:sldId id="256" r:id="rId2"/>
    <p:sldId id="281" r:id="rId3"/>
    <p:sldId id="282" r:id="rId4"/>
    <p:sldId id="283" r:id="rId5"/>
    <p:sldId id="284" r:id="rId6"/>
    <p:sldId id="286" r:id="rId7"/>
    <p:sldId id="287" r:id="rId8"/>
    <p:sldId id="288" r:id="rId9"/>
    <p:sldId id="289" r:id="rId10"/>
    <p:sldId id="290" r:id="rId11"/>
    <p:sldId id="291" r:id="rId12"/>
    <p:sldId id="293" r:id="rId13"/>
    <p:sldId id="294" r:id="rId14"/>
    <p:sldId id="296" r:id="rId15"/>
    <p:sldId id="297" r:id="rId16"/>
    <p:sldId id="300" r:id="rId17"/>
    <p:sldId id="301" r:id="rId18"/>
    <p:sldId id="298" r:id="rId19"/>
    <p:sldId id="310" r:id="rId20"/>
    <p:sldId id="302" r:id="rId21"/>
    <p:sldId id="303" r:id="rId22"/>
    <p:sldId id="304" r:id="rId23"/>
    <p:sldId id="305" r:id="rId24"/>
    <p:sldId id="308" r:id="rId25"/>
    <p:sldId id="307" r:id="rId26"/>
    <p:sldId id="309" r:id="rId27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/>
    <p:restoredTop sz="86909"/>
  </p:normalViewPr>
  <p:slideViewPr>
    <p:cSldViewPr snapToGrid="0" snapToObjects="1">
      <p:cViewPr varScale="1">
        <p:scale>
          <a:sx n="52" d="100"/>
          <a:sy n="52" d="100"/>
        </p:scale>
        <p:origin x="14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B7FB-373B-3B48-8A49-B9DDB56F5FC5}" type="datetimeFigureOut">
              <a:rPr lang="en-IL" smtClean="0"/>
              <a:t>28/05/2024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82A6-912C-1543-8C08-E5A213BD1F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204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 בספר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633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8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743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53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3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X86_Paging_4K.svg" TargetMode="External"/><Relationship Id="rId2" Type="http://schemas.openxmlformats.org/officeDocument/2006/relationships/hyperlink" Target="http://en.wikipedia.org/wiki/Page_tab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127BC-418D-E34D-BABF-AF4837A4E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ארגון המחשב ומערכות הפעלה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FB2A3-6C0B-694A-8641-94467FCA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אביב </a:t>
            </a:r>
            <a:r>
              <a:rPr lang="he-IL" sz="3200" b="1">
                <a:latin typeface="Calibri" panose="020F0502020204030204" pitchFamily="34" charset="0"/>
                <a:cs typeface="Calibri" panose="020F0502020204030204" pitchFamily="34" charset="0"/>
              </a:rPr>
              <a:t>תשפ״ד</a:t>
            </a:r>
            <a:endParaRPr lang="he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1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תרגול 12 – הקצאות זיכרון וזיכרון וירטואלי</a:t>
            </a:r>
            <a:endParaRPr lang="en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10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15571E-999B-E958-89BE-88037E24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 וירטואלי - הקדמה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1621C1-A602-2692-7039-88A85EB6A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נפריד את הזיכרון הפיזי מהזיכרון הלוגי של התהליך.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כלומר: הכתובת שהתהליך מכיר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היא לא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הכתובת בה המידע נשמר.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הפרדנו? נרכיב! 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נשתמש ב</a:t>
            </a: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מנגנון תרגום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 algn="r" rtl="1">
              <a:buClr>
                <a:schemeClr val="accent1"/>
              </a:buClr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לצורך כך נדרש לתמיכת חומרה ומערכת ההפעלה.</a:t>
            </a:r>
          </a:p>
          <a:p>
            <a:pPr lvl="1" algn="r" rtl="1">
              <a:buClr>
                <a:schemeClr val="accent1"/>
              </a:buClr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בצד החומרה: רכיב בשם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MMU – Memory </a:t>
            </a: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Managemet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Unit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r" rtl="1">
              <a:buClr>
                <a:schemeClr val="accent1"/>
              </a:buClr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בצד מערכת ההפעלה: מבני נתונים לשמירת "טבלאות תרגום".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8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למה זיכרון וירטואלי?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1929383"/>
            <a:ext cx="11113957" cy="456348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מערכות בלי זיכרון וירטואלי סבלו מהבעיות הבאות: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באג בתהליך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דורס זיכרון בתהליך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או במערכת ההפעלה.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של משתמש אחר יכול לגשת לסיסמא שלי.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זיכרון וירטואלי: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יכול לגשת רק לזיכרון שלו.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malloc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משותף לכל התהליכים ולכן יש חורים בהקצאת הזיכרון שמשותפים לכולם.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זיכרון וירטואלי: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אזורים לא רציפים בזיכרון פיזי נראים כמו זיכרון וירטואלי רציף.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1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למה זיכרון וירטואלי?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1929383"/>
            <a:ext cx="11113957" cy="4563487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lnSpc>
                <a:spcPct val="150000"/>
              </a:lnSpc>
              <a:buFont typeface="+mj-lt"/>
              <a:buAutoNum type="arabicPeriod" startAt="3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היה שוכח לשחרר זיכרון לפני שהסתיים (דליפת זיכרון).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זיכרון וירטואלי: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מערכת ניהול הזיכרון יודעת מה שייך לכל תהליך ומה לשחרר.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 startAt="3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התהליך לא ניגש לכל הזיכרון שלו כל הזמן – יש אזורים "קרים".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עם זיכרון וירטואלי: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בזיכרון הווירטואלי האזורים הקרים עוברים לדיסק בתהליך שנקרא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Page-out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ככה יוצא שהזיכרון הפיזי מתפנה לתהליכים אחרים.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לכן סכום הזיכרונות הווירטואליים גדול מה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RAM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- דוגמא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1929383"/>
            <a:ext cx="11113957" cy="456348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נסתכל על שורת האתחול הבאה: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 *p = (int*)0x10452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גישה דרך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*p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היא לכתובת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0x10452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כתובת וירטואלית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הדוגמא הבאה תראה איך מתרגמים כתובת זו לכתובת פיזית.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המערכת שנדגים באמצעותה היא 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קירוב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של מערכת זיכרון וירטואלית.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 הדיוקים בדוגמא יפורטו בסוף המצגת.</a:t>
            </a:r>
          </a:p>
        </p:txBody>
      </p:sp>
    </p:spTree>
    <p:extLst>
      <p:ext uri="{BB962C8B-B14F-4D97-AF65-F5344CB8AC3E}">
        <p14:creationId xmlns:p14="http://schemas.microsoft.com/office/powerpoint/2010/main" val="205535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- דוגמא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454520"/>
            <a:ext cx="11113957" cy="1556536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לכל תהליך יש טבלת דפים פרטית.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בזמן החלפת הקשר, המעבד עובר לטבלת הדפים הנכונה.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94001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2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- דוגמא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288263"/>
            <a:ext cx="11113957" cy="2190749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נניח שגודל דף הוא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4KB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או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0x1000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בתים, ונראה:</a:t>
            </a:r>
          </a:p>
          <a:p>
            <a:pPr marL="971550" lvl="1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Page-out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כאשר הדף על הדיסק</a:t>
            </a:r>
          </a:p>
          <a:p>
            <a:pPr marL="971550" lvl="1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Shared library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או זיכרון משותף</a:t>
            </a:r>
          </a:p>
          <a:p>
            <a:pPr marL="971550" lvl="1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Aliasing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כאשר 2 כתובות וירטואליות ממופות לאותו זיכרון הפיזי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/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35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– דוגמא 1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454520"/>
            <a:ext cx="11113957" cy="2190750"/>
          </a:xfrm>
        </p:spPr>
        <p:txBody>
          <a:bodyPr>
            <a:normAutofit fontScale="77500" lnSpcReduction="20000"/>
          </a:bodyPr>
          <a:lstStyle/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לכתובת הווירטואלית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מחלקים בגודל הדף ומקבלים מס' 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offset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שהוא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0x452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כניסת הדף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מצביעה על המסגרת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0x20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מכפילים בגודל הדף ומוסיפים את ה-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offset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ולכן הכתובת הפיזית היא: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94990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– דוגמא 1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454520"/>
            <a:ext cx="11113957" cy="2190750"/>
          </a:xfrm>
        </p:spPr>
        <p:txBody>
          <a:bodyPr>
            <a:normAutofit fontScale="77500" lnSpcReduction="20000"/>
          </a:bodyPr>
          <a:lstStyle/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לכתובת הווירטואלית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u="sng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מחלקים בגודל הדף ומקבלים מס' 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offset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שהוא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0x452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כניסת הדף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מצביעה על המסגרת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0x20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מכפילים בגודל הדף ומוסיפים את ה-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offset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ולכן הכתובת הפיזית היא: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u="sng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700886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242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– דוגמא 2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454520"/>
            <a:ext cx="11113957" cy="2190750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לכתובת הווירטואלית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u="sng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endParaRPr lang="en-US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לכן הכתובת הפיזית היא: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493029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ular Callout 1">
            <a:extLst>
              <a:ext uri="{FF2B5EF4-FFF2-40B4-BE49-F238E27FC236}">
                <a16:creationId xmlns:a16="http://schemas.microsoft.com/office/drawing/2014/main" id="{B25F72EC-C7AA-C359-38BC-36B1B2467EBB}"/>
              </a:ext>
            </a:extLst>
          </p:cNvPr>
          <p:cNvSpPr/>
          <p:nvPr/>
        </p:nvSpPr>
        <p:spPr bwMode="auto">
          <a:xfrm>
            <a:off x="3972661" y="5290692"/>
            <a:ext cx="887423" cy="424732"/>
          </a:xfrm>
          <a:prstGeom prst="wedgeRectCallout">
            <a:avLst>
              <a:gd name="adj1" fmla="val 122427"/>
              <a:gd name="adj2" fmla="val -108503"/>
            </a:avLst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מס' דף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ular Callout 1">
            <a:extLst>
              <a:ext uri="{FF2B5EF4-FFF2-40B4-BE49-F238E27FC236}">
                <a16:creationId xmlns:a16="http://schemas.microsoft.com/office/drawing/2014/main" id="{F51E2AE5-B29E-BE9D-0EE3-5EF47A7A479E}"/>
              </a:ext>
            </a:extLst>
          </p:cNvPr>
          <p:cNvSpPr/>
          <p:nvPr/>
        </p:nvSpPr>
        <p:spPr bwMode="auto">
          <a:xfrm>
            <a:off x="6203950" y="5290692"/>
            <a:ext cx="830484" cy="424732"/>
          </a:xfrm>
          <a:prstGeom prst="wedgeRectCallout">
            <a:avLst>
              <a:gd name="adj1" fmla="val -84932"/>
              <a:gd name="adj2" fmla="val -106813"/>
            </a:avLst>
          </a:prstGeom>
          <a:solidFill>
            <a:schemeClr val="accent3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offest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723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תרגום כתובת וירטואלית לפיזית – דוגמא 2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454520"/>
            <a:ext cx="11113957" cy="2190750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לכתובת הווירטואלית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u="sng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endParaRPr lang="en-US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r" rtl="1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לכן הכתובת הפיזית היא: </a:t>
            </a:r>
            <a:r>
              <a:rPr lang="en-US" u="sng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0x30</a:t>
            </a:r>
            <a:r>
              <a:rPr lang="en-US" u="sng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452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4644511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 read-only)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(valid, read/write)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ular Callout 1">
            <a:extLst>
              <a:ext uri="{FF2B5EF4-FFF2-40B4-BE49-F238E27FC236}">
                <a16:creationId xmlns:a16="http://schemas.microsoft.com/office/drawing/2014/main" id="{B25F72EC-C7AA-C359-38BC-36B1B2467EBB}"/>
              </a:ext>
            </a:extLst>
          </p:cNvPr>
          <p:cNvSpPr/>
          <p:nvPr/>
        </p:nvSpPr>
        <p:spPr bwMode="auto">
          <a:xfrm>
            <a:off x="3972661" y="5290692"/>
            <a:ext cx="887423" cy="424732"/>
          </a:xfrm>
          <a:prstGeom prst="wedgeRectCallout">
            <a:avLst>
              <a:gd name="adj1" fmla="val 122427"/>
              <a:gd name="adj2" fmla="val -108503"/>
            </a:avLst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he-IL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מס' דף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ular Callout 1">
            <a:extLst>
              <a:ext uri="{FF2B5EF4-FFF2-40B4-BE49-F238E27FC236}">
                <a16:creationId xmlns:a16="http://schemas.microsoft.com/office/drawing/2014/main" id="{F51E2AE5-B29E-BE9D-0EE3-5EF47A7A479E}"/>
              </a:ext>
            </a:extLst>
          </p:cNvPr>
          <p:cNvSpPr/>
          <p:nvPr/>
        </p:nvSpPr>
        <p:spPr bwMode="auto">
          <a:xfrm>
            <a:off x="6203950" y="5290692"/>
            <a:ext cx="830484" cy="424732"/>
          </a:xfrm>
          <a:prstGeom prst="wedgeRectCallout">
            <a:avLst>
              <a:gd name="adj1" fmla="val -84932"/>
              <a:gd name="adj2" fmla="val -106813"/>
            </a:avLst>
          </a:prstGeom>
          <a:solidFill>
            <a:schemeClr val="accent3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offest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2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15571E-999B-E958-89BE-88037E24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מדיניות הקצאת זיכרון (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Malloc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1621C1-A602-2692-7039-88A85EB6A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להלן שרטוט שמתאר את מצב 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Heap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במערכת התומכת בהקצאה רציפה של זיכרון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contiguous allocation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האזורים הכהים מייצגים שטחים שהוקצו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הכתובות נתונות ביחידות של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1KByte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9230F144-5DFD-8E8A-2C20-0716643B7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2269" y="4764540"/>
            <a:ext cx="1216025" cy="431800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Rectangle 4">
            <a:extLst>
              <a:ext uri="{FF2B5EF4-FFF2-40B4-BE49-F238E27FC236}">
                <a16:creationId xmlns:a16="http://schemas.microsoft.com/office/drawing/2014/main" id="{76CB6BB6-D0A5-A05F-304B-E49764E8E6FE}"/>
              </a:ext>
            </a:extLst>
          </p:cNvPr>
          <p:cNvSpPr/>
          <p:nvPr/>
        </p:nvSpPr>
        <p:spPr bwMode="auto">
          <a:xfrm>
            <a:off x="2851944" y="4764540"/>
            <a:ext cx="311150" cy="431800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" name="Rectangle 5">
            <a:extLst>
              <a:ext uri="{FF2B5EF4-FFF2-40B4-BE49-F238E27FC236}">
                <a16:creationId xmlns:a16="http://schemas.microsoft.com/office/drawing/2014/main" id="{FF7F6CCF-39B1-4550-1C04-F521A820A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681" y="4764540"/>
            <a:ext cx="434975" cy="431800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Rectangle 11">
            <a:extLst>
              <a:ext uri="{FF2B5EF4-FFF2-40B4-BE49-F238E27FC236}">
                <a16:creationId xmlns:a16="http://schemas.microsoft.com/office/drawing/2014/main" id="{069074CD-072A-7B33-2CD5-30CF77F92161}"/>
              </a:ext>
            </a:extLst>
          </p:cNvPr>
          <p:cNvSpPr/>
          <p:nvPr/>
        </p:nvSpPr>
        <p:spPr bwMode="auto">
          <a:xfrm>
            <a:off x="3558381" y="4743903"/>
            <a:ext cx="1033463" cy="452437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Rectangle 17">
            <a:extLst>
              <a:ext uri="{FF2B5EF4-FFF2-40B4-BE49-F238E27FC236}">
                <a16:creationId xmlns:a16="http://schemas.microsoft.com/office/drawing/2014/main" id="{5BBC6B07-3B90-3E59-D4D3-996ECDC8ACD9}"/>
              </a:ext>
            </a:extLst>
          </p:cNvPr>
          <p:cNvSpPr/>
          <p:nvPr/>
        </p:nvSpPr>
        <p:spPr bwMode="auto">
          <a:xfrm>
            <a:off x="4583906" y="4753428"/>
            <a:ext cx="414338" cy="433387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Rectangle 18">
            <a:extLst>
              <a:ext uri="{FF2B5EF4-FFF2-40B4-BE49-F238E27FC236}">
                <a16:creationId xmlns:a16="http://schemas.microsoft.com/office/drawing/2014/main" id="{FD585FF7-9502-79A3-F8B0-5E3F7D97C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656" y="4764540"/>
            <a:ext cx="609600" cy="431800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4" name="Rectangle 19">
            <a:extLst>
              <a:ext uri="{FF2B5EF4-FFF2-40B4-BE49-F238E27FC236}">
                <a16:creationId xmlns:a16="http://schemas.microsoft.com/office/drawing/2014/main" id="{2AAAB330-0E42-50F8-24B2-1F8A3D5092D6}"/>
              </a:ext>
            </a:extLst>
          </p:cNvPr>
          <p:cNvSpPr/>
          <p:nvPr/>
        </p:nvSpPr>
        <p:spPr bwMode="auto">
          <a:xfrm>
            <a:off x="5630069" y="4743903"/>
            <a:ext cx="471487" cy="431800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Rectangle 20">
            <a:extLst>
              <a:ext uri="{FF2B5EF4-FFF2-40B4-BE49-F238E27FC236}">
                <a16:creationId xmlns:a16="http://schemas.microsoft.com/office/drawing/2014/main" id="{986516CE-63ED-8189-AA71-5136DA81D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6306" y="4726440"/>
            <a:ext cx="293688" cy="469900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Rectangle 21">
            <a:extLst>
              <a:ext uri="{FF2B5EF4-FFF2-40B4-BE49-F238E27FC236}">
                <a16:creationId xmlns:a16="http://schemas.microsoft.com/office/drawing/2014/main" id="{99E63721-7391-D537-973A-C2301017AE9B}"/>
              </a:ext>
            </a:extLst>
          </p:cNvPr>
          <p:cNvSpPr/>
          <p:nvPr/>
        </p:nvSpPr>
        <p:spPr bwMode="auto">
          <a:xfrm>
            <a:off x="6325394" y="4743903"/>
            <a:ext cx="987425" cy="431800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7" name="Rectangle 22">
            <a:extLst>
              <a:ext uri="{FF2B5EF4-FFF2-40B4-BE49-F238E27FC236}">
                <a16:creationId xmlns:a16="http://schemas.microsoft.com/office/drawing/2014/main" id="{DA5475DE-10FC-AD11-D95A-D9A326B21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106" y="4720090"/>
            <a:ext cx="2374900" cy="433388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wrap="none"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Rectangle 23">
            <a:extLst>
              <a:ext uri="{FF2B5EF4-FFF2-40B4-BE49-F238E27FC236}">
                <a16:creationId xmlns:a16="http://schemas.microsoft.com/office/drawing/2014/main" id="{667B17E1-90B1-EE6E-D09C-8ED4270DC79D}"/>
              </a:ext>
            </a:extLst>
          </p:cNvPr>
          <p:cNvSpPr/>
          <p:nvPr/>
        </p:nvSpPr>
        <p:spPr bwMode="auto">
          <a:xfrm>
            <a:off x="9716294" y="4743903"/>
            <a:ext cx="177800" cy="452437"/>
          </a:xfrm>
          <a:prstGeom prst="rect">
            <a:avLst/>
          </a:prstGeom>
          <a:solidFill>
            <a:srgbClr val="4E5B6F">
              <a:lumMod val="60000"/>
              <a:lumOff val="40000"/>
            </a:srgbClr>
          </a:solidFill>
          <a:ln w="19050" cap="flat" cmpd="sng" algn="ctr">
            <a:solidFill>
              <a:srgbClr val="4E5B6F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" name="TextBox 24">
            <a:extLst>
              <a:ext uri="{FF2B5EF4-FFF2-40B4-BE49-F238E27FC236}">
                <a16:creationId xmlns:a16="http://schemas.microsoft.com/office/drawing/2014/main" id="{7204BFFD-F904-9044-6DC3-D9551E2E0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2269" y="5483678"/>
            <a:ext cx="8936037" cy="369887"/>
          </a:xfrm>
          <a:prstGeom prst="rect">
            <a:avLst/>
          </a:prstGeom>
          <a:noFill/>
          <a:ln w="9525">
            <a:solidFill>
              <a:sysClr val="window" lastClr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0              50 60  70          110 118    130 140</a:t>
            </a:r>
            <a:r>
              <a:rPr kumimoji="0" lang="he-IL" alt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145      185                               245   255</a:t>
            </a:r>
          </a:p>
        </p:txBody>
      </p:sp>
    </p:spTree>
    <p:extLst>
      <p:ext uri="{BB962C8B-B14F-4D97-AF65-F5344CB8AC3E}">
        <p14:creationId xmlns:p14="http://schemas.microsoft.com/office/powerpoint/2010/main" val="245891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 משותף – דוגמא 1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120133"/>
            <a:ext cx="11113957" cy="2525137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(אלא אם נאמר אחרת, הכתובות הן וירטואליות)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567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וזה יתורגם 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0x21567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ניגש 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</a:t>
            </a:r>
            <a:r>
              <a:rPr lang="en-US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567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וזה יתורגם 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0x21567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מה קרה כאן?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933991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(valid,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306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 משותף – דוגמא 1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120133"/>
            <a:ext cx="11113957" cy="2525137"/>
          </a:xfrm>
        </p:spPr>
        <p:txBody>
          <a:bodyPr>
            <a:normAutofit fontScale="92500"/>
          </a:bodyPr>
          <a:lstStyle/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התהליכים משתפים ביניהם זיכרון. למה?</a:t>
            </a:r>
          </a:p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אם ספרייה מסוימת שמכילה יכולות משותפות כמו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(פעולת הדפסה) שנטענת פעם אחת, אז כל התהליכים מצביעים לאותו הזיכרון הפיזי (של הספרייה) וחוסכים זיכרון.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491411"/>
              </p:ext>
            </p:extLst>
          </p:nvPr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(valid,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 משותף – דוגמא 2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120133"/>
            <a:ext cx="11113957" cy="252513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כותב 5 לכתובת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0x10ABC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 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קורא מכתובת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0x13ABC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הערך שיתקבל יהיה: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/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(valid,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25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 משותף – דוגמא 2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43" y="4120133"/>
            <a:ext cx="11113957" cy="252513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כותב 5 לכתובת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0x10ABC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 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0x20ABC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קורא מכתובת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0x13ABC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 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0x20ABC</a:t>
            </a:r>
            <a:endParaRPr lang="he-IL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הערך שיתקבל יהיה: </a:t>
            </a:r>
            <a:r>
              <a:rPr lang="he-I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E042ED-486E-7CAA-BCF2-B29753D80EA2}"/>
              </a:ext>
            </a:extLst>
          </p:cNvPr>
          <p:cNvGraphicFramePr>
            <a:graphicFrameLocks/>
          </p:cNvGraphicFramePr>
          <p:nvPr/>
        </p:nvGraphicFramePr>
        <p:xfrm>
          <a:off x="1942306" y="1929383"/>
          <a:ext cx="8307388" cy="2190750"/>
        </p:xfrm>
        <a:graphic>
          <a:graphicData uri="http://schemas.openxmlformats.org/drawingml/2006/table">
            <a:tbl>
              <a:tblPr/>
              <a:tblGrid>
                <a:gridCol w="661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קטע מטבלת דפים תהליך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0x30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(valid,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0x40 (valid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0xCD00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0x21 (valid read-only)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0x20 (valid, read/write)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0xFF000 (invalid [paged out])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9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דפדוף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790" y="2083633"/>
            <a:ext cx="9569346" cy="477436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קורא מכתובת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0x13BAD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מסומן כלא תקין לכן מתקבל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 fault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מערכת ההפעלה מגלה שהדף נמצא בדיסק במקום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0xFF00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הנתונים נקראים מהדיסק למסגרת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0x50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(למשל) בזיכרון הראשי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האפליקציה ממשיכה מאותה הנקודה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הפעם, היא מצליחה לקרוא מ-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0x13BAD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934C01E-E8F8-1B39-E196-8D1BB69AF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9" y="1790330"/>
            <a:ext cx="3700823" cy="19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14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דפדוף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790" y="2083633"/>
            <a:ext cx="9569346" cy="477436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קורא מכתובת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</a:t>
            </a:r>
            <a:r>
              <a:rPr lang="en-US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BAD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דף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מסומן כלא תקין לכן מתקבל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page fault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מערכת ההפעלה מגלה שהדף נמצא בדיסק במקום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0xFF00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הנתונים נקראים מהדיסק למסגרת 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0x50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(למשל) בזיכרון הראשי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האפליקציה ממשיכה מאותה הנקודה</a:t>
            </a:r>
          </a:p>
          <a:p>
            <a:pPr algn="r" rtl="1">
              <a:lnSpc>
                <a:spcPct val="150000"/>
              </a:lnSpc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הפעם, היא מצליחה לקרוא מ-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0x13BAD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שמתורגמת ל: </a:t>
            </a:r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0x50</a:t>
            </a:r>
            <a:r>
              <a:rPr lang="en-US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BAD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934C01E-E8F8-1B39-E196-8D1BB69AF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29" y="1790330"/>
            <a:ext cx="3700823" cy="194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254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98196A-60A2-C9A9-B1FB-5D4716EF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 דיוקים בדוגמאות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DF196F-6355-B659-954C-B5F07E47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3633"/>
            <a:ext cx="10574936" cy="4774367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במציאות יש מספר רמות לטבלת התרגום אבל זה לא בחומר.</a:t>
            </a:r>
          </a:p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מי שרוצה להעשיר את הידע שלו, מוזמן לקרוא על זה ב: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http://en.wikipedia.org/wiki/Page_table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http://en.wikipedia.org/wiki/File:X86_Paging_4K.svg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150000"/>
              </a:lnSpc>
              <a:buClr>
                <a:schemeClr val="accent1"/>
              </a:buClr>
              <a:buNone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3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15571E-999B-E958-89BE-88037E24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מדיניות הקצאת זיכרון (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Malloc</a:t>
            </a: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1621C1-A602-2692-7039-88A85EB6A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כעת מגיעה בקשה להקצאה של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3KByte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ולאחריה בקשה 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49KByte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אילו אזורי זיכרון יוקצו (אם יוקצו) עבור כל אחת מהבקשות אם משתמשים בכל אחת מהשיטות הבאות:</a:t>
            </a:r>
          </a:p>
          <a:p>
            <a:pPr marL="514350" indent="-514350" algn="r" rtl="1">
              <a:buClr>
                <a:schemeClr val="accent1"/>
              </a:buClr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First-Fit</a:t>
            </a:r>
          </a:p>
          <a:p>
            <a:pPr marL="514350" indent="-514350" algn="r" rtl="1">
              <a:buClr>
                <a:schemeClr val="accent1"/>
              </a:buClr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Next-Fit</a:t>
            </a:r>
          </a:p>
          <a:p>
            <a:pPr marL="514350" indent="-514350" algn="r" rtl="1">
              <a:buClr>
                <a:schemeClr val="accent1"/>
              </a:buClr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Best-Fit</a:t>
            </a:r>
          </a:p>
          <a:p>
            <a:pPr marL="514350" indent="-514350" algn="r" rtl="1">
              <a:buClr>
                <a:schemeClr val="accent1"/>
              </a:buClr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Worst-Fit</a:t>
            </a: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ציינו כתובת התחלה וסיום או כישלון.</a:t>
            </a:r>
          </a:p>
        </p:txBody>
      </p:sp>
    </p:spTree>
    <p:extLst>
      <p:ext uri="{BB962C8B-B14F-4D97-AF65-F5344CB8AC3E}">
        <p14:creationId xmlns:p14="http://schemas.microsoft.com/office/powerpoint/2010/main" val="570621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8C4ED7-3835-9DCE-9628-AD19A52A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First-Fit</a:t>
            </a: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6B1C16-3BB5-5276-258D-328253A0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96995"/>
            <a:ext cx="10515600" cy="1325563"/>
          </a:xfrm>
        </p:spPr>
        <p:txBody>
          <a:bodyPr/>
          <a:lstStyle/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הקצאה במקום הראשון שיש בו מקום.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מדידות מראות שזה הכי מהיר והכי חסכוני.</a:t>
            </a:r>
          </a:p>
        </p:txBody>
      </p:sp>
      <p:pic>
        <p:nvPicPr>
          <p:cNvPr id="166" name="תמונה 165">
            <a:extLst>
              <a:ext uri="{FF2B5EF4-FFF2-40B4-BE49-F238E27FC236}">
                <a16:creationId xmlns:a16="http://schemas.microsoft.com/office/drawing/2014/main" id="{52DD7CDA-6DA2-FCE9-18E4-1D52C58A3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87" y="2177143"/>
            <a:ext cx="10268025" cy="1933401"/>
          </a:xfrm>
          <a:prstGeom prst="rect">
            <a:avLst/>
          </a:prstGeom>
        </p:spPr>
      </p:pic>
      <p:sp>
        <p:nvSpPr>
          <p:cNvPr id="169" name="Rectangle 30">
            <a:extLst>
              <a:ext uri="{FF2B5EF4-FFF2-40B4-BE49-F238E27FC236}">
                <a16:creationId xmlns:a16="http://schemas.microsoft.com/office/drawing/2014/main" id="{C1A652A5-F554-13F9-6D83-00CA86E8C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2850" y="1992199"/>
            <a:ext cx="1250950" cy="369887"/>
          </a:xfrm>
          <a:prstGeom prst="rect">
            <a:avLst/>
          </a:prstGeom>
          <a:solidFill>
            <a:srgbClr val="1AB39F">
              <a:lumMod val="60000"/>
              <a:lumOff val="40000"/>
            </a:srgbClr>
          </a:solidFill>
          <a:ln w="19050" algn="ctr">
            <a:solidFill>
              <a:srgbClr val="4E5B6F"/>
            </a:solidFill>
            <a:round/>
            <a:headEnd/>
            <a:tailEnd type="none" w="sm" len="sm"/>
          </a:ln>
        </p:spPr>
        <p:txBody>
          <a:bodyPr lIns="45720" rIns="45720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r" defTabSz="914400" rtl="1" eaLnBrk="1" latinLnBrk="0" hangingPunct="1">
              <a:defRPr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altLang="en-US" sz="1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0" name="תיבת טקסט 169">
            <a:extLst>
              <a:ext uri="{FF2B5EF4-FFF2-40B4-BE49-F238E27FC236}">
                <a16:creationId xmlns:a16="http://schemas.microsoft.com/office/drawing/2014/main" id="{AC985A11-236D-77C2-8513-875406B57DA1}"/>
              </a:ext>
            </a:extLst>
          </p:cNvPr>
          <p:cNvSpPr txBox="1"/>
          <p:nvPr/>
        </p:nvSpPr>
        <p:spPr>
          <a:xfrm>
            <a:off x="8041822" y="1946310"/>
            <a:ext cx="20610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אזור שהוקצה</a:t>
            </a:r>
          </a:p>
        </p:txBody>
      </p:sp>
    </p:spTree>
    <p:extLst>
      <p:ext uri="{BB962C8B-B14F-4D97-AF65-F5344CB8AC3E}">
        <p14:creationId xmlns:p14="http://schemas.microsoft.com/office/powerpoint/2010/main" val="165737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8C4ED7-3835-9DCE-9628-AD19A52A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Next-fit</a:t>
            </a: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6B1C16-3BB5-5276-258D-328253A0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9464"/>
            <a:ext cx="10515600" cy="1325563"/>
          </a:xfrm>
        </p:spPr>
        <p:txBody>
          <a:bodyPr/>
          <a:lstStyle/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הקצאה רק אחרי הבלוק הקודם שהוקצה עבורו מקום.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מדידות מראות שמקבלים הרבה שברי זיכרון – עובד לאט.</a:t>
            </a:r>
          </a:p>
        </p:txBody>
      </p:sp>
      <p:pic>
        <p:nvPicPr>
          <p:cNvPr id="33" name="תמונה 32">
            <a:extLst>
              <a:ext uri="{FF2B5EF4-FFF2-40B4-BE49-F238E27FC236}">
                <a16:creationId xmlns:a16="http://schemas.microsoft.com/office/drawing/2014/main" id="{9817ADAB-FFB1-6314-9694-3CEC4FE3E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23" y="1816467"/>
            <a:ext cx="9213753" cy="343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0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8C4ED7-3835-9DCE-9628-AD19A52A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Best-fit</a:t>
            </a: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6B1C16-3BB5-5276-258D-328253A0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0778"/>
            <a:ext cx="10515600" cy="1325563"/>
          </a:xfrm>
        </p:spPr>
        <p:txBody>
          <a:bodyPr/>
          <a:lstStyle/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הקצאה במקום הפנוי הקטן ביותר האפשרי.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מקווים שזאת השיטה הכי חסכונית אך מדידות מראות שזהו לא המצב.</a:t>
            </a:r>
          </a:p>
        </p:txBody>
      </p:sp>
      <p:pic>
        <p:nvPicPr>
          <p:cNvPr id="40" name="תמונה 39">
            <a:extLst>
              <a:ext uri="{FF2B5EF4-FFF2-40B4-BE49-F238E27FC236}">
                <a16:creationId xmlns:a16="http://schemas.microsoft.com/office/drawing/2014/main" id="{08579041-FA91-91E1-4673-135098AFC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45" y="2276761"/>
            <a:ext cx="9987909" cy="257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07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8C4ED7-3835-9DCE-9628-AD19A52A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Worst-Fit</a:t>
            </a: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6B1C16-3BB5-5276-258D-328253A0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0778"/>
            <a:ext cx="10515600" cy="1325563"/>
          </a:xfrm>
        </p:spPr>
        <p:txBody>
          <a:bodyPr/>
          <a:lstStyle/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הקצאה במקום הפנוי הגדול ביותר.</a:t>
            </a:r>
          </a:p>
        </p:txBody>
      </p:sp>
      <p:pic>
        <p:nvPicPr>
          <p:cNvPr id="35" name="תמונה 34">
            <a:extLst>
              <a:ext uri="{FF2B5EF4-FFF2-40B4-BE49-F238E27FC236}">
                <a16:creationId xmlns:a16="http://schemas.microsoft.com/office/drawing/2014/main" id="{F37F495C-B9E2-98D1-718A-8110F6DB9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443" y="1807222"/>
            <a:ext cx="10588599" cy="274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81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תרשים&#10;&#10;התיאור נוצר באופן אוטומטי">
            <a:extLst>
              <a:ext uri="{FF2B5EF4-FFF2-40B4-BE49-F238E27FC236}">
                <a16:creationId xmlns:a16="http://schemas.microsoft.com/office/drawing/2014/main" id="{883475B0-6FF6-5F11-62F0-987D0432E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820665"/>
            <a:ext cx="5426764" cy="140070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17CDA24-35F8-4540-8C52-3096D6D94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07D81AF0-3363-1382-7357-D93689747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691" y="820665"/>
            <a:ext cx="5112595" cy="19073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658BFE0-4E65-4174-9C75-687C94E8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75DFED-A0C1-4A83-BE1D-0271C1826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552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432FF8E0-2645-7260-983C-F18004AD85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1" y="4500464"/>
            <a:ext cx="5426764" cy="1021823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7EDC4393-91AC-E228-CFBD-C85117CE1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691" y="4500464"/>
            <a:ext cx="5112595" cy="1323217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3E939B09-A978-291C-D1D1-5A54FD840D60}"/>
              </a:ext>
            </a:extLst>
          </p:cNvPr>
          <p:cNvSpPr txBox="1"/>
          <p:nvPr/>
        </p:nvSpPr>
        <p:spPr>
          <a:xfrm>
            <a:off x="4742543" y="2874555"/>
            <a:ext cx="2710543" cy="1200329"/>
          </a:xfrm>
          <a:prstGeom prst="rect">
            <a:avLst/>
          </a:prstGeom>
          <a:solidFill>
            <a:schemeClr val="bg1"/>
          </a:solidFill>
          <a:ln w="76200">
            <a:solidFill>
              <a:srgbClr val="404040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זהו את שיטת ההקצאה</a:t>
            </a:r>
          </a:p>
        </p:txBody>
      </p:sp>
    </p:spTree>
    <p:extLst>
      <p:ext uri="{BB962C8B-B14F-4D97-AF65-F5344CB8AC3E}">
        <p14:creationId xmlns:p14="http://schemas.microsoft.com/office/powerpoint/2010/main" val="266948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תרשים&#10;&#10;התיאור נוצר באופן אוטומטי">
            <a:extLst>
              <a:ext uri="{FF2B5EF4-FFF2-40B4-BE49-F238E27FC236}">
                <a16:creationId xmlns:a16="http://schemas.microsoft.com/office/drawing/2014/main" id="{883475B0-6FF6-5F11-62F0-987D0432E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820665"/>
            <a:ext cx="5426764" cy="140070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17CDA24-35F8-4540-8C52-3096D6D94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07D81AF0-3363-1382-7357-D93689747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691" y="820665"/>
            <a:ext cx="5112595" cy="190730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658BFE0-4E65-4174-9C75-687C94E8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75DFED-A0C1-4A83-BE1D-0271C1826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552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432FF8E0-2645-7260-983C-F18004AD85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1" y="4500464"/>
            <a:ext cx="5426764" cy="1021823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7EDC4393-91AC-E228-CFBD-C85117CE1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7691" y="4500464"/>
            <a:ext cx="5112595" cy="1323217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59F43F9C-8A16-E762-B17B-D71C3D9E11C6}"/>
              </a:ext>
            </a:extLst>
          </p:cNvPr>
          <p:cNvSpPr txBox="1"/>
          <p:nvPr/>
        </p:nvSpPr>
        <p:spPr>
          <a:xfrm>
            <a:off x="1718855" y="2764275"/>
            <a:ext cx="2612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Best-Fit</a:t>
            </a:r>
            <a:endParaRPr lang="he-IL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1533BD95-5E8F-181E-965B-8FC5FE18BD1F}"/>
              </a:ext>
            </a:extLst>
          </p:cNvPr>
          <p:cNvSpPr txBox="1"/>
          <p:nvPr/>
        </p:nvSpPr>
        <p:spPr>
          <a:xfrm>
            <a:off x="7822474" y="2764275"/>
            <a:ext cx="2612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Next-Fit</a:t>
            </a:r>
            <a:endParaRPr lang="he-IL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2D1BF76F-72A9-1F24-9CE7-B22E5BA92899}"/>
              </a:ext>
            </a:extLst>
          </p:cNvPr>
          <p:cNvSpPr txBox="1"/>
          <p:nvPr/>
        </p:nvSpPr>
        <p:spPr>
          <a:xfrm>
            <a:off x="1718854" y="6045347"/>
            <a:ext cx="2612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First-Fit</a:t>
            </a:r>
            <a:endParaRPr lang="he-IL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7E92C818-E533-8304-6F72-9A4373852B2C}"/>
              </a:ext>
            </a:extLst>
          </p:cNvPr>
          <p:cNvSpPr txBox="1"/>
          <p:nvPr/>
        </p:nvSpPr>
        <p:spPr>
          <a:xfrm>
            <a:off x="7860575" y="6045347"/>
            <a:ext cx="2612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Worst-Fit</a:t>
            </a:r>
            <a:endParaRPr lang="he-IL" sz="28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735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28840</TotalTime>
  <Words>1676</Words>
  <Application>Microsoft Office PowerPoint</Application>
  <PresentationFormat>מסך רחב</PresentationFormat>
  <Paragraphs>302</Paragraphs>
  <Slides>26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2" baseType="lpstr">
      <vt:lpstr>Arial</vt:lpstr>
      <vt:lpstr>Calibri</vt:lpstr>
      <vt:lpstr>Helvetica</vt:lpstr>
      <vt:lpstr>Modern Love</vt:lpstr>
      <vt:lpstr>The Hand</vt:lpstr>
      <vt:lpstr>SketchyVTI</vt:lpstr>
      <vt:lpstr>ארגון המחשב ומערכות הפעלה</vt:lpstr>
      <vt:lpstr>מדיניות הקצאת זיכרון (Malloc)</vt:lpstr>
      <vt:lpstr>מדיניות הקצאת זיכרון (Malloc)</vt:lpstr>
      <vt:lpstr>First-Fit</vt:lpstr>
      <vt:lpstr>Next-fit</vt:lpstr>
      <vt:lpstr>Best-fit</vt:lpstr>
      <vt:lpstr>Worst-Fit</vt:lpstr>
      <vt:lpstr>מצגת של PowerPoint‏</vt:lpstr>
      <vt:lpstr>מצגת של PowerPoint‏</vt:lpstr>
      <vt:lpstr>זיכרון וירטואלי - הקדמה</vt:lpstr>
      <vt:lpstr>למה זיכרון וירטואלי?</vt:lpstr>
      <vt:lpstr>למה זיכרון וירטואלי?</vt:lpstr>
      <vt:lpstr>תרגום כתובת וירטואלית לפיזית - דוגמא</vt:lpstr>
      <vt:lpstr>תרגום כתובת וירטואלית לפיזית - דוגמא</vt:lpstr>
      <vt:lpstr>תרגום כתובת וירטואלית לפיזית - דוגמא</vt:lpstr>
      <vt:lpstr>תרגום כתובת וירטואלית לפיזית – דוגמא 1</vt:lpstr>
      <vt:lpstr>תרגום כתובת וירטואלית לפיזית – דוגמא 1</vt:lpstr>
      <vt:lpstr>תרגום כתובת וירטואלית לפיזית – דוגמא 2</vt:lpstr>
      <vt:lpstr>תרגום כתובת וירטואלית לפיזית – דוגמא 2</vt:lpstr>
      <vt:lpstr>זיכרון משותף – דוגמא 1</vt:lpstr>
      <vt:lpstr>זיכרון משותף – דוגמא 1</vt:lpstr>
      <vt:lpstr>זיכרון משותף – דוגמא 2</vt:lpstr>
      <vt:lpstr>זיכרון משותף – דוגמא 2</vt:lpstr>
      <vt:lpstr>דפדוף</vt:lpstr>
      <vt:lpstr>דפדוף</vt:lpstr>
      <vt:lpstr>אי דיוקים בדוגמאות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המחשב ומערכות הפעלה</dc:title>
  <dc:creator>Shahar Dekel</dc:creator>
  <cp:lastModifiedBy>Yonatan Koifman</cp:lastModifiedBy>
  <cp:revision>184</cp:revision>
  <dcterms:created xsi:type="dcterms:W3CDTF">2021-02-28T09:30:39Z</dcterms:created>
  <dcterms:modified xsi:type="dcterms:W3CDTF">2024-05-28T17:28:15Z</dcterms:modified>
</cp:coreProperties>
</file>