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notesMasterIdLst>
    <p:notesMasterId r:id="rId13"/>
  </p:notesMasterIdLst>
  <p:sldIdLst>
    <p:sldId id="256" r:id="rId2"/>
    <p:sldId id="270" r:id="rId3"/>
    <p:sldId id="271" r:id="rId4"/>
    <p:sldId id="272" r:id="rId5"/>
    <p:sldId id="274" r:id="rId6"/>
    <p:sldId id="273" r:id="rId7"/>
    <p:sldId id="275" r:id="rId8"/>
    <p:sldId id="276" r:id="rId9"/>
    <p:sldId id="278" r:id="rId10"/>
    <p:sldId id="277" r:id="rId11"/>
    <p:sldId id="280" r:id="rId12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6"/>
    <p:restoredTop sz="86909"/>
  </p:normalViewPr>
  <p:slideViewPr>
    <p:cSldViewPr snapToGrid="0" snapToObjects="1">
      <p:cViewPr>
        <p:scale>
          <a:sx n="75" d="100"/>
          <a:sy n="75" d="100"/>
        </p:scale>
        <p:origin x="600" y="-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B7FB-373B-3B48-8A49-B9DDB56F5FC5}" type="datetimeFigureOut">
              <a:rPr lang="en-IL" smtClean="0"/>
              <a:t>06/08/2024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F82A6-912C-1543-8C08-E5A213BD1F99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32043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פרק 6 בספר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F82A6-912C-1543-8C08-E5A213BD1F99}" type="slidenum">
              <a:rPr lang="en-IL" smtClean="0"/>
              <a:t>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9633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6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6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13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6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2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94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8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03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4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7438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538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73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7" r:id="rId6"/>
    <p:sldLayoutId id="2147483782" r:id="rId7"/>
    <p:sldLayoutId id="2147483783" r:id="rId8"/>
    <p:sldLayoutId id="2147483784" r:id="rId9"/>
    <p:sldLayoutId id="2147483786" r:id="rId10"/>
    <p:sldLayoutId id="21474837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127BC-418D-E34D-BABF-AF4837A4E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 rtl="1"/>
            <a:r>
              <a:rPr lang="he-IL" b="1" dirty="0">
                <a:latin typeface="Calibri" panose="020F0502020204030204" pitchFamily="34" charset="0"/>
                <a:cs typeface="Calibri" panose="020F0502020204030204" pitchFamily="34" charset="0"/>
              </a:rPr>
              <a:t>ארגון המחשב ומערכות הפעלה</a:t>
            </a:r>
            <a:endParaRPr lang="en-I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FFB2A3-6C0B-694A-8641-94467FCAE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 lnSpcReduction="10000"/>
          </a:bodyPr>
          <a:lstStyle/>
          <a:p>
            <a:pPr algn="ctr" rtl="1"/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אביב תשפ״ד</a:t>
            </a:r>
          </a:p>
          <a:p>
            <a:pPr algn="ctr" rtl="1"/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תרגול 10 - תהליכים</a:t>
            </a:r>
            <a:endParaRPr lang="en-IL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10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43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6FE42A-7980-10DE-B636-8D849306B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636"/>
            <a:ext cx="10515600" cy="1325563"/>
          </a:xfrm>
        </p:spPr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סעיף ב</a:t>
            </a: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31E97ED0-6CE9-4689-C204-DE3C2063D8AB}"/>
              </a:ext>
            </a:extLst>
          </p:cNvPr>
          <p:cNvGraphicFramePr>
            <a:graphicFrameLocks noGrp="1"/>
          </p:cNvGraphicFramePr>
          <p:nvPr/>
        </p:nvGraphicFramePr>
        <p:xfrm>
          <a:off x="3587067" y="2868386"/>
          <a:ext cx="6315078" cy="3094035"/>
        </p:xfrm>
        <a:graphic>
          <a:graphicData uri="http://schemas.openxmlformats.org/drawingml/2006/table">
            <a:tbl>
              <a:tblPr rtl="1" firstRow="1" bandRow="1"/>
              <a:tblGrid>
                <a:gridCol w="451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p3</a:t>
                      </a:r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p2</a:t>
                      </a:r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endParaRPr lang="he-I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p1</a:t>
                      </a:r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13</a:t>
                      </a:r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12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11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10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9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8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7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6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5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4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3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2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600" dirty="0"/>
                        <a:t>זמן</a:t>
                      </a:r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8">
            <a:extLst>
              <a:ext uri="{FF2B5EF4-FFF2-40B4-BE49-F238E27FC236}">
                <a16:creationId xmlns:a16="http://schemas.microsoft.com/office/drawing/2014/main" id="{3922D46B-55DA-54DA-0CDD-39A50917B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7570" y="6095773"/>
            <a:ext cx="15970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Average execute time</a:t>
            </a:r>
            <a:endParaRPr kumimoji="0" lang="he-IL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EB4B26B8-81C4-1B41-9002-15D83AF64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470" y="6095773"/>
            <a:ext cx="25003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=</a:t>
            </a:r>
            <a:endParaRPr kumimoji="0" lang="he-IL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4C224B-13B7-46AF-76FF-D970C83D5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0994" y="6095773"/>
            <a:ext cx="2500312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=</a:t>
            </a:r>
            <a:endParaRPr kumimoji="0" lang="he-IL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graphicFrame>
        <p:nvGraphicFramePr>
          <p:cNvPr id="14" name="Table 3">
            <a:extLst>
              <a:ext uri="{FF2B5EF4-FFF2-40B4-BE49-F238E27FC236}">
                <a16:creationId xmlns:a16="http://schemas.microsoft.com/office/drawing/2014/main" id="{E02FC4E5-3DF5-705E-9275-D545F79DB36A}"/>
              </a:ext>
            </a:extLst>
          </p:cNvPr>
          <p:cNvGraphicFramePr>
            <a:graphicFrameLocks noGrp="1"/>
          </p:cNvGraphicFramePr>
          <p:nvPr/>
        </p:nvGraphicFramePr>
        <p:xfrm>
          <a:off x="1643970" y="2868386"/>
          <a:ext cx="1655762" cy="3097212"/>
        </p:xfrm>
        <a:graphic>
          <a:graphicData uri="http://schemas.openxmlformats.org/drawingml/2006/table">
            <a:tbl>
              <a:tblPr firstRow="1" bandRow="1"/>
              <a:tblGrid>
                <a:gridCol w="827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lang="he-IL" sz="1800" dirty="0"/>
                        <a:t>תור 1</a:t>
                      </a:r>
                      <a:endParaRPr lang="en-US" sz="1800" dirty="0"/>
                    </a:p>
                  </a:txBody>
                  <a:tcPr marL="91417" marR="91417" marT="45733" marB="45733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lang="he-IL" sz="1800" dirty="0"/>
                        <a:t>תור 2</a:t>
                      </a:r>
                      <a:endParaRPr lang="en-US" sz="1800" dirty="0"/>
                    </a:p>
                  </a:txBody>
                  <a:tcPr marL="91417" marR="91417" marT="45733" marB="45733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en-US" sz="1800"/>
                    </a:p>
                  </a:txBody>
                  <a:tcPr marL="91417" marR="91417" marT="45733" marB="45733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en-US" sz="1800" dirty="0"/>
                    </a:p>
                  </a:txBody>
                  <a:tcPr marL="91417" marR="91417" marT="45733" marB="45733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1">
            <a:extLst>
              <a:ext uri="{FF2B5EF4-FFF2-40B4-BE49-F238E27FC236}">
                <a16:creationId xmlns:a16="http://schemas.microsoft.com/office/drawing/2014/main" id="{651F5EDE-8F80-E9B9-920C-61802C36F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194" y="6095773"/>
            <a:ext cx="18129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Average wait time</a:t>
            </a:r>
            <a:endParaRPr kumimoji="0" lang="he-IL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3B33970E-E507-178A-7D83-32D74DFDF757}"/>
              </a:ext>
            </a:extLst>
          </p:cNvPr>
          <p:cNvSpPr txBox="1"/>
          <p:nvPr/>
        </p:nvSpPr>
        <p:spPr>
          <a:xfrm>
            <a:off x="1756229" y="2075543"/>
            <a:ext cx="95975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עבור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time-quantum = 1sec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בתור הראשון ו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2sec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בתור השני:</a:t>
            </a:r>
          </a:p>
        </p:txBody>
      </p:sp>
    </p:spTree>
    <p:extLst>
      <p:ext uri="{BB962C8B-B14F-4D97-AF65-F5344CB8AC3E}">
        <p14:creationId xmlns:p14="http://schemas.microsoft.com/office/powerpoint/2010/main" val="914427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6FE42A-7980-10DE-B636-8D849306B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636"/>
            <a:ext cx="10515600" cy="1325563"/>
          </a:xfrm>
        </p:spPr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פתרון סעיף ב</a:t>
            </a: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3B33970E-E507-178A-7D83-32D74DFDF757}"/>
              </a:ext>
            </a:extLst>
          </p:cNvPr>
          <p:cNvSpPr txBox="1"/>
          <p:nvPr/>
        </p:nvSpPr>
        <p:spPr>
          <a:xfrm>
            <a:off x="1756229" y="1915886"/>
            <a:ext cx="95975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Clr>
                <a:schemeClr val="accent1"/>
              </a:buClr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עבור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time-quantum = 1sec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בתור הראשון ו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2sec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בתור השני:</a:t>
            </a: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FDA0213F-9116-27C3-582C-74494BB93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27720"/>
              </p:ext>
            </p:extLst>
          </p:nvPr>
        </p:nvGraphicFramePr>
        <p:xfrm>
          <a:off x="1602017" y="2671764"/>
          <a:ext cx="7215194" cy="3062286"/>
        </p:xfrm>
        <a:graphic>
          <a:graphicData uri="http://schemas.openxmlformats.org/drawingml/2006/table">
            <a:tbl>
              <a:tblPr rtl="1" firstRow="1" bandRow="1"/>
              <a:tblGrid>
                <a:gridCol w="515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נוצר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p3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עובר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ל-1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עובר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ל-2</a:t>
                      </a:r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1"/>
                      <a:r>
                        <a:rPr lang="he-IL" sz="1200" dirty="0">
                          <a:solidFill>
                            <a:schemeClr val="tx1"/>
                          </a:solidFill>
                        </a:rPr>
                        <a:t>נוצר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p2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עובר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ל-2</a:t>
                      </a:r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>
                        <a:lnSpc>
                          <a:spcPct val="80000"/>
                        </a:lnSpc>
                      </a:pPr>
                      <a:r>
                        <a:rPr lang="he-IL" sz="1600" kern="1200" spc="0" baseline="0" dirty="0"/>
                        <a:t>תור</a:t>
                      </a:r>
                    </a:p>
                    <a:p>
                      <a:pPr algn="ctr" rtl="1">
                        <a:lnSpc>
                          <a:spcPct val="80000"/>
                        </a:lnSpc>
                      </a:pPr>
                      <a:r>
                        <a:rPr lang="he-IL" sz="1600" kern="1200" spc="0" baseline="0" dirty="0"/>
                        <a:t>1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p1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800" dirty="0"/>
                        <a:t>זמן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8">
            <a:extLst>
              <a:ext uri="{FF2B5EF4-FFF2-40B4-BE49-F238E27FC236}">
                <a16:creationId xmlns:a16="http://schemas.microsoft.com/office/drawing/2014/main" id="{0E1559AA-2E45-1A23-6847-DD43AD617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829" y="5974324"/>
            <a:ext cx="1741488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Average execute time</a:t>
            </a:r>
            <a:endParaRPr kumimoji="0" lang="he-IL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01D836F-1BD4-A5A0-B7EE-E75CC12DC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592373"/>
              </p:ext>
            </p:extLst>
          </p:nvPr>
        </p:nvGraphicFramePr>
        <p:xfrm>
          <a:off x="9901238" y="3641365"/>
          <a:ext cx="1452562" cy="741364"/>
        </p:xfrm>
        <a:graphic>
          <a:graphicData uri="http://schemas.openxmlformats.org/drawingml/2006/table">
            <a:tbl>
              <a:tblPr rtl="1" firstRow="1" bandRow="1"/>
              <a:tblGrid>
                <a:gridCol w="868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CPU</a:t>
                      </a:r>
                      <a:endParaRPr lang="he-IL" sz="1800" dirty="0"/>
                    </a:p>
                  </a:txBody>
                  <a:tcPr marL="91442" marR="91442" marT="45700" marB="457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42" marR="91442" marT="45700" marB="457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42" marR="91442" marT="45700" marB="457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42" marR="91442" marT="45700" marB="457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1">
            <a:extLst>
              <a:ext uri="{FF2B5EF4-FFF2-40B4-BE49-F238E27FC236}">
                <a16:creationId xmlns:a16="http://schemas.microsoft.com/office/drawing/2014/main" id="{BAA87366-E095-C77C-FF24-0CAFFEB1B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8892" y="5974324"/>
            <a:ext cx="18129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Average wait time</a:t>
            </a:r>
            <a:endParaRPr kumimoji="0" lang="he-IL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10">
                <a:extLst>
                  <a:ext uri="{FF2B5EF4-FFF2-40B4-BE49-F238E27FC236}">
                    <a16:creationId xmlns:a16="http://schemas.microsoft.com/office/drawing/2014/main" id="{B572945C-A05C-94C2-C694-5CB952E1CE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2016" y="5966708"/>
                <a:ext cx="2500312" cy="582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marL="0" marR="0" lvl="0" indent="0" algn="r" defTabSz="91440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kumimoji="0" lang="en-US" altLang="en-US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0" lang="en-US" altLang="en-US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he-IL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10">
                <a:extLst>
                  <a:ext uri="{FF2B5EF4-FFF2-40B4-BE49-F238E27FC236}">
                    <a16:creationId xmlns:a16="http://schemas.microsoft.com/office/drawing/2014/main" id="{B572945C-A05C-94C2-C694-5CB952E1CE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42016" y="5966708"/>
                <a:ext cx="2500312" cy="5821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0">
                <a:extLst>
                  <a:ext uri="{FF2B5EF4-FFF2-40B4-BE49-F238E27FC236}">
                    <a16:creationId xmlns:a16="http://schemas.microsoft.com/office/drawing/2014/main" id="{DB1AA3FD-521C-D679-2289-491CF5BFFD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26051" y="5963312"/>
                <a:ext cx="2500312" cy="582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marL="0" marR="0" lvl="0" indent="0" algn="r" defTabSz="91440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kumimoji="0" lang="en-US" altLang="en-US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he-IL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10">
                <a:extLst>
                  <a:ext uri="{FF2B5EF4-FFF2-40B4-BE49-F238E27FC236}">
                    <a16:creationId xmlns:a16="http://schemas.microsoft.com/office/drawing/2014/main" id="{DB1AA3FD-521C-D679-2289-491CF5BFF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26051" y="5963312"/>
                <a:ext cx="2500312" cy="582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1">
            <a:extLst>
              <a:ext uri="{FF2B5EF4-FFF2-40B4-BE49-F238E27FC236}">
                <a16:creationId xmlns:a16="http://schemas.microsoft.com/office/drawing/2014/main" id="{D9D04C05-411C-176D-5093-21AAAE138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306394"/>
              </p:ext>
            </p:extLst>
          </p:nvPr>
        </p:nvGraphicFramePr>
        <p:xfrm>
          <a:off x="2422701" y="5251451"/>
          <a:ext cx="6639253" cy="360363"/>
        </p:xfrm>
        <a:graphic>
          <a:graphicData uri="http://schemas.openxmlformats.org/drawingml/2006/table">
            <a:tbl>
              <a:tblPr rtl="1" firstRow="1" bandRow="1"/>
              <a:tblGrid>
                <a:gridCol w="51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58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56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79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35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 13 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 </a:t>
                      </a:r>
                      <a:r>
                        <a:rPr lang="en-US" sz="1200" dirty="0"/>
                        <a:t> 12</a:t>
                      </a:r>
                      <a:endParaRPr lang="he-IL" sz="1200" dirty="0"/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11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10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9 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8 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7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  </a:t>
                      </a:r>
                      <a:r>
                        <a:rPr lang="en-US" sz="1200" dirty="0"/>
                        <a:t>6</a:t>
                      </a:r>
                      <a:r>
                        <a:rPr lang="he-IL" sz="1200" dirty="0"/>
                        <a:t>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 </a:t>
                      </a:r>
                      <a:r>
                        <a:rPr lang="he-IL" sz="1200" dirty="0"/>
                        <a:t>5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4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 </a:t>
                      </a:r>
                      <a:r>
                        <a:rPr lang="en-US" sz="1200" dirty="0"/>
                        <a:t>3</a:t>
                      </a:r>
                      <a:endParaRPr lang="he-IL" sz="1200" dirty="0"/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2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1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" name="מחבר ישר 3">
            <a:extLst>
              <a:ext uri="{FF2B5EF4-FFF2-40B4-BE49-F238E27FC236}">
                <a16:creationId xmlns:a16="http://schemas.microsoft.com/office/drawing/2014/main" id="{13E00C71-C858-0393-6066-625DC90115EF}"/>
              </a:ext>
            </a:extLst>
          </p:cNvPr>
          <p:cNvCxnSpPr>
            <a:cxnSpLocks/>
          </p:cNvCxnSpPr>
          <p:nvPr/>
        </p:nvCxnSpPr>
        <p:spPr>
          <a:xfrm flipV="1">
            <a:off x="2610356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C69EBCA6-F688-DDE6-0475-2FCA69FF720C}"/>
              </a:ext>
            </a:extLst>
          </p:cNvPr>
          <p:cNvCxnSpPr>
            <a:cxnSpLocks/>
          </p:cNvCxnSpPr>
          <p:nvPr/>
        </p:nvCxnSpPr>
        <p:spPr>
          <a:xfrm flipV="1">
            <a:off x="3131056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02049CD7-7612-1860-F60F-91EA58329258}"/>
              </a:ext>
            </a:extLst>
          </p:cNvPr>
          <p:cNvCxnSpPr>
            <a:cxnSpLocks/>
          </p:cNvCxnSpPr>
          <p:nvPr/>
        </p:nvCxnSpPr>
        <p:spPr>
          <a:xfrm flipV="1">
            <a:off x="3645406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7A49D572-A278-280B-B4DD-771F3CFE8DC0}"/>
              </a:ext>
            </a:extLst>
          </p:cNvPr>
          <p:cNvCxnSpPr>
            <a:cxnSpLocks/>
          </p:cNvCxnSpPr>
          <p:nvPr/>
        </p:nvCxnSpPr>
        <p:spPr>
          <a:xfrm flipV="1">
            <a:off x="4159756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A03B9163-3BEA-12A3-6571-E416F5F969F4}"/>
              </a:ext>
            </a:extLst>
          </p:cNvPr>
          <p:cNvCxnSpPr>
            <a:cxnSpLocks/>
          </p:cNvCxnSpPr>
          <p:nvPr/>
        </p:nvCxnSpPr>
        <p:spPr>
          <a:xfrm flipV="1">
            <a:off x="4686806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40D6B2C3-8368-2FB2-E430-2E32C5671293}"/>
              </a:ext>
            </a:extLst>
          </p:cNvPr>
          <p:cNvCxnSpPr>
            <a:cxnSpLocks/>
          </p:cNvCxnSpPr>
          <p:nvPr/>
        </p:nvCxnSpPr>
        <p:spPr>
          <a:xfrm flipV="1">
            <a:off x="5201156" y="2565400"/>
            <a:ext cx="0" cy="214884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6905B08A-AD23-0900-0174-204CC080F238}"/>
              </a:ext>
            </a:extLst>
          </p:cNvPr>
          <p:cNvCxnSpPr>
            <a:cxnSpLocks/>
          </p:cNvCxnSpPr>
          <p:nvPr/>
        </p:nvCxnSpPr>
        <p:spPr>
          <a:xfrm flipV="1">
            <a:off x="5721856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A3BAFFBF-CDC1-BEAD-5431-140EAB201559}"/>
              </a:ext>
            </a:extLst>
          </p:cNvPr>
          <p:cNvCxnSpPr>
            <a:cxnSpLocks/>
          </p:cNvCxnSpPr>
          <p:nvPr/>
        </p:nvCxnSpPr>
        <p:spPr>
          <a:xfrm flipV="1">
            <a:off x="6236206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3526F58E-46EE-7BA1-6DCF-5F3C5BD70843}"/>
              </a:ext>
            </a:extLst>
          </p:cNvPr>
          <p:cNvCxnSpPr>
            <a:cxnSpLocks/>
          </p:cNvCxnSpPr>
          <p:nvPr/>
        </p:nvCxnSpPr>
        <p:spPr>
          <a:xfrm flipV="1">
            <a:off x="6750556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E2E62992-0670-C5A7-108C-0F6B639F2178}"/>
              </a:ext>
            </a:extLst>
          </p:cNvPr>
          <p:cNvCxnSpPr>
            <a:cxnSpLocks/>
          </p:cNvCxnSpPr>
          <p:nvPr/>
        </p:nvCxnSpPr>
        <p:spPr>
          <a:xfrm flipV="1">
            <a:off x="7258556" y="3180080"/>
            <a:ext cx="0" cy="206502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8FB5424D-F0BD-BD06-AB89-696E177CD20D}"/>
              </a:ext>
            </a:extLst>
          </p:cNvPr>
          <p:cNvCxnSpPr>
            <a:cxnSpLocks/>
          </p:cNvCxnSpPr>
          <p:nvPr/>
        </p:nvCxnSpPr>
        <p:spPr>
          <a:xfrm flipV="1">
            <a:off x="7760206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מחבר ישר 19">
            <a:extLst>
              <a:ext uri="{FF2B5EF4-FFF2-40B4-BE49-F238E27FC236}">
                <a16:creationId xmlns:a16="http://schemas.microsoft.com/office/drawing/2014/main" id="{67E7FCBE-499D-A8E3-5E82-D61D28B0E3D2}"/>
              </a:ext>
            </a:extLst>
          </p:cNvPr>
          <p:cNvCxnSpPr>
            <a:cxnSpLocks/>
          </p:cNvCxnSpPr>
          <p:nvPr/>
        </p:nvCxnSpPr>
        <p:spPr>
          <a:xfrm flipV="1">
            <a:off x="8274556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25A6B749-2A83-C076-4731-53E6E64264F8}"/>
              </a:ext>
            </a:extLst>
          </p:cNvPr>
          <p:cNvCxnSpPr>
            <a:cxnSpLocks/>
          </p:cNvCxnSpPr>
          <p:nvPr/>
        </p:nvCxnSpPr>
        <p:spPr>
          <a:xfrm flipV="1">
            <a:off x="8801606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מחבר ישר 24">
            <a:extLst>
              <a:ext uri="{FF2B5EF4-FFF2-40B4-BE49-F238E27FC236}">
                <a16:creationId xmlns:a16="http://schemas.microsoft.com/office/drawing/2014/main" id="{390F722A-B5D2-FFA6-A527-53FE4CB2694D}"/>
              </a:ext>
            </a:extLst>
          </p:cNvPr>
          <p:cNvCxnSpPr>
            <a:cxnSpLocks/>
          </p:cNvCxnSpPr>
          <p:nvPr/>
        </p:nvCxnSpPr>
        <p:spPr>
          <a:xfrm flipV="1">
            <a:off x="7258556" y="2559050"/>
            <a:ext cx="0" cy="112714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43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D428513-AB61-4BBE-D986-5B7963272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תהליכים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10045A1-39C6-D6AB-835E-694EEC2B0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745" y="1929384"/>
            <a:ext cx="11107057" cy="4761702"/>
          </a:xfrm>
        </p:spPr>
        <p:txBody>
          <a:bodyPr>
            <a:normAutofit/>
          </a:bodyPr>
          <a:lstStyle/>
          <a:p>
            <a:pPr algn="r" rtl="1"/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(</a:t>
            </a:r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): ביצוע סדרתי של משימה המוגדרת על-ידי תכנית (</a:t>
            </a:r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= מופע 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Instance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של ביצוע התוכנית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נקרא גם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במקומות שונים</a:t>
            </a:r>
          </a:p>
          <a:p>
            <a:pPr algn="r" rtl="1"/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מספר תהליכים מתבצעים במקביל על המעבד במחשב.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למעשה, המעבד ממתג בין התהליכים בתדירות גבוהה באמצעות 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מנגנון החלפת הקשר 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context switching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r" rtl="1"/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עבור מערכת ההפעלה, תהליך הינו ישות עצמאית שצורכת משאבים.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זיכרון, זמן מעבד, שטח דיסק וכו'</a:t>
            </a:r>
          </a:p>
          <a:p>
            <a:pPr marL="457200" lvl="1" indent="0" algn="r" rtl="1"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39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B45477-10DB-5F09-D820-A17D27E1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זימון תהליכים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CD2435E-41C5-036F-0CAF-E6DD5630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איך בוחרים בכל נקודת זמן את התהליך הבא לריצה?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איך תהליך אחד מקבל עדיפות על תהליך אחר?</a:t>
            </a:r>
          </a:p>
          <a:p>
            <a:pPr marL="0" indent="0" algn="r" rtl="1"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Linux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עובדת לפי עקרון </a:t>
            </a:r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 sharing</a:t>
            </a:r>
            <a:r>
              <a:rPr lang="he-I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חלוקת זמן מעבד בין התהליכים.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אלגוריתם הזימון קובע את הסדר ואת זמן המעבד שכל תהליך מקבל.</a:t>
            </a:r>
          </a:p>
          <a:p>
            <a:pPr marL="0" indent="0" algn="r" rtl="1">
              <a:buNone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העברת מעבד מתהליך אחד לאחר מתבצעת באמצעות החלפת הקשר.</a:t>
            </a:r>
          </a:p>
        </p:txBody>
      </p:sp>
    </p:spTree>
    <p:extLst>
      <p:ext uri="{BB962C8B-B14F-4D97-AF65-F5344CB8AC3E}">
        <p14:creationId xmlns:p14="http://schemas.microsoft.com/office/powerpoint/2010/main" val="66026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B45477-10DB-5F09-D820-A17D27E1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Scheduling Algorithms</a:t>
            </a:r>
            <a:endParaRPr lang="he-IL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CD2435E-41C5-036F-0CAF-E6DD56305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805245"/>
          </a:xfrm>
        </p:spPr>
        <p:txBody>
          <a:bodyPr>
            <a:normAutofit/>
          </a:bodyPr>
          <a:lstStyle/>
          <a:p>
            <a:pPr algn="r" rtl="1"/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FIFO \ FCFS – First come first serve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התהליך שהגיע ראשון לתור הממתינים יכנס ראשון</a:t>
            </a:r>
          </a:p>
          <a:p>
            <a:pPr marL="0" indent="0" algn="r" rtl="1"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SJF – Shortest Job First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התהליך בעל יתרת זמן הריצה המינימלית מבין הממתינים יכנס ראשון</a:t>
            </a:r>
          </a:p>
        </p:txBody>
      </p:sp>
    </p:spTree>
    <p:extLst>
      <p:ext uri="{BB962C8B-B14F-4D97-AF65-F5344CB8AC3E}">
        <p14:creationId xmlns:p14="http://schemas.microsoft.com/office/powerpoint/2010/main" val="359858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130D9A1-0EAE-0853-2D81-E77E4222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Scheduling Algorithms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A1AFBC5-5F5E-62AC-EBFE-E901F2018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563488"/>
          </a:xfrm>
        </p:spPr>
        <p:txBody>
          <a:bodyPr>
            <a:normAutofit/>
          </a:bodyPr>
          <a:lstStyle/>
          <a:p>
            <a:pPr algn="r" rtl="1"/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RR – Round Robin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מחלקים את הזמן למרווחי זמן קבועים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Quantom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כל התהליכים שממתינים מאורגנים בתור מעגלי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התהליכים נכנסים לעיבוד לפי סדר הופעתם בתור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כל תהליך מקבל לכל היותר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Quantum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בכל סיבוב</a:t>
            </a:r>
          </a:p>
          <a:p>
            <a:pPr marL="0" indent="0" algn="r" rtl="1">
              <a:buNone/>
            </a:pPr>
            <a:r>
              <a:rPr lang="he-IL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מדדים להשוואת אלגוריתמי זמנון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זמן עד התחלת עיבוד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זמן סיום מרגע הגעה למערכת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71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B45477-10DB-5F09-D820-A17D27E1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תרגיל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>
                <a:extLst>
                  <a:ext uri="{FF2B5EF4-FFF2-40B4-BE49-F238E27FC236}">
                    <a16:creationId xmlns:a16="http://schemas.microsoft.com/office/drawing/2014/main" id="{2CD2435E-41C5-036F-0CAF-E6DD56305C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29383"/>
                <a:ext cx="10515600" cy="4805245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נתונים 3 תהליכים: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</m:sub>
                    </m:sSub>
                  </m:oMath>
                </a14:m>
                <a:endParaRPr lang="he-IL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r" rtl="1">
                  <a:buNone/>
                </a:pPr>
                <a:r>
                  <a:rPr lang="he-IL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בנוסף, נתונים זמני הריצה שלהם: </a:t>
                </a:r>
              </a:p>
            </p:txBody>
          </p:sp>
        </mc:Choice>
        <mc:Fallback xmlns="">
          <p:sp>
            <p:nvSpPr>
              <p:cNvPr id="3" name="מציין מיקום תוכן 2">
                <a:extLst>
                  <a:ext uri="{FF2B5EF4-FFF2-40B4-BE49-F238E27FC236}">
                    <a16:creationId xmlns:a16="http://schemas.microsoft.com/office/drawing/2014/main" id="{2CD2435E-41C5-036F-0CAF-E6DD56305C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29383"/>
                <a:ext cx="10515600" cy="4805245"/>
              </a:xfrm>
              <a:blipFill>
                <a:blip r:embed="rId2"/>
                <a:stretch>
                  <a:fillRect t="-760" r="-115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A02B8F53-FA76-6831-6B0C-63FBFDC481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3329441"/>
                  </p:ext>
                </p:extLst>
              </p:nvPr>
            </p:nvGraphicFramePr>
            <p:xfrm>
              <a:off x="2259721" y="3312886"/>
              <a:ext cx="7672558" cy="256099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12664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691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1234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12342">
                      <a:extLst>
                        <a:ext uri="{9D8B030D-6E8A-4147-A177-3AD203B41FA5}">
                          <a16:colId xmlns:a16="http://schemas.microsoft.com/office/drawing/2014/main" val="1613360143"/>
                        </a:ext>
                      </a:extLst>
                    </a:gridCol>
                    <a:gridCol w="1512342">
                      <a:extLst>
                        <a:ext uri="{9D8B030D-6E8A-4147-A177-3AD203B41FA5}">
                          <a16:colId xmlns:a16="http://schemas.microsoft.com/office/drawing/2014/main" val="1215852029"/>
                        </a:ext>
                      </a:extLst>
                    </a:gridCol>
                  </a:tblGrid>
                  <a:tr h="649514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תהליך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זמן הגעה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ריצה 1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IO</a:t>
                          </a:r>
                          <a:endParaRPr lang="he-IL" sz="2800" b="1" dirty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ריצה אחרי </a:t>
                          </a:r>
                          <a:r>
                            <a:rPr lang="en-US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IO</a:t>
                          </a:r>
                          <a:endParaRPr lang="he-IL" sz="2800" b="1" dirty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25" marR="91425" marT="45730" marB="4573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38698">
                    <a:tc>
                      <a:txBody>
                        <a:bodyPr/>
                        <a:lstStyle/>
                        <a:p>
                          <a:pPr algn="l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dirty="0" smtClean="0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e-IL" sz="2800" b="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1425" marR="91425" marT="45730" marB="4573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38698">
                    <a:tc>
                      <a:txBody>
                        <a:bodyPr/>
                        <a:lstStyle/>
                        <a:p>
                          <a:pPr algn="l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e-IL" sz="2800" b="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91425" marR="91425" marT="45730" marB="4573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38698">
                    <a:tc>
                      <a:txBody>
                        <a:bodyPr/>
                        <a:lstStyle/>
                        <a:p>
                          <a:pPr algn="l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Calibri" panose="020F0502020204030204" pitchFamily="34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e-IL" sz="2800" b="0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1425" marR="91425" marT="45730" marB="4573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A02B8F53-FA76-6831-6B0C-63FBFDC481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3329441"/>
                  </p:ext>
                </p:extLst>
              </p:nvPr>
            </p:nvGraphicFramePr>
            <p:xfrm>
              <a:off x="2259721" y="3312886"/>
              <a:ext cx="7672558" cy="2560994"/>
            </p:xfrm>
            <a:graphic>
              <a:graphicData uri="http://schemas.openxmlformats.org/drawingml/2006/table">
                <a:tbl>
                  <a:tblPr rtl="1" firstRow="1" bandRow="1">
                    <a:tableStyleId>{5940675A-B579-460E-94D1-54222C63F5DA}</a:tableStyleId>
                  </a:tblPr>
                  <a:tblGrid>
                    <a:gridCol w="12664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6913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1234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12342">
                      <a:extLst>
                        <a:ext uri="{9D8B030D-6E8A-4147-A177-3AD203B41FA5}">
                          <a16:colId xmlns:a16="http://schemas.microsoft.com/office/drawing/2014/main" val="1613360143"/>
                        </a:ext>
                      </a:extLst>
                    </a:gridCol>
                    <a:gridCol w="1512342">
                      <a:extLst>
                        <a:ext uri="{9D8B030D-6E8A-4147-A177-3AD203B41FA5}">
                          <a16:colId xmlns:a16="http://schemas.microsoft.com/office/drawing/2014/main" val="1215852029"/>
                        </a:ext>
                      </a:extLst>
                    </a:gridCol>
                  </a:tblGrid>
                  <a:tr h="944900"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תהליך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זמן הגעה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ריצה 1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IO</a:t>
                          </a:r>
                          <a:endParaRPr lang="he-IL" sz="2800" b="1" dirty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ריצה אחרי </a:t>
                          </a:r>
                          <a:r>
                            <a:rPr lang="en-US" sz="2800" b="1" dirty="0">
                              <a:solidFill>
                                <a:schemeClr val="accent1"/>
                              </a:solidFill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IO</a:t>
                          </a:r>
                          <a:endParaRPr lang="he-IL" sz="2800" b="1" dirty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91425" marR="91425" marT="45730" marB="4573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38698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marL="91425" marR="91425" marT="45730" marB="45730">
                        <a:blipFill>
                          <a:blip r:embed="rId3"/>
                          <a:stretch>
                            <a:fillRect l="-481" t="-184270" r="-506731" b="-2269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1425" marR="91425" marT="45730" marB="4573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38698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marL="91425" marR="91425" marT="45730" marB="45730">
                        <a:blipFill>
                          <a:blip r:embed="rId3"/>
                          <a:stretch>
                            <a:fillRect l="-481" t="-287500" r="-506731" b="-129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 marL="91425" marR="91425" marT="45730" marB="4573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38698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 marL="91425" marR="91425" marT="45730" marB="45730">
                        <a:blipFill>
                          <a:blip r:embed="rId3"/>
                          <a:stretch>
                            <a:fillRect l="-481" t="-383146" r="-506731" b="-280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1425" marR="91425" marT="45730" marB="45730"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he-IL" sz="2800" b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</a:t>
                          </a:r>
                        </a:p>
                      </a:txBody>
                      <a:tcPr marL="91425" marR="91425" marT="45730" marB="4573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1798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B45477-10DB-5F09-D820-A17D27E1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תרגיל – נתונים נוספים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CD2435E-41C5-036F-0CAF-E6DD56305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805245"/>
          </a:xfrm>
        </p:spPr>
        <p:txBody>
          <a:bodyPr>
            <a:noAutofit/>
          </a:bodyPr>
          <a:lstStyle/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מערכת ההפעלה מקיימת שתי רמות של תור : בכל אחת מהרמות מתקיימת מדיניות של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Round Robin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לתור 1 יש תמיד עדיפות על תור 2.</a:t>
            </a:r>
          </a:p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הנכנס למערכת נכנס לתור מס' 1.</a:t>
            </a:r>
          </a:p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עובר מתור 1 לתור 2 אם הוא מגיע לסיום ה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slice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שלו 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ולא סיים את חלק הריצה שלו.</a:t>
            </a:r>
          </a:p>
          <a:p>
            <a:pPr algn="r" rtl="1">
              <a:buClr>
                <a:schemeClr val="accent1"/>
              </a:buClr>
            </a:pP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תהליך המבצע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I/O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חוזר תמיד לתור מס' 1, 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והוא בעדיפות על תהליך שעדיין לא התחיל.</a:t>
            </a:r>
            <a:b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he-I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buNone/>
            </a:pPr>
            <a:endParaRPr lang="he-I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1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6FE42A-7980-10DE-B636-8D849306B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636"/>
            <a:ext cx="10515600" cy="1325563"/>
          </a:xfrm>
        </p:spPr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סעיף א</a:t>
            </a: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31E97ED0-6CE9-4689-C204-DE3C2063D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59735"/>
              </p:ext>
            </p:extLst>
          </p:nvPr>
        </p:nvGraphicFramePr>
        <p:xfrm>
          <a:off x="3587067" y="2868386"/>
          <a:ext cx="6315078" cy="3094035"/>
        </p:xfrm>
        <a:graphic>
          <a:graphicData uri="http://schemas.openxmlformats.org/drawingml/2006/table">
            <a:tbl>
              <a:tblPr rtl="1" firstRow="1" bandRow="1"/>
              <a:tblGrid>
                <a:gridCol w="451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107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p3</a:t>
                      </a:r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p2</a:t>
                      </a:r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algn="ctr" defTabSz="914400" rtl="1" eaLnBrk="1" latinLnBrk="0" hangingPunct="1"/>
                      <a:endParaRPr lang="he-IL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p1</a:t>
                      </a:r>
                      <a:endParaRPr lang="he-IL" sz="1800" dirty="0"/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3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13</a:t>
                      </a:r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12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11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10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9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8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7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6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5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4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3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2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200" dirty="0"/>
                        <a:t>1</a:t>
                      </a:r>
                    </a:p>
                  </a:txBody>
                  <a:tcPr marL="91444" marR="91444" marT="45731" marB="45731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600" dirty="0"/>
                        <a:t>זמן</a:t>
                      </a:r>
                    </a:p>
                  </a:txBody>
                  <a:tcPr marL="91444" marR="91444" marT="45731" marB="45731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TextBox 8">
            <a:extLst>
              <a:ext uri="{FF2B5EF4-FFF2-40B4-BE49-F238E27FC236}">
                <a16:creationId xmlns:a16="http://schemas.microsoft.com/office/drawing/2014/main" id="{3922D46B-55DA-54DA-0CDD-39A50917B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7570" y="6095773"/>
            <a:ext cx="15970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Average execute time</a:t>
            </a:r>
            <a:endParaRPr kumimoji="0" lang="he-IL" altLang="en-US" sz="1800" b="1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EB4B26B8-81C4-1B41-9002-15D83AF64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470" y="6095773"/>
            <a:ext cx="25003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=</a:t>
            </a:r>
            <a:endParaRPr kumimoji="0" lang="he-IL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4C224B-13B7-46AF-76FF-D970C83D5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0994" y="6095773"/>
            <a:ext cx="2500312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=</a:t>
            </a:r>
            <a:endParaRPr kumimoji="0" lang="he-IL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graphicFrame>
        <p:nvGraphicFramePr>
          <p:cNvPr id="14" name="Table 3">
            <a:extLst>
              <a:ext uri="{FF2B5EF4-FFF2-40B4-BE49-F238E27FC236}">
                <a16:creationId xmlns:a16="http://schemas.microsoft.com/office/drawing/2014/main" id="{E02FC4E5-3DF5-705E-9275-D545F79DB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276151"/>
              </p:ext>
            </p:extLst>
          </p:nvPr>
        </p:nvGraphicFramePr>
        <p:xfrm>
          <a:off x="1643970" y="2868386"/>
          <a:ext cx="1655762" cy="3097212"/>
        </p:xfrm>
        <a:graphic>
          <a:graphicData uri="http://schemas.openxmlformats.org/drawingml/2006/table">
            <a:tbl>
              <a:tblPr firstRow="1" bandRow="1"/>
              <a:tblGrid>
                <a:gridCol w="827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lang="he-IL" sz="1800" dirty="0"/>
                        <a:t>תור 1</a:t>
                      </a:r>
                      <a:endParaRPr lang="en-US" sz="1800" dirty="0"/>
                    </a:p>
                  </a:txBody>
                  <a:tcPr marL="91417" marR="91417" marT="45733" marB="45733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lang="he-IL" sz="1800" dirty="0"/>
                        <a:t>תור 2</a:t>
                      </a:r>
                      <a:endParaRPr lang="en-US" sz="1800" dirty="0"/>
                    </a:p>
                  </a:txBody>
                  <a:tcPr marL="91417" marR="91417" marT="45733" marB="45733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2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en-US" sz="1800"/>
                    </a:p>
                  </a:txBody>
                  <a:tcPr marL="91417" marR="91417" marT="45733" marB="45733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en-US" sz="1800" dirty="0"/>
                    </a:p>
                  </a:txBody>
                  <a:tcPr marL="91417" marR="91417" marT="45733" marB="45733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tint val="40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1">
            <a:extLst>
              <a:ext uri="{FF2B5EF4-FFF2-40B4-BE49-F238E27FC236}">
                <a16:creationId xmlns:a16="http://schemas.microsoft.com/office/drawing/2014/main" id="{651F5EDE-8F80-E9B9-920C-61802C36F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194" y="6095773"/>
            <a:ext cx="18129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Average wait time</a:t>
            </a:r>
            <a:endParaRPr kumimoji="0" lang="he-IL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3B33970E-E507-178A-7D83-32D74DFDF757}"/>
              </a:ext>
            </a:extLst>
          </p:cNvPr>
          <p:cNvSpPr txBox="1"/>
          <p:nvPr/>
        </p:nvSpPr>
        <p:spPr>
          <a:xfrm>
            <a:off x="1756229" y="2075543"/>
            <a:ext cx="95975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עבור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time-quantum = 1sec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בשני התורים:</a:t>
            </a:r>
          </a:p>
        </p:txBody>
      </p:sp>
    </p:spTree>
    <p:extLst>
      <p:ext uri="{BB962C8B-B14F-4D97-AF65-F5344CB8AC3E}">
        <p14:creationId xmlns:p14="http://schemas.microsoft.com/office/powerpoint/2010/main" val="388994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6FE42A-7980-10DE-B636-8D849306B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636"/>
            <a:ext cx="10515600" cy="1325563"/>
          </a:xfrm>
        </p:spPr>
        <p:txBody>
          <a:bodyPr/>
          <a:lstStyle/>
          <a:p>
            <a:pPr algn="r" rtl="1"/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פתרון סעיף א</a:t>
            </a: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3B33970E-E507-178A-7D83-32D74DFDF757}"/>
              </a:ext>
            </a:extLst>
          </p:cNvPr>
          <p:cNvSpPr txBox="1"/>
          <p:nvPr/>
        </p:nvSpPr>
        <p:spPr>
          <a:xfrm>
            <a:off x="1756229" y="1915886"/>
            <a:ext cx="95975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Clr>
                <a:schemeClr val="accent1"/>
              </a:buClr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עבור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time-quantum = 1sec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בשני התורים:</a:t>
            </a: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D7C85A37-3F6A-2F18-06EA-DBA755B6C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653" y="5966708"/>
            <a:ext cx="1741488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Average execute time</a:t>
            </a:r>
            <a:endParaRPr kumimoji="0" lang="he-IL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37E25CBB-2B05-8EAA-7D66-4D35CDBBA1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53175" y="5966708"/>
                <a:ext cx="2500312" cy="582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marL="0" marR="0" lvl="0" indent="0" algn="r" defTabSz="91440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kumimoji="0" lang="en-US" altLang="en-US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0" lang="en-US" altLang="en-US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9</m:t>
                      </m:r>
                      <m:f>
                        <m:fPr>
                          <m:ctrlP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he-IL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37E25CBB-2B05-8EAA-7D66-4D35CDBBA1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3175" y="5966708"/>
                <a:ext cx="2500312" cy="5821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Table 13">
            <a:extLst>
              <a:ext uri="{FF2B5EF4-FFF2-40B4-BE49-F238E27FC236}">
                <a16:creationId xmlns:a16="http://schemas.microsoft.com/office/drawing/2014/main" id="{3A7F2F36-3D5F-D2A7-4D5D-DCD17C5B8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232959"/>
              </p:ext>
            </p:extLst>
          </p:nvPr>
        </p:nvGraphicFramePr>
        <p:xfrm>
          <a:off x="9901238" y="3634329"/>
          <a:ext cx="1452562" cy="741364"/>
        </p:xfrm>
        <a:graphic>
          <a:graphicData uri="http://schemas.openxmlformats.org/drawingml/2006/table">
            <a:tbl>
              <a:tblPr rtl="1" firstRow="1" bandRow="1"/>
              <a:tblGrid>
                <a:gridCol w="868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CPU</a:t>
                      </a:r>
                      <a:endParaRPr lang="he-IL" sz="1800" dirty="0"/>
                    </a:p>
                  </a:txBody>
                  <a:tcPr marL="91442" marR="91442" marT="45700" marB="457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42" marR="91442" marT="45700" marB="457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42" marR="91442" marT="45700" marB="457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42" marR="91442" marT="45700" marB="457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TextBox 11">
            <a:extLst>
              <a:ext uri="{FF2B5EF4-FFF2-40B4-BE49-F238E27FC236}">
                <a16:creationId xmlns:a16="http://schemas.microsoft.com/office/drawing/2014/main" id="{4DECC12F-8ABA-7A82-A0FD-0034F1C43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387" y="5966708"/>
            <a:ext cx="18129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 panose="020B0604020202020204" pitchFamily="34" charset="0"/>
              </a:rPr>
              <a:t>Average wait time</a:t>
            </a:r>
            <a:endParaRPr kumimoji="0" lang="he-IL" alt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" panose="020B0604020202020204" pitchFamily="34" charset="0"/>
            </a:endParaRPr>
          </a:p>
        </p:txBody>
      </p:sp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92C306F8-9A9D-F2E7-E37D-DC17FB990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625748"/>
              </p:ext>
            </p:extLst>
          </p:nvPr>
        </p:nvGraphicFramePr>
        <p:xfrm>
          <a:off x="1665081" y="2671764"/>
          <a:ext cx="7215194" cy="3062286"/>
        </p:xfrm>
        <a:graphic>
          <a:graphicData uri="http://schemas.openxmlformats.org/drawingml/2006/table">
            <a:tbl>
              <a:tblPr rtl="1" firstRow="1" bandRow="1"/>
              <a:tblGrid>
                <a:gridCol w="515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53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עובר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ל-2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נוצר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p3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עובר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ל-2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עובר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ל-2</a:t>
                      </a:r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1"/>
                      <a:r>
                        <a:rPr lang="he-IL" sz="1200" dirty="0">
                          <a:solidFill>
                            <a:schemeClr val="tx1"/>
                          </a:solidFill>
                        </a:rPr>
                        <a:t>נוצר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p2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עובר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ל-2</a:t>
                      </a:r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תור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/>
                      <a:r>
                        <a:rPr lang="en-US" sz="1800" dirty="0"/>
                        <a:t>IO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157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ctr" rtl="1">
                        <a:lnSpc>
                          <a:spcPct val="80000"/>
                        </a:lnSpc>
                      </a:pPr>
                      <a:r>
                        <a:rPr lang="he-IL" sz="1600" kern="1200" spc="0" baseline="0" dirty="0"/>
                        <a:t>תור</a:t>
                      </a:r>
                    </a:p>
                    <a:p>
                      <a:pPr algn="ctr" rtl="1">
                        <a:lnSpc>
                          <a:spcPct val="80000"/>
                        </a:lnSpc>
                      </a:pPr>
                      <a:r>
                        <a:rPr lang="he-IL" sz="1600" kern="1200" spc="0" baseline="0" dirty="0"/>
                        <a:t>1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en-US" sz="1800" dirty="0"/>
                        <a:t>p1</a:t>
                      </a:r>
                      <a:endParaRPr lang="he-IL" sz="1800" dirty="0"/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3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endParaRPr lang="he-IL" sz="1200" dirty="0"/>
                    </a:p>
                  </a:txBody>
                  <a:tcPr marL="91439" marR="91439" marT="45730" marB="45730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rtl="1"/>
                      <a:r>
                        <a:rPr lang="he-IL" sz="1800" dirty="0"/>
                        <a:t>זמן</a:t>
                      </a:r>
                    </a:p>
                  </a:txBody>
                  <a:tcPr marL="91439" marR="91439" marT="45730" marB="4573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1">
            <a:extLst>
              <a:ext uri="{FF2B5EF4-FFF2-40B4-BE49-F238E27FC236}">
                <a16:creationId xmlns:a16="http://schemas.microsoft.com/office/drawing/2014/main" id="{7336FD23-79CC-DD6F-DCBE-3D74DDBFA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80774"/>
              </p:ext>
            </p:extLst>
          </p:nvPr>
        </p:nvGraphicFramePr>
        <p:xfrm>
          <a:off x="2504745" y="5251451"/>
          <a:ext cx="6639253" cy="360363"/>
        </p:xfrm>
        <a:graphic>
          <a:graphicData uri="http://schemas.openxmlformats.org/drawingml/2006/table">
            <a:tbl>
              <a:tblPr rtl="1" firstRow="1" bandRow="1"/>
              <a:tblGrid>
                <a:gridCol w="51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58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56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79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35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07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 13 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 </a:t>
                      </a:r>
                      <a:r>
                        <a:rPr lang="en-US" sz="1200" dirty="0"/>
                        <a:t> 12</a:t>
                      </a:r>
                      <a:endParaRPr lang="he-IL" sz="1200" dirty="0"/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11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10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9 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8 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7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  </a:t>
                      </a:r>
                      <a:r>
                        <a:rPr lang="en-US" sz="1200" dirty="0"/>
                        <a:t>6</a:t>
                      </a:r>
                      <a:r>
                        <a:rPr lang="he-IL" sz="1200" dirty="0"/>
                        <a:t> 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 </a:t>
                      </a:r>
                      <a:r>
                        <a:rPr lang="he-IL" sz="1200" dirty="0"/>
                        <a:t>5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4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he-IL" sz="1200" dirty="0"/>
                        <a:t> </a:t>
                      </a:r>
                      <a:r>
                        <a:rPr lang="en-US" sz="1200" dirty="0"/>
                        <a:t>3</a:t>
                      </a:r>
                      <a:endParaRPr lang="he-IL" sz="1200" dirty="0"/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2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</a:defRPr>
                      </a:lvl9pPr>
                    </a:lstStyle>
                    <a:p>
                      <a:pPr algn="l" rtl="0"/>
                      <a:r>
                        <a:rPr lang="en-US" sz="1200" dirty="0"/>
                        <a:t> </a:t>
                      </a:r>
                      <a:r>
                        <a:rPr lang="he-IL" sz="1200" dirty="0"/>
                        <a:t>1</a:t>
                      </a:r>
                    </a:p>
                  </a:txBody>
                  <a:tcPr marL="91441" marR="91441" marT="45771" marB="4577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0">
                <a:extLst>
                  <a:ext uri="{FF2B5EF4-FFF2-40B4-BE49-F238E27FC236}">
                    <a16:creationId xmlns:a16="http://schemas.microsoft.com/office/drawing/2014/main" id="{9E04A092-5977-E5DD-E91C-B2AAA96848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88164" y="5968402"/>
                <a:ext cx="2500312" cy="582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anose="020B0604020202020204" pitchFamily="34" charset="0"/>
                  </a:defRPr>
                </a:lvl9pPr>
              </a:lstStyle>
              <a:p>
                <a:pPr marL="0" marR="0" lvl="0" indent="0" algn="r" defTabSz="914400" eaLnBrk="0" fontAlgn="base" latinLnBrk="0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kumimoji="0" lang="en-US" altLang="en-US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0" lang="en-US" altLang="en-US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0" lang="en-US" altLang="en-US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kumimoji="0" lang="he-IL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10">
                <a:extLst>
                  <a:ext uri="{FF2B5EF4-FFF2-40B4-BE49-F238E27FC236}">
                    <a16:creationId xmlns:a16="http://schemas.microsoft.com/office/drawing/2014/main" id="{9E04A092-5977-E5DD-E91C-B2AAA9684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88164" y="5968402"/>
                <a:ext cx="2500312" cy="582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מחבר ישר 3">
            <a:extLst>
              <a:ext uri="{FF2B5EF4-FFF2-40B4-BE49-F238E27FC236}">
                <a16:creationId xmlns:a16="http://schemas.microsoft.com/office/drawing/2014/main" id="{C08906CC-9982-3E44-3226-9370F881B265}"/>
              </a:ext>
            </a:extLst>
          </p:cNvPr>
          <p:cNvCxnSpPr>
            <a:cxnSpLocks/>
          </p:cNvCxnSpPr>
          <p:nvPr/>
        </p:nvCxnSpPr>
        <p:spPr>
          <a:xfrm flipV="1">
            <a:off x="2692400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E313E1B1-B118-2464-F8E5-72D05060A999}"/>
              </a:ext>
            </a:extLst>
          </p:cNvPr>
          <p:cNvCxnSpPr>
            <a:cxnSpLocks/>
          </p:cNvCxnSpPr>
          <p:nvPr/>
        </p:nvCxnSpPr>
        <p:spPr>
          <a:xfrm flipV="1">
            <a:off x="3213100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76F0FF5C-3205-28C1-D063-5B7CA3FD646F}"/>
              </a:ext>
            </a:extLst>
          </p:cNvPr>
          <p:cNvCxnSpPr>
            <a:cxnSpLocks/>
          </p:cNvCxnSpPr>
          <p:nvPr/>
        </p:nvCxnSpPr>
        <p:spPr>
          <a:xfrm flipV="1">
            <a:off x="3727450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1DC231F3-3AEF-F96C-7F15-962A97632920}"/>
              </a:ext>
            </a:extLst>
          </p:cNvPr>
          <p:cNvCxnSpPr>
            <a:cxnSpLocks/>
          </p:cNvCxnSpPr>
          <p:nvPr/>
        </p:nvCxnSpPr>
        <p:spPr>
          <a:xfrm flipV="1">
            <a:off x="4241800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6CDCC1B6-75D9-623F-3EB5-633A5A45E51D}"/>
              </a:ext>
            </a:extLst>
          </p:cNvPr>
          <p:cNvCxnSpPr>
            <a:cxnSpLocks/>
          </p:cNvCxnSpPr>
          <p:nvPr/>
        </p:nvCxnSpPr>
        <p:spPr>
          <a:xfrm flipV="1">
            <a:off x="4768850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00007F60-3F2F-70F4-5C4D-FFB621BB50CC}"/>
              </a:ext>
            </a:extLst>
          </p:cNvPr>
          <p:cNvCxnSpPr>
            <a:cxnSpLocks/>
          </p:cNvCxnSpPr>
          <p:nvPr/>
        </p:nvCxnSpPr>
        <p:spPr>
          <a:xfrm flipV="1">
            <a:off x="5283200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3E0B9095-E9E7-7B9E-0AD5-34851AFFF20A}"/>
              </a:ext>
            </a:extLst>
          </p:cNvPr>
          <p:cNvCxnSpPr>
            <a:cxnSpLocks/>
          </p:cNvCxnSpPr>
          <p:nvPr/>
        </p:nvCxnSpPr>
        <p:spPr>
          <a:xfrm flipV="1">
            <a:off x="5803900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45F78DF4-8529-206C-2DD4-8350FADE97A8}"/>
              </a:ext>
            </a:extLst>
          </p:cNvPr>
          <p:cNvCxnSpPr>
            <a:cxnSpLocks/>
          </p:cNvCxnSpPr>
          <p:nvPr/>
        </p:nvCxnSpPr>
        <p:spPr>
          <a:xfrm flipV="1">
            <a:off x="6318250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2A4BE5C0-1093-7B94-8EC9-5F9361EE97E9}"/>
              </a:ext>
            </a:extLst>
          </p:cNvPr>
          <p:cNvCxnSpPr>
            <a:cxnSpLocks/>
          </p:cNvCxnSpPr>
          <p:nvPr/>
        </p:nvCxnSpPr>
        <p:spPr>
          <a:xfrm flipV="1">
            <a:off x="6832600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839430AC-C601-0476-7A97-79E3D6734985}"/>
              </a:ext>
            </a:extLst>
          </p:cNvPr>
          <p:cNvCxnSpPr>
            <a:cxnSpLocks/>
          </p:cNvCxnSpPr>
          <p:nvPr/>
        </p:nvCxnSpPr>
        <p:spPr>
          <a:xfrm flipV="1">
            <a:off x="7340600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C489DD0D-BB55-58EF-3F9A-89071E0AE8BF}"/>
              </a:ext>
            </a:extLst>
          </p:cNvPr>
          <p:cNvCxnSpPr>
            <a:cxnSpLocks/>
          </p:cNvCxnSpPr>
          <p:nvPr/>
        </p:nvCxnSpPr>
        <p:spPr>
          <a:xfrm flipV="1">
            <a:off x="7842250" y="256540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מחבר ישר 21">
            <a:extLst>
              <a:ext uri="{FF2B5EF4-FFF2-40B4-BE49-F238E27FC236}">
                <a16:creationId xmlns:a16="http://schemas.microsoft.com/office/drawing/2014/main" id="{1169042D-0353-08F9-404A-08872A71836B}"/>
              </a:ext>
            </a:extLst>
          </p:cNvPr>
          <p:cNvCxnSpPr>
            <a:cxnSpLocks/>
          </p:cNvCxnSpPr>
          <p:nvPr/>
        </p:nvCxnSpPr>
        <p:spPr>
          <a:xfrm flipV="1">
            <a:off x="8356600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42035AA6-698D-6C6A-B4FC-5A232D4E2641}"/>
              </a:ext>
            </a:extLst>
          </p:cNvPr>
          <p:cNvCxnSpPr>
            <a:cxnSpLocks/>
          </p:cNvCxnSpPr>
          <p:nvPr/>
        </p:nvCxnSpPr>
        <p:spPr>
          <a:xfrm flipV="1">
            <a:off x="8883650" y="2559050"/>
            <a:ext cx="0" cy="2686051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01802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28239</TotalTime>
  <Words>629</Words>
  <Application>Microsoft Office PowerPoint</Application>
  <PresentationFormat>מסך רחב</PresentationFormat>
  <Paragraphs>234</Paragraphs>
  <Slides>11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Helvetica</vt:lpstr>
      <vt:lpstr>Modern Love</vt:lpstr>
      <vt:lpstr>The Hand</vt:lpstr>
      <vt:lpstr>Wingdings</vt:lpstr>
      <vt:lpstr>SketchyVTI</vt:lpstr>
      <vt:lpstr>ארגון המחשב ומערכות הפעלה</vt:lpstr>
      <vt:lpstr>תהליכים</vt:lpstr>
      <vt:lpstr>זימון תהליכים</vt:lpstr>
      <vt:lpstr>Scheduling Algorithms</vt:lpstr>
      <vt:lpstr>Scheduling Algorithms</vt:lpstr>
      <vt:lpstr>תרגיל</vt:lpstr>
      <vt:lpstr>תרגיל – נתונים נוספים</vt:lpstr>
      <vt:lpstr>סעיף א</vt:lpstr>
      <vt:lpstr>פתרון סעיף א</vt:lpstr>
      <vt:lpstr>סעיף ב</vt:lpstr>
      <vt:lpstr>פתרון סעיף 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ארגון המחשב ומערכות הפעלה</dc:title>
  <dc:creator>Shahar Dekel</dc:creator>
  <cp:lastModifiedBy>Yonatan Koifman</cp:lastModifiedBy>
  <cp:revision>178</cp:revision>
  <dcterms:created xsi:type="dcterms:W3CDTF">2021-02-28T09:30:39Z</dcterms:created>
  <dcterms:modified xsi:type="dcterms:W3CDTF">2024-08-06T09:57:40Z</dcterms:modified>
</cp:coreProperties>
</file>