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84" r:id="rId17"/>
    <p:sldId id="282" r:id="rId18"/>
    <p:sldId id="272" r:id="rId19"/>
    <p:sldId id="273" r:id="rId20"/>
    <p:sldId id="283" r:id="rId21"/>
    <p:sldId id="275" r:id="rId22"/>
    <p:sldId id="276" r:id="rId23"/>
    <p:sldId id="279" r:id="rId24"/>
    <p:sldId id="277" r:id="rId25"/>
    <p:sldId id="281" r:id="rId26"/>
    <p:sldId id="278" r:id="rId27"/>
    <p:sldId id="280" r:id="rId28"/>
  </p:sldIdLst>
  <p:sldSz cx="12192000" cy="6858000"/>
  <p:notesSz cx="6858000" cy="9144000"/>
  <p:defaultTextStyle>
    <a:defPPr>
      <a:defRPr lang="en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סגנון ביניים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ללא סגנון, ללא רשת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84243"/>
  </p:normalViewPr>
  <p:slideViewPr>
    <p:cSldViewPr snapToGrid="0" snapToObjects="1">
      <p:cViewPr varScale="1">
        <p:scale>
          <a:sx n="50" d="100"/>
          <a:sy n="50" d="100"/>
        </p:scale>
        <p:origin x="118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FAB7FB-373B-3B48-8A49-B9DDB56F5FC5}" type="datetimeFigureOut">
              <a:rPr lang="en-IL" smtClean="0"/>
              <a:t>28/05/2024</a:t>
            </a:fld>
            <a:endParaRPr lang="en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CF82A6-912C-1543-8C08-E5A213BD1F99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832043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algn="r" defTabSz="914400" rtl="1" eaLnBrk="1" latinLnBrk="0" hangingPunct="1"/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CF82A6-912C-1543-8C08-E5A213BD1F99}" type="slidenum">
              <a:rPr lang="en-IL" smtClean="0"/>
              <a:t>1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3963329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algn="r" defTabSz="914400" rtl="1" eaLnBrk="1" latinLnBrk="0" hangingPunct="1"/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CF82A6-912C-1543-8C08-E5A213BD1F99}" type="slidenum">
              <a:rPr lang="en-IL" smtClean="0"/>
              <a:t>23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4355629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algn="r" defTabSz="914400" rtl="1" eaLnBrk="1" latinLnBrk="0" hangingPunct="1"/>
            <a:r>
              <a:rPr lang="he-IL" dirty="0"/>
              <a:t> מהספר- לפתור לפי האלגוריתם</a:t>
            </a:r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CF82A6-912C-1543-8C08-E5A213BD1F99}" type="slidenum">
              <a:rPr lang="en-IL" smtClean="0"/>
              <a:t>26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0107165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algn="r" defTabSz="914400" rtl="1" eaLnBrk="1" latinLnBrk="0" hangingPunct="1"/>
            <a:r>
              <a:rPr lang="he-IL" dirty="0"/>
              <a:t> מהספר- לפתור לפי האלגוריתם</a:t>
            </a:r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CF82A6-912C-1543-8C08-E5A213BD1F99}" type="slidenum">
              <a:rPr lang="en-IL" smtClean="0"/>
              <a:t>27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40996004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algn="r" defTabSz="914400" rtl="1" eaLnBrk="1" latinLnBrk="0" hangingPunct="1"/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CF82A6-912C-1543-8C08-E5A213BD1F99}" type="slidenum">
              <a:rPr lang="en-IL" smtClean="0"/>
              <a:t>6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965152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algn="r" defTabSz="914400" rtl="1" eaLnBrk="1" latinLnBrk="0" hangingPunct="1"/>
            <a:r>
              <a:rPr lang="en-US" dirty="0"/>
              <a:t>https://</a:t>
            </a:r>
            <a:r>
              <a:rPr lang="en-US" dirty="0" err="1"/>
              <a:t>meyda.education.gov.il</a:t>
            </a:r>
            <a:r>
              <a:rPr lang="en-US" dirty="0"/>
              <a:t>/files/</a:t>
            </a:r>
            <a:r>
              <a:rPr lang="en-US" dirty="0" err="1"/>
              <a:t>Mazkirut_Pedagogit</a:t>
            </a:r>
            <a:r>
              <a:rPr lang="en-US" dirty="0"/>
              <a:t>/</a:t>
            </a:r>
            <a:r>
              <a:rPr lang="en-US" dirty="0" err="1"/>
              <a:t>matematika</a:t>
            </a:r>
            <a:r>
              <a:rPr lang="en-US" dirty="0"/>
              <a:t>/logika2017.pdf</a:t>
            </a:r>
            <a:endParaRPr lang="he-IL" dirty="0"/>
          </a:p>
          <a:p>
            <a:pPr marL="0" algn="r" defTabSz="914400" rtl="1" eaLnBrk="1" latinLnBrk="0" hangingPunct="1"/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CF82A6-912C-1543-8C08-E5A213BD1F99}" type="slidenum">
              <a:rPr lang="en-IL" smtClean="0"/>
              <a:t>7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4554229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he-IL" dirty="0"/>
              <a:t>כמה אפשרויות יהיו בטבלת אמרת שמוגדרת על 2 משתנים? 2^2</a:t>
            </a:r>
            <a:r>
              <a:rPr lang="en-US" dirty="0"/>
              <a:t>  </a:t>
            </a:r>
            <a:r>
              <a:rPr lang="he-IL" dirty="0">
                <a:sym typeface="Wingdings" pitchFamily="2" charset="2"/>
              </a:rPr>
              <a:t></a:t>
            </a:r>
            <a:r>
              <a:rPr lang="he-IL" dirty="0"/>
              <a:t>2 אפשרויות (0 או 1) בחזקת כמות הפסוקים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כמה אפשרויות יהיו בטבלת אמרת שמוגדרת על </a:t>
            </a:r>
            <a:r>
              <a:rPr lang="en-US" dirty="0"/>
              <a:t>n</a:t>
            </a:r>
            <a:r>
              <a:rPr lang="he-IL" dirty="0"/>
              <a:t> משתנים? </a:t>
            </a:r>
            <a:r>
              <a:rPr lang="en-US" dirty="0"/>
              <a:t>n</a:t>
            </a:r>
            <a:r>
              <a:rPr lang="he-IL" dirty="0"/>
              <a:t>^2</a:t>
            </a:r>
          </a:p>
          <a:p>
            <a:pPr algn="r" rtl="1"/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CF82A6-912C-1543-8C08-E5A213BD1F99}" type="slidenum">
              <a:rPr lang="en-IL" smtClean="0"/>
              <a:t>11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8261300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algn="r" defTabSz="914400" rtl="1" eaLnBrk="1" latinLnBrk="0" hangingPunct="1"/>
                <a:r>
                  <a:rPr lang="he-IL" dirty="0"/>
                  <a:t>לפעמים רואים פעולת </a:t>
                </a:r>
                <a:r>
                  <a:rPr lang="en-US" dirty="0"/>
                  <a:t>XOR</a:t>
                </a:r>
                <a:r>
                  <a:rPr lang="he-IL" dirty="0"/>
                  <a:t> כך </a:t>
                </a:r>
                <a14:m>
                  <m:oMath xmlns:m="http://schemas.openxmlformats.org/officeDocument/2006/math">
                    <m:r>
                      <a:rPr lang="he-IL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⨁</m:t>
                    </m:r>
                  </m:oMath>
                </a14:m>
                <a:endParaRPr lang="en-IL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algn="r" defTabSz="914400" rtl="1" eaLnBrk="1" latinLnBrk="0" hangingPunct="1"/>
                <a:r>
                  <a:rPr lang="he-IL" dirty="0"/>
                  <a:t>לפעמים רואים פעולת </a:t>
                </a:r>
                <a:r>
                  <a:rPr lang="en-US" dirty="0"/>
                  <a:t>XOR</a:t>
                </a:r>
                <a:r>
                  <a:rPr lang="he-IL" dirty="0"/>
                  <a:t> כך </a:t>
                </a:r>
                <a:r>
                  <a:rPr lang="he-IL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⨁</a:t>
                </a:r>
                <a:endParaRPr lang="en-IL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CF82A6-912C-1543-8C08-E5A213BD1F99}" type="slidenum">
              <a:rPr lang="en-IL" smtClean="0"/>
              <a:t>13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3085399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algn="r" defTabSz="914400" rtl="1" eaLnBrk="1" latinLnBrk="0" hangingPunct="1"/>
            <a:r>
              <a:rPr lang="he-IL" dirty="0"/>
              <a:t>קשר של גרירה</a:t>
            </a:r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CF82A6-912C-1543-8C08-E5A213BD1F99}" type="slidenum">
              <a:rPr lang="en-IL" smtClean="0"/>
              <a:t>14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6976770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algn="r" defTabSz="914400" rtl="1" eaLnBrk="1" latinLnBrk="0" hangingPunct="1"/>
            <a:r>
              <a:rPr lang="he-IL" dirty="0"/>
              <a:t>קשר של </a:t>
            </a:r>
            <a:r>
              <a:rPr lang="he-IL" dirty="0" err="1"/>
              <a:t>אמ״מ</a:t>
            </a:r>
            <a:endParaRPr lang="he-IL" dirty="0"/>
          </a:p>
          <a:p>
            <a:pPr marL="0" algn="r" defTabSz="914400" rtl="1" eaLnBrk="1" latinLnBrk="0" hangingPunct="1"/>
            <a:r>
              <a:rPr lang="he-IL" dirty="0"/>
              <a:t>אחרי השקופית הזו לעשות תרגיל עם </a:t>
            </a:r>
            <a:r>
              <a:rPr lang="he-IL"/>
              <a:t>טבלת אמת</a:t>
            </a:r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CF82A6-912C-1543-8C08-E5A213BD1F99}" type="slidenum">
              <a:rPr lang="en-IL" smtClean="0"/>
              <a:t>15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4775328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en.wikipedia.org</a:t>
            </a:r>
            <a:r>
              <a:rPr lang="en-US" dirty="0"/>
              <a:t>/wiki/De_Morgan%27s_laws</a:t>
            </a:r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CF82A6-912C-1543-8C08-E5A213BD1F99}" type="slidenum">
              <a:rPr lang="en-IL" smtClean="0"/>
              <a:t>18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071568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algn="r" defTabSz="914400" rtl="1" eaLnBrk="1" latinLnBrk="0" hangingPunct="1"/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CF82A6-912C-1543-8C08-E5A213BD1F99}" type="slidenum">
              <a:rPr lang="en-IL" smtClean="0"/>
              <a:t>22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356146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5/28/2024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168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675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062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134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69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620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944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037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543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381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388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5/28/2024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732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7" r:id="rId6"/>
    <p:sldLayoutId id="2147483782" r:id="rId7"/>
    <p:sldLayoutId id="2147483783" r:id="rId8"/>
    <p:sldLayoutId id="2147483784" r:id="rId9"/>
    <p:sldLayoutId id="2147483786" r:id="rId10"/>
    <p:sldLayoutId id="2147483785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8A95209C-5275-4E15-8EA7-7F42980ABF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8127BC-418D-E34D-BABF-AF4837A4E6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7048" y="1124712"/>
            <a:ext cx="9144000" cy="3063240"/>
          </a:xfrm>
        </p:spPr>
        <p:txBody>
          <a:bodyPr>
            <a:normAutofit/>
          </a:bodyPr>
          <a:lstStyle/>
          <a:p>
            <a:pPr algn="ctr" defTabSz="914400" rtl="1" eaLnBrk="1" latinLnBrk="0" hangingPunct="1">
              <a:spcBef>
                <a:spcPct val="0"/>
              </a:spcBef>
              <a:buNone/>
            </a:pPr>
            <a:r>
              <a:rPr lang="he-IL" b="1" dirty="0">
                <a:latin typeface="Calibri" panose="020F0502020204030204" pitchFamily="34" charset="0"/>
                <a:cs typeface="Calibri" panose="020F0502020204030204" pitchFamily="34" charset="0"/>
              </a:rPr>
              <a:t>ארגון המחשב ומערכות הפעלה</a:t>
            </a:r>
            <a:endParaRPr lang="en-IL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FFB2A3-6C0B-694A-8641-94467FCAE5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7048" y="4599432"/>
            <a:ext cx="9144000" cy="1227520"/>
          </a:xfrm>
        </p:spPr>
        <p:txBody>
          <a:bodyPr>
            <a:normAutofit lnSpcReduction="10000"/>
          </a:bodyPr>
          <a:lstStyle/>
          <a:p>
            <a:pPr marL="0" indent="0" algn="ctr" defTabSz="914400" rtl="1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he-IL" sz="3200" b="1" dirty="0">
                <a:latin typeface="Calibri" panose="020F0502020204030204" pitchFamily="34" charset="0"/>
                <a:cs typeface="Calibri" panose="020F0502020204030204" pitchFamily="34" charset="0"/>
              </a:rPr>
              <a:t>אביב תשפ״ד</a:t>
            </a:r>
          </a:p>
          <a:p>
            <a:pPr marL="0" indent="0" algn="ctr" defTabSz="914400" rtl="1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he-IL" sz="3200" b="1" dirty="0">
                <a:latin typeface="Calibri" panose="020F0502020204030204" pitchFamily="34" charset="0"/>
                <a:cs typeface="Calibri" panose="020F0502020204030204" pitchFamily="34" charset="0"/>
              </a:rPr>
              <a:t>תרגול 1 – לוגיקה פסוקית ומעברי בסיסים</a:t>
            </a:r>
            <a:endParaRPr lang="en-IL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Rectangle 6">
            <a:extLst>
              <a:ext uri="{FF2B5EF4-FFF2-40B4-BE49-F238E27FC236}">
                <a16:creationId xmlns:a16="http://schemas.microsoft.com/office/drawing/2014/main" id="{4F2ED431-E304-4FF0-9F4E-032783C9D6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38200" y="720953"/>
            <a:ext cx="10515600" cy="5416094"/>
          </a:xfrm>
          <a:custGeom>
            <a:avLst/>
            <a:gdLst>
              <a:gd name="connsiteX0" fmla="*/ 0 w 10515600"/>
              <a:gd name="connsiteY0" fmla="*/ 0 h 5416094"/>
              <a:gd name="connsiteX1" fmla="*/ 552069 w 10515600"/>
              <a:gd name="connsiteY1" fmla="*/ 0 h 5416094"/>
              <a:gd name="connsiteX2" fmla="*/ 893826 w 10515600"/>
              <a:gd name="connsiteY2" fmla="*/ 0 h 5416094"/>
              <a:gd name="connsiteX3" fmla="*/ 1761363 w 10515600"/>
              <a:gd name="connsiteY3" fmla="*/ 0 h 5416094"/>
              <a:gd name="connsiteX4" fmla="*/ 2313432 w 10515600"/>
              <a:gd name="connsiteY4" fmla="*/ 0 h 5416094"/>
              <a:gd name="connsiteX5" fmla="*/ 2865501 w 10515600"/>
              <a:gd name="connsiteY5" fmla="*/ 0 h 5416094"/>
              <a:gd name="connsiteX6" fmla="*/ 3733038 w 10515600"/>
              <a:gd name="connsiteY6" fmla="*/ 0 h 5416094"/>
              <a:gd name="connsiteX7" fmla="*/ 4179951 w 10515600"/>
              <a:gd name="connsiteY7" fmla="*/ 0 h 5416094"/>
              <a:gd name="connsiteX8" fmla="*/ 5047488 w 10515600"/>
              <a:gd name="connsiteY8" fmla="*/ 0 h 5416094"/>
              <a:gd name="connsiteX9" fmla="*/ 5915025 w 10515600"/>
              <a:gd name="connsiteY9" fmla="*/ 0 h 5416094"/>
              <a:gd name="connsiteX10" fmla="*/ 6572250 w 10515600"/>
              <a:gd name="connsiteY10" fmla="*/ 0 h 5416094"/>
              <a:gd name="connsiteX11" fmla="*/ 7439787 w 10515600"/>
              <a:gd name="connsiteY11" fmla="*/ 0 h 5416094"/>
              <a:gd name="connsiteX12" fmla="*/ 7991856 w 10515600"/>
              <a:gd name="connsiteY12" fmla="*/ 0 h 5416094"/>
              <a:gd name="connsiteX13" fmla="*/ 8543925 w 10515600"/>
              <a:gd name="connsiteY13" fmla="*/ 0 h 5416094"/>
              <a:gd name="connsiteX14" fmla="*/ 9306306 w 10515600"/>
              <a:gd name="connsiteY14" fmla="*/ 0 h 5416094"/>
              <a:gd name="connsiteX15" fmla="*/ 9858375 w 10515600"/>
              <a:gd name="connsiteY15" fmla="*/ 0 h 5416094"/>
              <a:gd name="connsiteX16" fmla="*/ 10515600 w 10515600"/>
              <a:gd name="connsiteY16" fmla="*/ 0 h 5416094"/>
              <a:gd name="connsiteX17" fmla="*/ 10515600 w 10515600"/>
              <a:gd name="connsiteY17" fmla="*/ 785334 h 5416094"/>
              <a:gd name="connsiteX18" fmla="*/ 10515600 w 10515600"/>
              <a:gd name="connsiteY18" fmla="*/ 1516506 h 5416094"/>
              <a:gd name="connsiteX19" fmla="*/ 10515600 w 10515600"/>
              <a:gd name="connsiteY19" fmla="*/ 2247679 h 5416094"/>
              <a:gd name="connsiteX20" fmla="*/ 10515600 w 10515600"/>
              <a:gd name="connsiteY20" fmla="*/ 2762208 h 5416094"/>
              <a:gd name="connsiteX21" fmla="*/ 10515600 w 10515600"/>
              <a:gd name="connsiteY21" fmla="*/ 3330898 h 5416094"/>
              <a:gd name="connsiteX22" fmla="*/ 10515600 w 10515600"/>
              <a:gd name="connsiteY22" fmla="*/ 4062071 h 5416094"/>
              <a:gd name="connsiteX23" fmla="*/ 10515600 w 10515600"/>
              <a:gd name="connsiteY23" fmla="*/ 4684921 h 5416094"/>
              <a:gd name="connsiteX24" fmla="*/ 10515600 w 10515600"/>
              <a:gd name="connsiteY24" fmla="*/ 5416094 h 5416094"/>
              <a:gd name="connsiteX25" fmla="*/ 9753219 w 10515600"/>
              <a:gd name="connsiteY25" fmla="*/ 5416094 h 5416094"/>
              <a:gd name="connsiteX26" fmla="*/ 9411462 w 10515600"/>
              <a:gd name="connsiteY26" fmla="*/ 5416094 h 5416094"/>
              <a:gd name="connsiteX27" fmla="*/ 8754237 w 10515600"/>
              <a:gd name="connsiteY27" fmla="*/ 5416094 h 5416094"/>
              <a:gd name="connsiteX28" fmla="*/ 8307324 w 10515600"/>
              <a:gd name="connsiteY28" fmla="*/ 5416094 h 5416094"/>
              <a:gd name="connsiteX29" fmla="*/ 7544943 w 10515600"/>
              <a:gd name="connsiteY29" fmla="*/ 5416094 h 5416094"/>
              <a:gd name="connsiteX30" fmla="*/ 7098030 w 10515600"/>
              <a:gd name="connsiteY30" fmla="*/ 5416094 h 5416094"/>
              <a:gd name="connsiteX31" fmla="*/ 6335649 w 10515600"/>
              <a:gd name="connsiteY31" fmla="*/ 5416094 h 5416094"/>
              <a:gd name="connsiteX32" fmla="*/ 5993892 w 10515600"/>
              <a:gd name="connsiteY32" fmla="*/ 5416094 h 5416094"/>
              <a:gd name="connsiteX33" fmla="*/ 5231511 w 10515600"/>
              <a:gd name="connsiteY33" fmla="*/ 5416094 h 5416094"/>
              <a:gd name="connsiteX34" fmla="*/ 4784598 w 10515600"/>
              <a:gd name="connsiteY34" fmla="*/ 5416094 h 5416094"/>
              <a:gd name="connsiteX35" fmla="*/ 4442841 w 10515600"/>
              <a:gd name="connsiteY35" fmla="*/ 5416094 h 5416094"/>
              <a:gd name="connsiteX36" fmla="*/ 3995928 w 10515600"/>
              <a:gd name="connsiteY36" fmla="*/ 5416094 h 5416094"/>
              <a:gd name="connsiteX37" fmla="*/ 3233547 w 10515600"/>
              <a:gd name="connsiteY37" fmla="*/ 5416094 h 5416094"/>
              <a:gd name="connsiteX38" fmla="*/ 2786634 w 10515600"/>
              <a:gd name="connsiteY38" fmla="*/ 5416094 h 5416094"/>
              <a:gd name="connsiteX39" fmla="*/ 2444877 w 10515600"/>
              <a:gd name="connsiteY39" fmla="*/ 5416094 h 5416094"/>
              <a:gd name="connsiteX40" fmla="*/ 1997964 w 10515600"/>
              <a:gd name="connsiteY40" fmla="*/ 5416094 h 5416094"/>
              <a:gd name="connsiteX41" fmla="*/ 1445895 w 10515600"/>
              <a:gd name="connsiteY41" fmla="*/ 5416094 h 5416094"/>
              <a:gd name="connsiteX42" fmla="*/ 788670 w 10515600"/>
              <a:gd name="connsiteY42" fmla="*/ 5416094 h 5416094"/>
              <a:gd name="connsiteX43" fmla="*/ 0 w 10515600"/>
              <a:gd name="connsiteY43" fmla="*/ 5416094 h 5416094"/>
              <a:gd name="connsiteX44" fmla="*/ 0 w 10515600"/>
              <a:gd name="connsiteY44" fmla="*/ 4630760 h 5416094"/>
              <a:gd name="connsiteX45" fmla="*/ 0 w 10515600"/>
              <a:gd name="connsiteY45" fmla="*/ 3953749 h 5416094"/>
              <a:gd name="connsiteX46" fmla="*/ 0 w 10515600"/>
              <a:gd name="connsiteY46" fmla="*/ 3276737 h 5416094"/>
              <a:gd name="connsiteX47" fmla="*/ 0 w 10515600"/>
              <a:gd name="connsiteY47" fmla="*/ 2599725 h 5416094"/>
              <a:gd name="connsiteX48" fmla="*/ 0 w 10515600"/>
              <a:gd name="connsiteY48" fmla="*/ 1922713 h 5416094"/>
              <a:gd name="connsiteX49" fmla="*/ 0 w 10515600"/>
              <a:gd name="connsiteY49" fmla="*/ 1299863 h 5416094"/>
              <a:gd name="connsiteX50" fmla="*/ 0 w 10515600"/>
              <a:gd name="connsiteY50" fmla="*/ 0 h 5416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515600" h="5416094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24919" y="196329"/>
                  <a:pt x="10549062" y="488432"/>
                  <a:pt x="10515600" y="785334"/>
                </a:cubicBezTo>
                <a:cubicBezTo>
                  <a:pt x="10482138" y="1082236"/>
                  <a:pt x="10536385" y="1323726"/>
                  <a:pt x="10515600" y="1516506"/>
                </a:cubicBezTo>
                <a:cubicBezTo>
                  <a:pt x="10494815" y="1709286"/>
                  <a:pt x="10546328" y="2097632"/>
                  <a:pt x="10515600" y="2247679"/>
                </a:cubicBezTo>
                <a:cubicBezTo>
                  <a:pt x="10484872" y="2397726"/>
                  <a:pt x="10491771" y="2577292"/>
                  <a:pt x="10515600" y="2762208"/>
                </a:cubicBezTo>
                <a:cubicBezTo>
                  <a:pt x="10539429" y="2947124"/>
                  <a:pt x="10511007" y="3105736"/>
                  <a:pt x="10515600" y="3330898"/>
                </a:cubicBezTo>
                <a:cubicBezTo>
                  <a:pt x="10520194" y="3556060"/>
                  <a:pt x="10497393" y="3882611"/>
                  <a:pt x="10515600" y="4062071"/>
                </a:cubicBezTo>
                <a:cubicBezTo>
                  <a:pt x="10533807" y="4241531"/>
                  <a:pt x="10544791" y="4505155"/>
                  <a:pt x="10515600" y="4684921"/>
                </a:cubicBezTo>
                <a:cubicBezTo>
                  <a:pt x="10486410" y="4864687"/>
                  <a:pt x="10497356" y="5246484"/>
                  <a:pt x="10515600" y="5416094"/>
                </a:cubicBezTo>
                <a:cubicBezTo>
                  <a:pt x="10245623" y="5445692"/>
                  <a:pt x="10029676" y="5415505"/>
                  <a:pt x="9753219" y="5416094"/>
                </a:cubicBezTo>
                <a:cubicBezTo>
                  <a:pt x="9476762" y="5416683"/>
                  <a:pt x="9553148" y="5422760"/>
                  <a:pt x="9411462" y="5416094"/>
                </a:cubicBezTo>
                <a:cubicBezTo>
                  <a:pt x="9269776" y="5409428"/>
                  <a:pt x="8927709" y="5385012"/>
                  <a:pt x="8754237" y="5416094"/>
                </a:cubicBezTo>
                <a:cubicBezTo>
                  <a:pt x="8580766" y="5447176"/>
                  <a:pt x="8413264" y="5410024"/>
                  <a:pt x="8307324" y="5416094"/>
                </a:cubicBezTo>
                <a:cubicBezTo>
                  <a:pt x="8201384" y="5422164"/>
                  <a:pt x="7912690" y="5421686"/>
                  <a:pt x="7544943" y="5416094"/>
                </a:cubicBezTo>
                <a:cubicBezTo>
                  <a:pt x="7177196" y="5410502"/>
                  <a:pt x="7304235" y="5418502"/>
                  <a:pt x="7098030" y="5416094"/>
                </a:cubicBezTo>
                <a:cubicBezTo>
                  <a:pt x="6891825" y="5413686"/>
                  <a:pt x="6541479" y="5434609"/>
                  <a:pt x="6335649" y="5416094"/>
                </a:cubicBezTo>
                <a:cubicBezTo>
                  <a:pt x="6129819" y="5397579"/>
                  <a:pt x="6106541" y="5402791"/>
                  <a:pt x="5993892" y="5416094"/>
                </a:cubicBezTo>
                <a:cubicBezTo>
                  <a:pt x="5881243" y="5429397"/>
                  <a:pt x="5545248" y="5437743"/>
                  <a:pt x="5231511" y="5416094"/>
                </a:cubicBezTo>
                <a:cubicBezTo>
                  <a:pt x="4917774" y="5394445"/>
                  <a:pt x="4963237" y="5426599"/>
                  <a:pt x="4784598" y="5416094"/>
                </a:cubicBezTo>
                <a:cubicBezTo>
                  <a:pt x="4605959" y="5405589"/>
                  <a:pt x="4605904" y="5406658"/>
                  <a:pt x="4442841" y="5416094"/>
                </a:cubicBezTo>
                <a:cubicBezTo>
                  <a:pt x="4279778" y="5425530"/>
                  <a:pt x="4177180" y="5426138"/>
                  <a:pt x="3995928" y="5416094"/>
                </a:cubicBezTo>
                <a:cubicBezTo>
                  <a:pt x="3814676" y="5406050"/>
                  <a:pt x="3516440" y="5429234"/>
                  <a:pt x="3233547" y="5416094"/>
                </a:cubicBezTo>
                <a:cubicBezTo>
                  <a:pt x="2950654" y="5402954"/>
                  <a:pt x="2884354" y="5436103"/>
                  <a:pt x="2786634" y="5416094"/>
                </a:cubicBezTo>
                <a:cubicBezTo>
                  <a:pt x="2688914" y="5396085"/>
                  <a:pt x="2522958" y="5423232"/>
                  <a:pt x="2444877" y="5416094"/>
                </a:cubicBezTo>
                <a:cubicBezTo>
                  <a:pt x="2366796" y="5408956"/>
                  <a:pt x="2104768" y="5395479"/>
                  <a:pt x="1997964" y="5416094"/>
                </a:cubicBezTo>
                <a:cubicBezTo>
                  <a:pt x="1891160" y="5436709"/>
                  <a:pt x="1573016" y="5412376"/>
                  <a:pt x="1445895" y="5416094"/>
                </a:cubicBezTo>
                <a:cubicBezTo>
                  <a:pt x="1318774" y="5419812"/>
                  <a:pt x="986443" y="5400529"/>
                  <a:pt x="788670" y="5416094"/>
                </a:cubicBezTo>
                <a:cubicBezTo>
                  <a:pt x="590897" y="5431659"/>
                  <a:pt x="363709" y="5381266"/>
                  <a:pt x="0" y="5416094"/>
                </a:cubicBezTo>
                <a:cubicBezTo>
                  <a:pt x="-22973" y="5218643"/>
                  <a:pt x="-26699" y="5010779"/>
                  <a:pt x="0" y="4630760"/>
                </a:cubicBezTo>
                <a:cubicBezTo>
                  <a:pt x="26699" y="4250741"/>
                  <a:pt x="-15389" y="4196664"/>
                  <a:pt x="0" y="3953749"/>
                </a:cubicBezTo>
                <a:cubicBezTo>
                  <a:pt x="15389" y="3710834"/>
                  <a:pt x="468" y="3611311"/>
                  <a:pt x="0" y="3276737"/>
                </a:cubicBezTo>
                <a:cubicBezTo>
                  <a:pt x="-468" y="2942163"/>
                  <a:pt x="15360" y="2781998"/>
                  <a:pt x="0" y="2599725"/>
                </a:cubicBezTo>
                <a:cubicBezTo>
                  <a:pt x="-15360" y="2417452"/>
                  <a:pt x="14816" y="2100232"/>
                  <a:pt x="0" y="1922713"/>
                </a:cubicBezTo>
                <a:cubicBezTo>
                  <a:pt x="-14816" y="1745194"/>
                  <a:pt x="-24648" y="1604167"/>
                  <a:pt x="0" y="1299863"/>
                </a:cubicBezTo>
                <a:cubicBezTo>
                  <a:pt x="24648" y="995559"/>
                  <a:pt x="2182" y="279525"/>
                  <a:pt x="0" y="0"/>
                </a:cubicBezTo>
                <a:close/>
              </a:path>
            </a:pathLst>
          </a:custGeom>
          <a:noFill/>
          <a:ln w="571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6">
            <a:extLst>
              <a:ext uri="{FF2B5EF4-FFF2-40B4-BE49-F238E27FC236}">
                <a16:creationId xmlns:a16="http://schemas.microsoft.com/office/drawing/2014/main" id="{4E87FCFB-2CCE-460D-B3DD-557C8BD1B9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4194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8435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06782379-043D-7D44-ADB4-2B6D42814131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pPr algn="r" rtl="1"/>
                <a:r>
                  <a:rPr lang="en-IL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NOT</a:t>
                </a:r>
                <a:r>
                  <a:rPr lang="he-IL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he-IL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</m:oMath>
                </a14:m>
                <a:endParaRPr lang="en-IL" b="1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06782379-043D-7D44-ADB4-2B6D4281413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r="-2667" b="-2765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2E255B5-DC2D-554B-8076-92C8671DA89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929384"/>
                <a:ext cx="10515600" cy="2813304"/>
              </a:xfrm>
            </p:spPr>
            <p:txBody>
              <a:bodyPr/>
              <a:lstStyle/>
              <a:p>
                <a:pPr marL="0" indent="0" algn="r" defTabSz="914400" rtl="1" eaLnBrk="1" latinLnBrk="0" hangingPunct="1">
                  <a:lnSpc>
                    <a:spcPct val="110000"/>
                  </a:lnSpc>
                  <a:spcBef>
                    <a:spcPts val="1000"/>
                  </a:spcBef>
                  <a:buNone/>
                </a:pPr>
                <a:r>
                  <a:rPr lang="he-IL" dirty="0">
                    <a:latin typeface="Calibri" panose="020F0502020204030204" pitchFamily="34" charset="0"/>
                    <a:cs typeface="Calibri" panose="020F0502020204030204" pitchFamily="34" charset="0"/>
                  </a:rPr>
                  <a:t>נגדיר את הפסוק </a:t>
                </a: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a</a:t>
                </a:r>
                <a:r>
                  <a:rPr lang="he-IL" dirty="0">
                    <a:latin typeface="Calibri" panose="020F0502020204030204" pitchFamily="34" charset="0"/>
                    <a:cs typeface="Calibri" panose="020F0502020204030204" pitchFamily="34" charset="0"/>
                  </a:rPr>
                  <a:t> – בבוקר ירד גשם</a:t>
                </a:r>
              </a:p>
              <a:p>
                <a:pPr marL="0" indent="0" algn="r" defTabSz="914400" rtl="1" eaLnBrk="1" latinLnBrk="0" hangingPunct="1">
                  <a:lnSpc>
                    <a:spcPct val="110000"/>
                  </a:lnSpc>
                  <a:spcBef>
                    <a:spcPts val="1000"/>
                  </a:spcBef>
                  <a:buNone/>
                </a:pPr>
                <a:r>
                  <a:rPr lang="he-IL" dirty="0">
                    <a:latin typeface="Calibri" panose="020F0502020204030204" pitchFamily="34" charset="0"/>
                    <a:cs typeface="Calibri" panose="020F0502020204030204" pitchFamily="34" charset="0"/>
                  </a:rPr>
                  <a:t>הקשר הלוגי </a:t>
                </a: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NOT</a:t>
                </a:r>
                <a:r>
                  <a:rPr lang="he-IL" dirty="0">
                    <a:latin typeface="Calibri" panose="020F0502020204030204" pitchFamily="34" charset="0"/>
                    <a:cs typeface="Calibri" panose="020F0502020204030204" pitchFamily="34" charset="0"/>
                  </a:rPr>
                  <a:t> על הפסוק </a:t>
                </a: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a</a:t>
                </a:r>
                <a:r>
                  <a:rPr lang="he-IL" dirty="0">
                    <a:latin typeface="Calibri" panose="020F0502020204030204" pitchFamily="34" charset="0"/>
                    <a:cs typeface="Calibri" panose="020F0502020204030204" pitchFamily="34" charset="0"/>
                  </a:rPr>
                  <a:t> יחזיר את השלילה של הפסוק </a:t>
                </a: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a</a:t>
                </a:r>
                <a:r>
                  <a:rPr lang="he-IL" dirty="0">
                    <a:latin typeface="Calibri" panose="020F0502020204030204" pitchFamily="34" charset="0"/>
                    <a:cs typeface="Calibri" panose="020F0502020204030204" pitchFamily="34" charset="0"/>
                  </a:rPr>
                  <a:t>:</a:t>
                </a:r>
              </a:p>
              <a:p>
                <a:pPr marL="0" indent="0" algn="r" defTabSz="914400" rtl="1" eaLnBrk="1" latinLnBrk="0" hangingPunct="1">
                  <a:lnSpc>
                    <a:spcPct val="110000"/>
                  </a:lnSpc>
                  <a:spcBef>
                    <a:spcPts val="1000"/>
                  </a:spcBef>
                  <a:buNone/>
                </a:pPr>
                <a:r>
                  <a:rPr lang="he-IL" dirty="0">
                    <a:latin typeface="Calibri" panose="020F0502020204030204" pitchFamily="34" charset="0"/>
                    <a:cs typeface="Calibri" panose="020F0502020204030204" pitchFamily="34" charset="0"/>
                  </a:rPr>
                  <a:t>בבוקר לא ירד גשם. נסמן את הפסוק כך: </a:t>
                </a:r>
                <a14:m>
                  <m:oMath xmlns:m="http://schemas.openxmlformats.org/officeDocument/2006/math">
                    <m:r>
                      <a:rPr lang="he-IL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</m:oMath>
                </a14:m>
                <a:endParaRPr lang="en-IL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 algn="r" defTabSz="914400" rtl="1" eaLnBrk="1" latinLnBrk="0" hangingPunct="1">
                  <a:lnSpc>
                    <a:spcPct val="110000"/>
                  </a:lnSpc>
                  <a:spcBef>
                    <a:spcPts val="1000"/>
                  </a:spcBef>
                  <a:buNone/>
                </a:pPr>
                <a:r>
                  <a:rPr lang="he-IL" dirty="0">
                    <a:latin typeface="Calibri" panose="020F0502020204030204" pitchFamily="34" charset="0"/>
                    <a:cs typeface="Calibri" panose="020F0502020204030204" pitchFamily="34" charset="0"/>
                  </a:rPr>
                  <a:t>טבלת האמת של הקשר </a:t>
                </a: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:NOT</a:t>
                </a:r>
                <a:endParaRPr lang="he-IL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 algn="r" defTabSz="914400" rtl="1" eaLnBrk="1" latinLnBrk="0" hangingPunct="1">
                  <a:lnSpc>
                    <a:spcPct val="110000"/>
                  </a:lnSpc>
                  <a:spcBef>
                    <a:spcPts val="1000"/>
                  </a:spcBef>
                  <a:buNone/>
                </a:pPr>
                <a:endParaRPr lang="en-IL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2E255B5-DC2D-554B-8076-92C8671DA89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929384"/>
                <a:ext cx="10515600" cy="2813304"/>
              </a:xfrm>
              <a:blipFill>
                <a:blip r:embed="rId3"/>
                <a:stretch>
                  <a:fillRect t="-1518" r="-1159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2EA6A637-85E2-ED43-A63B-0E3280B5F0D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04181153"/>
                  </p:ext>
                </p:extLst>
              </p:nvPr>
            </p:nvGraphicFramePr>
            <p:xfrm>
              <a:off x="2105152" y="3967450"/>
              <a:ext cx="4198112" cy="2104926"/>
            </p:xfrm>
            <a:graphic>
              <a:graphicData uri="http://schemas.openxmlformats.org/drawingml/2006/table">
                <a:tbl>
                  <a:tblPr firstRow="1" bandRow="1">
                    <a:tableStyleId>{72833802-FEF1-4C79-8D5D-14CF1EAF98D9}</a:tableStyleId>
                  </a:tblPr>
                  <a:tblGrid>
                    <a:gridCol w="2099056">
                      <a:extLst>
                        <a:ext uri="{9D8B030D-6E8A-4147-A177-3AD203B41FA5}">
                          <a16:colId xmlns:a16="http://schemas.microsoft.com/office/drawing/2014/main" val="50140050"/>
                        </a:ext>
                      </a:extLst>
                    </a:gridCol>
                    <a:gridCol w="2099056">
                      <a:extLst>
                        <a:ext uri="{9D8B030D-6E8A-4147-A177-3AD203B41FA5}">
                          <a16:colId xmlns:a16="http://schemas.microsoft.com/office/drawing/2014/main" val="4120512270"/>
                        </a:ext>
                      </a:extLst>
                    </a:gridCol>
                  </a:tblGrid>
                  <a:tr h="462958">
                    <a:tc>
                      <a:txBody>
                        <a:bodyPr/>
                        <a:lstStyle/>
                        <a:p>
                          <a:pPr marL="0" indent="0" algn="ctr" defTabSz="914400" rtl="1" eaLnBrk="1" latinLnBrk="0" hangingPunct="1">
                            <a:lnSpc>
                              <a:spcPct val="110000"/>
                            </a:lnSpc>
                            <a:spcBef>
                              <a:spcPts val="1000"/>
                            </a:spcBef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IL" sz="28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indent="0" algn="ctr" defTabSz="914400" rtl="1" eaLnBrk="1" latinLnBrk="0" hangingPunct="1">
                            <a:lnSpc>
                              <a:spcPct val="110000"/>
                            </a:lnSpc>
                            <a:spcBef>
                              <a:spcPts val="1000"/>
                            </a:spcBef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he-IL" sz="2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~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IL" sz="28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823125198"/>
                      </a:ext>
                    </a:extLst>
                  </a:tr>
                  <a:tr h="7720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L" sz="2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L" sz="2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513180281"/>
                      </a:ext>
                    </a:extLst>
                  </a:tr>
                  <a:tr h="7720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L" sz="2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IL" sz="2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80927503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2EA6A637-85E2-ED43-A63B-0E3280B5F0D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04181153"/>
                  </p:ext>
                </p:extLst>
              </p:nvPr>
            </p:nvGraphicFramePr>
            <p:xfrm>
              <a:off x="2105152" y="3967450"/>
              <a:ext cx="4198112" cy="2104926"/>
            </p:xfrm>
            <a:graphic>
              <a:graphicData uri="http://schemas.openxmlformats.org/drawingml/2006/table">
                <a:tbl>
                  <a:tblPr firstRow="1" bandRow="1">
                    <a:tableStyleId>{72833802-FEF1-4C79-8D5D-14CF1EAF98D9}</a:tableStyleId>
                  </a:tblPr>
                  <a:tblGrid>
                    <a:gridCol w="2099056">
                      <a:extLst>
                        <a:ext uri="{9D8B030D-6E8A-4147-A177-3AD203B41FA5}">
                          <a16:colId xmlns:a16="http://schemas.microsoft.com/office/drawing/2014/main" val="50140050"/>
                        </a:ext>
                      </a:extLst>
                    </a:gridCol>
                    <a:gridCol w="2099056">
                      <a:extLst>
                        <a:ext uri="{9D8B030D-6E8A-4147-A177-3AD203B41FA5}">
                          <a16:colId xmlns:a16="http://schemas.microsoft.com/office/drawing/2014/main" val="4120512270"/>
                        </a:ext>
                      </a:extLst>
                    </a:gridCol>
                  </a:tblGrid>
                  <a:tr h="560832">
                    <a:tc>
                      <a:txBody>
                        <a:bodyPr/>
                        <a:lstStyle/>
                        <a:p>
                          <a:endParaRPr lang="en-IL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t="-2273" r="-100602" b="-2818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IL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100000" t="-2273" r="-602" b="-2818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23125198"/>
                      </a:ext>
                    </a:extLst>
                  </a:tr>
                  <a:tr h="7720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L" sz="2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L" sz="2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513180281"/>
                      </a:ext>
                    </a:extLst>
                  </a:tr>
                  <a:tr h="7720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L" sz="2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IL" sz="2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80927503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198970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D734B7E8-E9FE-5146-8AEF-25F42D240CEE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pPr algn="r" rtl="1"/>
                <a:r>
                  <a:rPr lang="en-IL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AND</a:t>
                </a:r>
                <a:r>
                  <a:rPr lang="he-IL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 panose="02040503050406030204" pitchFamily="18" charset="0"/>
                      </a:rPr>
                      <m:t>&amp;</m:t>
                    </m:r>
                  </m:oMath>
                </a14:m>
                <a:endParaRPr lang="en-IL" b="1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D734B7E8-E9FE-5146-8AEF-25F42D240CE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3"/>
                <a:stretch>
                  <a:fillRect r="-2667" b="-5991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51B012-7728-5B4F-99DE-08BEAC6360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600" y="1929384"/>
            <a:ext cx="6172200" cy="4776216"/>
          </a:xfrm>
        </p:spPr>
        <p:txBody>
          <a:bodyPr>
            <a:normAutofit/>
          </a:bodyPr>
          <a:lstStyle/>
          <a:p>
            <a:pPr marL="228600" indent="-228600" algn="r" defTabSz="914400" rtl="1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נגדיר את </a:t>
            </a:r>
            <a:r>
              <a:rPr lang="he-IL" b="1" u="sng" dirty="0">
                <a:latin typeface="Calibri" panose="020F0502020204030204" pitchFamily="34" charset="0"/>
                <a:cs typeface="Calibri" panose="020F0502020204030204" pitchFamily="34" charset="0"/>
              </a:rPr>
              <a:t>הפסוקים הפשוטים</a:t>
            </a:r>
            <a:r>
              <a:rPr lang="he-IL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הבאים:</a:t>
            </a:r>
          </a:p>
          <a:p>
            <a:pPr marL="0" indent="0" algn="r" defTabSz="914400" rtl="1" eaLnBrk="1" latinLnBrk="0" hangingPunct="1">
              <a:lnSpc>
                <a:spcPct val="110000"/>
              </a:lnSpc>
              <a:spcBef>
                <a:spcPts val="1000"/>
              </a:spcBef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: יש חלב בפינת קפה</a:t>
            </a:r>
          </a:p>
          <a:p>
            <a:pPr marL="0" indent="0" algn="r" defTabSz="914400" rtl="1" eaLnBrk="1" latinLnBrk="0" hangingPunct="1">
              <a:lnSpc>
                <a:spcPct val="110000"/>
              </a:lnSpc>
              <a:spcBef>
                <a:spcPts val="1000"/>
              </a:spcBef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: יש קפה בפינת קפה</a:t>
            </a:r>
          </a:p>
          <a:p>
            <a:pPr algn="r" rtl="1"/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נגדיר את </a:t>
            </a:r>
            <a:r>
              <a:rPr lang="he-IL" b="1" u="sng" dirty="0">
                <a:latin typeface="Calibri" panose="020F0502020204030204" pitchFamily="34" charset="0"/>
                <a:cs typeface="Calibri" panose="020F0502020204030204" pitchFamily="34" charset="0"/>
              </a:rPr>
              <a:t>הפסוק המורכב </a:t>
            </a: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הבא:</a:t>
            </a:r>
          </a:p>
          <a:p>
            <a:pPr marL="0" indent="0" algn="r" rtl="1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: יש חלב בפינת קפה וגם יש קפה בפינת קפה</a:t>
            </a:r>
          </a:p>
          <a:p>
            <a:pPr algn="r" rtl="1"/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הפסוק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 יהיה פסוק אמת כאשר שני תתי הפסוקים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 ו-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 יהיו אמת</a:t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כלומר-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c=1</a:t>
            </a: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 אמ״מ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a=1</a:t>
            </a: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 וגם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b=1</a:t>
            </a:r>
            <a:endParaRPr lang="en-I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BA8EBD2-0643-474D-AD6A-8CAC95948286}"/>
              </a:ext>
            </a:extLst>
          </p:cNvPr>
          <p:cNvSpPr txBox="1"/>
          <p:nvPr/>
        </p:nvSpPr>
        <p:spPr>
          <a:xfrm>
            <a:off x="1078980" y="1929384"/>
            <a:ext cx="3393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he-IL" sz="2400" dirty="0">
                <a:latin typeface="Calibri" panose="020F0502020204030204" pitchFamily="34" charset="0"/>
                <a:cs typeface="Calibri" panose="020F0502020204030204" pitchFamily="34" charset="0"/>
              </a:rPr>
              <a:t>טבלת האמת של הקשר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endParaRPr lang="en-I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01F17A40-02A2-4C48-9C91-D364B8CD22A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05723322"/>
                  </p:ext>
                </p:extLst>
              </p:nvPr>
            </p:nvGraphicFramePr>
            <p:xfrm>
              <a:off x="629116" y="2843855"/>
              <a:ext cx="4198113" cy="3649020"/>
            </p:xfrm>
            <a:graphic>
              <a:graphicData uri="http://schemas.openxmlformats.org/drawingml/2006/table">
                <a:tbl>
                  <a:tblPr firstRow="1" bandRow="1">
                    <a:tableStyleId>{72833802-FEF1-4C79-8D5D-14CF1EAF98D9}</a:tableStyleId>
                  </a:tblPr>
                  <a:tblGrid>
                    <a:gridCol w="1399371">
                      <a:extLst>
                        <a:ext uri="{9D8B030D-6E8A-4147-A177-3AD203B41FA5}">
                          <a16:colId xmlns:a16="http://schemas.microsoft.com/office/drawing/2014/main" val="50140050"/>
                        </a:ext>
                      </a:extLst>
                    </a:gridCol>
                    <a:gridCol w="1310614">
                      <a:extLst>
                        <a:ext uri="{9D8B030D-6E8A-4147-A177-3AD203B41FA5}">
                          <a16:colId xmlns:a16="http://schemas.microsoft.com/office/drawing/2014/main" val="4120512270"/>
                        </a:ext>
                      </a:extLst>
                    </a:gridCol>
                    <a:gridCol w="1488128">
                      <a:extLst>
                        <a:ext uri="{9D8B030D-6E8A-4147-A177-3AD203B41FA5}">
                          <a16:colId xmlns:a16="http://schemas.microsoft.com/office/drawing/2014/main" val="904486192"/>
                        </a:ext>
                      </a:extLst>
                    </a:gridCol>
                  </a:tblGrid>
                  <a:tr h="462958">
                    <a:tc>
                      <a:txBody>
                        <a:bodyPr/>
                        <a:lstStyle/>
                        <a:p>
                          <a:pPr marL="0" indent="0" algn="ctr" defTabSz="914400" rtl="1" eaLnBrk="1" latinLnBrk="0" hangingPunct="1">
                            <a:lnSpc>
                              <a:spcPct val="110000"/>
                            </a:lnSpc>
                            <a:spcBef>
                              <a:spcPts val="1000"/>
                            </a:spcBef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IL" sz="2800" b="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indent="0" algn="ctr" defTabSz="914400" rtl="1" eaLnBrk="1" latinLnBrk="0" hangingPunct="1">
                            <a:lnSpc>
                              <a:spcPct val="110000"/>
                            </a:lnSpc>
                            <a:spcBef>
                              <a:spcPts val="1000"/>
                            </a:spcBef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IL" sz="2800" b="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10000"/>
                            </a:lnSpc>
                            <a:spcBef>
                              <a:spcPts val="100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&amp;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he-IL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𝑐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IL" sz="2800" b="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823125198"/>
                      </a:ext>
                    </a:extLst>
                  </a:tr>
                  <a:tr h="7720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L" sz="2800" b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L" sz="2800" b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L" sz="2800" b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513180281"/>
                      </a:ext>
                    </a:extLst>
                  </a:tr>
                  <a:tr h="7720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L" sz="2800" b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IL" sz="2800" b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IL" sz="2800" b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809275034"/>
                      </a:ext>
                    </a:extLst>
                  </a:tr>
                  <a:tr h="7720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L" sz="2800" b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IL" sz="2800" b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IL" sz="2800" b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553355883"/>
                      </a:ext>
                    </a:extLst>
                  </a:tr>
                  <a:tr h="7720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L" sz="2800" b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IL" sz="2800" b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IL" sz="2800" b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68017858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01F17A40-02A2-4C48-9C91-D364B8CD22A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05723322"/>
                  </p:ext>
                </p:extLst>
              </p:nvPr>
            </p:nvGraphicFramePr>
            <p:xfrm>
              <a:off x="629116" y="2843855"/>
              <a:ext cx="4198113" cy="3649020"/>
            </p:xfrm>
            <a:graphic>
              <a:graphicData uri="http://schemas.openxmlformats.org/drawingml/2006/table">
                <a:tbl>
                  <a:tblPr firstRow="1" bandRow="1">
                    <a:tableStyleId>{72833802-FEF1-4C79-8D5D-14CF1EAF98D9}</a:tableStyleId>
                  </a:tblPr>
                  <a:tblGrid>
                    <a:gridCol w="1399371">
                      <a:extLst>
                        <a:ext uri="{9D8B030D-6E8A-4147-A177-3AD203B41FA5}">
                          <a16:colId xmlns:a16="http://schemas.microsoft.com/office/drawing/2014/main" val="50140050"/>
                        </a:ext>
                      </a:extLst>
                    </a:gridCol>
                    <a:gridCol w="1310614">
                      <a:extLst>
                        <a:ext uri="{9D8B030D-6E8A-4147-A177-3AD203B41FA5}">
                          <a16:colId xmlns:a16="http://schemas.microsoft.com/office/drawing/2014/main" val="4120512270"/>
                        </a:ext>
                      </a:extLst>
                    </a:gridCol>
                    <a:gridCol w="1488128">
                      <a:extLst>
                        <a:ext uri="{9D8B030D-6E8A-4147-A177-3AD203B41FA5}">
                          <a16:colId xmlns:a16="http://schemas.microsoft.com/office/drawing/2014/main" val="904486192"/>
                        </a:ext>
                      </a:extLst>
                    </a:gridCol>
                  </a:tblGrid>
                  <a:tr h="560832">
                    <a:tc>
                      <a:txBody>
                        <a:bodyPr/>
                        <a:lstStyle/>
                        <a:p>
                          <a:endParaRPr lang="he-IL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435" t="-1087" r="-200435" b="-5543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he-IL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107442" t="-1087" r="-114419" b="-5543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he-IL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182787" t="-1087" r="-820" b="-55434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23125198"/>
                      </a:ext>
                    </a:extLst>
                  </a:tr>
                  <a:tr h="7720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L" sz="2800" b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L" sz="2800" b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L" sz="2800" b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513180281"/>
                      </a:ext>
                    </a:extLst>
                  </a:tr>
                  <a:tr h="7720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L" sz="2800" b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IL" sz="2800" b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IL" sz="2800" b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809275034"/>
                      </a:ext>
                    </a:extLst>
                  </a:tr>
                  <a:tr h="7720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L" sz="2800" b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IL" sz="2800" b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IL" sz="2800" b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553355883"/>
                      </a:ext>
                    </a:extLst>
                  </a:tr>
                  <a:tr h="7720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L" sz="2800" b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IL" sz="2800" b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IL" sz="2800" b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68017858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5891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38EEAA2D-EB25-9640-B10A-7CFC8B98EDA0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pPr algn="r" rtl="1"/>
                <a:r>
                  <a:rPr lang="en-IL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OR</a:t>
                </a:r>
                <a:r>
                  <a:rPr lang="he-IL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he-IL" b="1" i="1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endParaRPr lang="en-IL" b="1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38EEAA2D-EB25-9640-B10A-7CFC8B98EDA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r="-2667" b="-2765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B55209-81C6-5B49-815C-4343DEA2F9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6290" y="1929384"/>
            <a:ext cx="6435435" cy="4563491"/>
          </a:xfrm>
        </p:spPr>
        <p:txBody>
          <a:bodyPr>
            <a:normAutofit/>
          </a:bodyPr>
          <a:lstStyle/>
          <a:p>
            <a:pPr algn="r" rtl="1"/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נגדיר את </a:t>
            </a:r>
            <a:r>
              <a:rPr lang="he-IL" b="1" u="sng" dirty="0">
                <a:latin typeface="Calibri" panose="020F0502020204030204" pitchFamily="34" charset="0"/>
                <a:cs typeface="Calibri" panose="020F0502020204030204" pitchFamily="34" charset="0"/>
              </a:rPr>
              <a:t>הפסוק המורכב </a:t>
            </a: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הבא:</a:t>
            </a:r>
          </a:p>
          <a:p>
            <a:pPr marL="0" indent="0" algn="r" rtl="1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: יש חלב בפינת קפה או שיש קפה בפינת קפה</a:t>
            </a:r>
          </a:p>
          <a:p>
            <a:pPr algn="r" rtl="1"/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הפסוק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 יהיה פסוק אמת כאשר לפחות אחד מתתי הפסוקים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 ו-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 יהיו אמת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38F779C-3BF6-6E43-9089-B0C3936D2DF5}"/>
              </a:ext>
            </a:extLst>
          </p:cNvPr>
          <p:cNvSpPr txBox="1"/>
          <p:nvPr/>
        </p:nvSpPr>
        <p:spPr>
          <a:xfrm>
            <a:off x="1274546" y="1929384"/>
            <a:ext cx="31983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he-IL" sz="2400" dirty="0">
                <a:latin typeface="Calibri" panose="020F0502020204030204" pitchFamily="34" charset="0"/>
                <a:cs typeface="Calibri" panose="020F0502020204030204" pitchFamily="34" charset="0"/>
              </a:rPr>
              <a:t>טבלת האמת של הקשר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OR</a:t>
            </a:r>
            <a:endParaRPr lang="en-I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EA89D344-B5DC-1649-ABDB-203B9C762E8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16366514"/>
                  </p:ext>
                </p:extLst>
              </p:nvPr>
            </p:nvGraphicFramePr>
            <p:xfrm>
              <a:off x="629116" y="2843855"/>
              <a:ext cx="4198113" cy="3649020"/>
            </p:xfrm>
            <a:graphic>
              <a:graphicData uri="http://schemas.openxmlformats.org/drawingml/2006/table">
                <a:tbl>
                  <a:tblPr firstRow="1" bandRow="1">
                    <a:tableStyleId>{72833802-FEF1-4C79-8D5D-14CF1EAF98D9}</a:tableStyleId>
                  </a:tblPr>
                  <a:tblGrid>
                    <a:gridCol w="1399371">
                      <a:extLst>
                        <a:ext uri="{9D8B030D-6E8A-4147-A177-3AD203B41FA5}">
                          <a16:colId xmlns:a16="http://schemas.microsoft.com/office/drawing/2014/main" val="50140050"/>
                        </a:ext>
                      </a:extLst>
                    </a:gridCol>
                    <a:gridCol w="1399371">
                      <a:extLst>
                        <a:ext uri="{9D8B030D-6E8A-4147-A177-3AD203B41FA5}">
                          <a16:colId xmlns:a16="http://schemas.microsoft.com/office/drawing/2014/main" val="4120512270"/>
                        </a:ext>
                      </a:extLst>
                    </a:gridCol>
                    <a:gridCol w="1399371">
                      <a:extLst>
                        <a:ext uri="{9D8B030D-6E8A-4147-A177-3AD203B41FA5}">
                          <a16:colId xmlns:a16="http://schemas.microsoft.com/office/drawing/2014/main" val="904486192"/>
                        </a:ext>
                      </a:extLst>
                    </a:gridCol>
                  </a:tblGrid>
                  <a:tr h="462958">
                    <a:tc>
                      <a:txBody>
                        <a:bodyPr/>
                        <a:lstStyle/>
                        <a:p>
                          <a:pPr marL="0" indent="0" algn="ctr" defTabSz="914400" rtl="1" eaLnBrk="1" latinLnBrk="0" hangingPunct="1">
                            <a:lnSpc>
                              <a:spcPct val="110000"/>
                            </a:lnSpc>
                            <a:spcBef>
                              <a:spcPts val="1000"/>
                            </a:spcBef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IL" sz="2800" b="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indent="0" algn="ctr" defTabSz="914400" rtl="1" eaLnBrk="1" latinLnBrk="0" hangingPunct="1">
                            <a:lnSpc>
                              <a:spcPct val="110000"/>
                            </a:lnSpc>
                            <a:spcBef>
                              <a:spcPts val="1000"/>
                            </a:spcBef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IL" sz="2800" b="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10000"/>
                            </a:lnSpc>
                            <a:spcBef>
                              <a:spcPts val="100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he-IL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|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IL" sz="2800" b="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823125198"/>
                      </a:ext>
                    </a:extLst>
                  </a:tr>
                  <a:tr h="7720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L" sz="2800" b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L" sz="2800" b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e-IL" sz="2800" b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</a:t>
                          </a:r>
                          <a:endParaRPr lang="en-IL" sz="2800" b="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513180281"/>
                      </a:ext>
                    </a:extLst>
                  </a:tr>
                  <a:tr h="7720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L" sz="2800" b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IL" sz="2800" b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IL" sz="2800" b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809275034"/>
                      </a:ext>
                    </a:extLst>
                  </a:tr>
                  <a:tr h="7720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L" sz="2800" b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IL" sz="2800" b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IL" sz="2800" b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553355883"/>
                      </a:ext>
                    </a:extLst>
                  </a:tr>
                  <a:tr h="7720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L" sz="2800" b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IL" sz="2800" b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he-IL" sz="2800" b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</a:t>
                          </a:r>
                          <a:endParaRPr lang="en-IL" sz="2800" b="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68017858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EA89D344-B5DC-1649-ABDB-203B9C762E8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16366514"/>
                  </p:ext>
                </p:extLst>
              </p:nvPr>
            </p:nvGraphicFramePr>
            <p:xfrm>
              <a:off x="629116" y="2843855"/>
              <a:ext cx="4198113" cy="3649020"/>
            </p:xfrm>
            <a:graphic>
              <a:graphicData uri="http://schemas.openxmlformats.org/drawingml/2006/table">
                <a:tbl>
                  <a:tblPr firstRow="1" bandRow="1">
                    <a:tableStyleId>{72833802-FEF1-4C79-8D5D-14CF1EAF98D9}</a:tableStyleId>
                  </a:tblPr>
                  <a:tblGrid>
                    <a:gridCol w="1399371">
                      <a:extLst>
                        <a:ext uri="{9D8B030D-6E8A-4147-A177-3AD203B41FA5}">
                          <a16:colId xmlns:a16="http://schemas.microsoft.com/office/drawing/2014/main" val="50140050"/>
                        </a:ext>
                      </a:extLst>
                    </a:gridCol>
                    <a:gridCol w="1399371">
                      <a:extLst>
                        <a:ext uri="{9D8B030D-6E8A-4147-A177-3AD203B41FA5}">
                          <a16:colId xmlns:a16="http://schemas.microsoft.com/office/drawing/2014/main" val="4120512270"/>
                        </a:ext>
                      </a:extLst>
                    </a:gridCol>
                    <a:gridCol w="1399371">
                      <a:extLst>
                        <a:ext uri="{9D8B030D-6E8A-4147-A177-3AD203B41FA5}">
                          <a16:colId xmlns:a16="http://schemas.microsoft.com/office/drawing/2014/main" val="904486192"/>
                        </a:ext>
                      </a:extLst>
                    </a:gridCol>
                  </a:tblGrid>
                  <a:tr h="560832">
                    <a:tc>
                      <a:txBody>
                        <a:bodyPr/>
                        <a:lstStyle/>
                        <a:p>
                          <a:endParaRPr lang="en-IL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901" r="-200000" b="-5590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IL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1818" r="-101818" b="-5590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IL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00000" r="-901" b="-55909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23125198"/>
                      </a:ext>
                    </a:extLst>
                  </a:tr>
                  <a:tr h="7720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L" sz="2800" b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L" sz="2800" b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e-IL" sz="2800" b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</a:t>
                          </a:r>
                          <a:endParaRPr lang="en-IL" sz="2800" b="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513180281"/>
                      </a:ext>
                    </a:extLst>
                  </a:tr>
                  <a:tr h="7720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L" sz="2800" b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IL" sz="2800" b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IL" sz="2800" b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809275034"/>
                      </a:ext>
                    </a:extLst>
                  </a:tr>
                  <a:tr h="7720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L" sz="2800" b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IL" sz="2800" b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IL" sz="2800" b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553355883"/>
                      </a:ext>
                    </a:extLst>
                  </a:tr>
                  <a:tr h="7720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L" sz="2800" b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IL" sz="2800" b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he-IL" sz="2800" b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</a:t>
                          </a:r>
                          <a:endParaRPr lang="en-IL" sz="2800" b="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68017858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493155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B29CF92B-5413-DE49-9F0D-718C44532E1E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pPr algn="r" rtl="1"/>
                <a:r>
                  <a:rPr lang="en-IL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XOR</a:t>
                </a:r>
                <a:r>
                  <a:rPr lang="he-IL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he-IL" b="1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he-IL" b="1" i="1">
                        <a:latin typeface="Cambria Math" panose="02040503050406030204" pitchFamily="18" charset="0"/>
                      </a:rPr>
                      <m:t>^</m:t>
                    </m:r>
                  </m:oMath>
                </a14:m>
                <a:endParaRPr lang="en-IL" b="1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B29CF92B-5413-DE49-9F0D-718C44532E1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3"/>
                <a:stretch>
                  <a:fillRect r="-2667" b="-5991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5FC7547-4992-8A4D-8586-D474BA58745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001491" y="1929384"/>
                <a:ext cx="6352309" cy="4251960"/>
              </a:xfrm>
            </p:spPr>
            <p:txBody>
              <a:bodyPr/>
              <a:lstStyle/>
              <a:p>
                <a:pPr marL="228600" indent="-228600" algn="r" defTabSz="914400" rtl="1" eaLnBrk="1" latinLnBrk="0" hangingPunct="1">
                  <a:lnSpc>
                    <a:spcPct val="11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</a:pPr>
                <a:r>
                  <a:rPr lang="he-IL" dirty="0">
                    <a:latin typeface="Calibri" panose="020F0502020204030204" pitchFamily="34" charset="0"/>
                    <a:cs typeface="Calibri" panose="020F0502020204030204" pitchFamily="34" charset="0"/>
                  </a:rPr>
                  <a:t>פעולת </a:t>
                </a: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XOR</a:t>
                </a:r>
                <a:r>
                  <a:rPr lang="he-IL" dirty="0">
                    <a:latin typeface="Calibri" panose="020F0502020204030204" pitchFamily="34" charset="0"/>
                    <a:cs typeface="Calibri" panose="020F0502020204030204" pitchFamily="34" charset="0"/>
                  </a:rPr>
                  <a:t> תהיה אמת רק כאשר 2 הפסוקים שונים זה מזה</a:t>
                </a:r>
              </a:p>
              <a:p>
                <a:pPr marL="228600" indent="-228600" algn="r" defTabSz="914400" rtl="1" eaLnBrk="1" latinLnBrk="0" hangingPunct="1">
                  <a:lnSpc>
                    <a:spcPct val="11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</a:pP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A</a:t>
                </a:r>
                <a:r>
                  <a:rPr lang="he-IL" dirty="0">
                    <a:latin typeface="Calibri" panose="020F0502020204030204" pitchFamily="34" charset="0"/>
                    <a:cs typeface="Calibri" panose="020F0502020204030204" pitchFamily="34" charset="0"/>
                  </a:rPr>
                  <a:t> או </a:t>
                </a: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B</a:t>
                </a:r>
                <a:r>
                  <a:rPr lang="he-IL" dirty="0">
                    <a:latin typeface="Calibri" panose="020F0502020204030204" pitchFamily="34" charset="0"/>
                    <a:cs typeface="Calibri" panose="020F0502020204030204" pitchFamily="34" charset="0"/>
                  </a:rPr>
                  <a:t> אבל לא </a:t>
                </a: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A</a:t>
                </a:r>
                <a:r>
                  <a:rPr lang="he-IL" dirty="0">
                    <a:latin typeface="Calibri" panose="020F0502020204030204" pitchFamily="34" charset="0"/>
                    <a:cs typeface="Calibri" panose="020F0502020204030204" pitchFamily="34" charset="0"/>
                  </a:rPr>
                  <a:t> וגם </a:t>
                </a: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B</a:t>
                </a:r>
              </a:p>
              <a:p>
                <a:pPr lvl="1" algn="r" rtl="1">
                  <a:spcBef>
                    <a:spcPts val="1000"/>
                  </a:spcBef>
                </a:pPr>
                <a:r>
                  <a:rPr lang="he-IL" dirty="0">
                    <a:latin typeface="Calibri" panose="020F0502020204030204" pitchFamily="34" charset="0"/>
                    <a:cs typeface="Calibri" panose="020F0502020204030204" pitchFamily="34" charset="0"/>
                  </a:rPr>
                  <a:t>כלומר, הפעולה תוציא אמת רק כאשר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endParaRPr lang="en-IL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5FC7547-4992-8A4D-8586-D474BA58745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001491" y="1929384"/>
                <a:ext cx="6352309" cy="4251960"/>
              </a:xfrm>
              <a:blipFill>
                <a:blip r:embed="rId4"/>
                <a:stretch>
                  <a:fillRect l="-199" t="-1194" r="-1594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8BF06EE9-A08F-804E-B6B1-463ACE237564}"/>
              </a:ext>
            </a:extLst>
          </p:cNvPr>
          <p:cNvSpPr txBox="1"/>
          <p:nvPr/>
        </p:nvSpPr>
        <p:spPr>
          <a:xfrm>
            <a:off x="1122837" y="1929384"/>
            <a:ext cx="33500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he-IL" sz="2400" dirty="0">
                <a:latin typeface="Calibri" panose="020F0502020204030204" pitchFamily="34" charset="0"/>
                <a:cs typeface="Calibri" panose="020F0502020204030204" pitchFamily="34" charset="0"/>
              </a:rPr>
              <a:t>טבלת האמת של הקשר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XOR</a:t>
            </a:r>
            <a:endParaRPr lang="en-I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4D0A66E6-F1C8-8F43-9A89-D8AE3774464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36211167"/>
                  </p:ext>
                </p:extLst>
              </p:nvPr>
            </p:nvGraphicFramePr>
            <p:xfrm>
              <a:off x="629116" y="2843855"/>
              <a:ext cx="4198113" cy="3649020"/>
            </p:xfrm>
            <a:graphic>
              <a:graphicData uri="http://schemas.openxmlformats.org/drawingml/2006/table">
                <a:tbl>
                  <a:tblPr firstRow="1" bandRow="1">
                    <a:tableStyleId>{72833802-FEF1-4C79-8D5D-14CF1EAF98D9}</a:tableStyleId>
                  </a:tblPr>
                  <a:tblGrid>
                    <a:gridCol w="1399371">
                      <a:extLst>
                        <a:ext uri="{9D8B030D-6E8A-4147-A177-3AD203B41FA5}">
                          <a16:colId xmlns:a16="http://schemas.microsoft.com/office/drawing/2014/main" val="50140050"/>
                        </a:ext>
                      </a:extLst>
                    </a:gridCol>
                    <a:gridCol w="1399371">
                      <a:extLst>
                        <a:ext uri="{9D8B030D-6E8A-4147-A177-3AD203B41FA5}">
                          <a16:colId xmlns:a16="http://schemas.microsoft.com/office/drawing/2014/main" val="4120512270"/>
                        </a:ext>
                      </a:extLst>
                    </a:gridCol>
                    <a:gridCol w="1399371">
                      <a:extLst>
                        <a:ext uri="{9D8B030D-6E8A-4147-A177-3AD203B41FA5}">
                          <a16:colId xmlns:a16="http://schemas.microsoft.com/office/drawing/2014/main" val="904486192"/>
                        </a:ext>
                      </a:extLst>
                    </a:gridCol>
                  </a:tblGrid>
                  <a:tr h="462958">
                    <a:tc>
                      <a:txBody>
                        <a:bodyPr/>
                        <a:lstStyle/>
                        <a:p>
                          <a:pPr marL="0" indent="0" algn="ctr" defTabSz="914400" rtl="1" eaLnBrk="1" latinLnBrk="0" hangingPunct="1">
                            <a:lnSpc>
                              <a:spcPct val="110000"/>
                            </a:lnSpc>
                            <a:spcBef>
                              <a:spcPts val="1000"/>
                            </a:spcBef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IL" sz="2800" b="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indent="0" algn="ctr" defTabSz="914400" rtl="1" eaLnBrk="1" latinLnBrk="0" hangingPunct="1">
                            <a:lnSpc>
                              <a:spcPct val="110000"/>
                            </a:lnSpc>
                            <a:spcBef>
                              <a:spcPts val="1000"/>
                            </a:spcBef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IL" sz="2800" b="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10000"/>
                            </a:lnSpc>
                            <a:spcBef>
                              <a:spcPts val="100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he-IL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^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IL" sz="2800" b="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823125198"/>
                      </a:ext>
                    </a:extLst>
                  </a:tr>
                  <a:tr h="7720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L" sz="2800" b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L" sz="2800" b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e-IL" sz="2800" b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</a:t>
                          </a:r>
                          <a:endParaRPr lang="en-IL" sz="2800" b="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513180281"/>
                      </a:ext>
                    </a:extLst>
                  </a:tr>
                  <a:tr h="7720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L" sz="2800" b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IL" sz="2800" b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he-IL" sz="2800" b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0</a:t>
                          </a:r>
                          <a:endParaRPr lang="en-IL" sz="2800" b="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809275034"/>
                      </a:ext>
                    </a:extLst>
                  </a:tr>
                  <a:tr h="7720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L" sz="2800" b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IL" sz="2800" b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IL" sz="2800" b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553355883"/>
                      </a:ext>
                    </a:extLst>
                  </a:tr>
                  <a:tr h="7720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L" sz="2800" b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IL" sz="2800" b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he-IL" sz="2800" b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</a:t>
                          </a:r>
                          <a:endParaRPr lang="en-IL" sz="2800" b="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68017858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4D0A66E6-F1C8-8F43-9A89-D8AE3774464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36211167"/>
                  </p:ext>
                </p:extLst>
              </p:nvPr>
            </p:nvGraphicFramePr>
            <p:xfrm>
              <a:off x="629116" y="2843855"/>
              <a:ext cx="4198113" cy="3649020"/>
            </p:xfrm>
            <a:graphic>
              <a:graphicData uri="http://schemas.openxmlformats.org/drawingml/2006/table">
                <a:tbl>
                  <a:tblPr firstRow="1" bandRow="1">
                    <a:tableStyleId>{72833802-FEF1-4C79-8D5D-14CF1EAF98D9}</a:tableStyleId>
                  </a:tblPr>
                  <a:tblGrid>
                    <a:gridCol w="1399371">
                      <a:extLst>
                        <a:ext uri="{9D8B030D-6E8A-4147-A177-3AD203B41FA5}">
                          <a16:colId xmlns:a16="http://schemas.microsoft.com/office/drawing/2014/main" val="50140050"/>
                        </a:ext>
                      </a:extLst>
                    </a:gridCol>
                    <a:gridCol w="1399371">
                      <a:extLst>
                        <a:ext uri="{9D8B030D-6E8A-4147-A177-3AD203B41FA5}">
                          <a16:colId xmlns:a16="http://schemas.microsoft.com/office/drawing/2014/main" val="4120512270"/>
                        </a:ext>
                      </a:extLst>
                    </a:gridCol>
                    <a:gridCol w="1399371">
                      <a:extLst>
                        <a:ext uri="{9D8B030D-6E8A-4147-A177-3AD203B41FA5}">
                          <a16:colId xmlns:a16="http://schemas.microsoft.com/office/drawing/2014/main" val="904486192"/>
                        </a:ext>
                      </a:extLst>
                    </a:gridCol>
                  </a:tblGrid>
                  <a:tr h="560832">
                    <a:tc>
                      <a:txBody>
                        <a:bodyPr/>
                        <a:lstStyle/>
                        <a:p>
                          <a:endParaRPr lang="en-IL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901" r="-200000" b="-5590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IL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101818" r="-101818" b="-5590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IL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200000" r="-901" b="-55909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23125198"/>
                      </a:ext>
                    </a:extLst>
                  </a:tr>
                  <a:tr h="7720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L" sz="2800" b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L" sz="2800" b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e-IL" sz="2800" b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</a:t>
                          </a:r>
                          <a:endParaRPr lang="en-IL" sz="2800" b="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513180281"/>
                      </a:ext>
                    </a:extLst>
                  </a:tr>
                  <a:tr h="7720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L" sz="2800" b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IL" sz="2800" b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he-IL" sz="2800" b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0</a:t>
                          </a:r>
                          <a:endParaRPr lang="en-IL" sz="2800" b="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809275034"/>
                      </a:ext>
                    </a:extLst>
                  </a:tr>
                  <a:tr h="7720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L" sz="2800" b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IL" sz="2800" b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IL" sz="2800" b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553355883"/>
                      </a:ext>
                    </a:extLst>
                  </a:tr>
                  <a:tr h="7720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L" sz="2800" b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IL" sz="2800" b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he-IL" sz="2800" b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</a:t>
                          </a:r>
                          <a:endParaRPr lang="en-IL" sz="2800" b="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68017858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950493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03B0CD24-96DE-2745-AFA1-EF48E33CA3F1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pPr algn="r" rtl="1"/>
                <a:r>
                  <a:rPr lang="en-IL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IMPLIES</a:t>
                </a:r>
                <a:r>
                  <a:rPr lang="he-IL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he-IL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endParaRPr lang="en-IL" b="1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03B0CD24-96DE-2745-AFA1-EF48E33CA3F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3"/>
                <a:stretch>
                  <a:fillRect r="-2667" b="-2765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05DEBD-C3B6-C14D-832E-840B5782BA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20147" y="1929384"/>
            <a:ext cx="6601690" cy="4734652"/>
          </a:xfrm>
        </p:spPr>
        <p:txBody>
          <a:bodyPr>
            <a:normAutofit fontScale="92500" lnSpcReduction="10000"/>
          </a:bodyPr>
          <a:lstStyle/>
          <a:p>
            <a:pPr algn="r" rtl="1"/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נגדיר את הפסוקים הפשוטים הבאים:</a:t>
            </a:r>
          </a:p>
          <a:p>
            <a:pPr marL="0" indent="0" algn="r" rtl="1">
              <a:buNone/>
            </a:pPr>
            <a:r>
              <a:rPr lang="en-IL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 - המלכה מתה</a:t>
            </a:r>
          </a:p>
          <a:p>
            <a:pPr marL="0" indent="0" algn="r" rtl="1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 - הבן של המלכה מחליף אותה</a:t>
            </a:r>
          </a:p>
          <a:p>
            <a:pPr algn="r" rtl="1"/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נגדיר את הפסוק המורכב הבא:</a:t>
            </a:r>
          </a:p>
          <a:p>
            <a:pPr marL="0" indent="0" algn="r" rtl="1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 - אם המלכה מתה אז הבן שלה מחליף אותה</a:t>
            </a:r>
          </a:p>
          <a:p>
            <a:pPr algn="r" rtl="1"/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נגיד שהפסוק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 אמת כאשר מתקיים:</a:t>
            </a:r>
          </a:p>
          <a:p>
            <a:pPr lvl="1" algn="r" rtl="1"/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אם המלכה מתה והבן שלה מחליף אותה - התקיים התנאי והתקיימה המסקנה (</a:t>
            </a:r>
            <a:r>
              <a:rPr lang="he-IL" b="1" dirty="0">
                <a:latin typeface="Calibri" panose="020F0502020204030204" pitchFamily="34" charset="0"/>
                <a:cs typeface="Calibri" panose="020F0502020204030204" pitchFamily="34" charset="0"/>
              </a:rPr>
              <a:t>קיום באופן מלא</a:t>
            </a: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lvl="1" algn="r" rtl="1"/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אם המלכה לא מתה - לא התקיים התנאי, אין שום סיבה שנקיים את המסקנה (</a:t>
            </a:r>
            <a:r>
              <a:rPr lang="he-IL" b="1" dirty="0">
                <a:latin typeface="Calibri" panose="020F0502020204030204" pitchFamily="34" charset="0"/>
                <a:cs typeface="Calibri" panose="020F0502020204030204" pitchFamily="34" charset="0"/>
              </a:rPr>
              <a:t>קיום באופן ריק</a:t>
            </a: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algn="r" rtl="1"/>
            <a:endParaRPr lang="en-IL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1CC3CFE-9586-3744-9395-A3B4D7B31CE2}"/>
              </a:ext>
            </a:extLst>
          </p:cNvPr>
          <p:cNvSpPr txBox="1"/>
          <p:nvPr/>
        </p:nvSpPr>
        <p:spPr>
          <a:xfrm>
            <a:off x="575667" y="1929384"/>
            <a:ext cx="38220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he-IL" sz="2400" dirty="0">
                <a:latin typeface="Calibri" panose="020F0502020204030204" pitchFamily="34" charset="0"/>
                <a:cs typeface="Calibri" panose="020F0502020204030204" pitchFamily="34" charset="0"/>
              </a:rPr>
              <a:t>טבלת האמת של הקשר </a:t>
            </a:r>
            <a:r>
              <a:rPr lang="en-IL" sz="2400" dirty="0">
                <a:latin typeface="Calibri" panose="020F0502020204030204" pitchFamily="34" charset="0"/>
                <a:cs typeface="Calibri" panose="020F0502020204030204" pitchFamily="34" charset="0"/>
              </a:rPr>
              <a:t>IMPLIES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E3559B20-75C6-A145-BF4B-3F99905BDE2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16267410"/>
                  </p:ext>
                </p:extLst>
              </p:nvPr>
            </p:nvGraphicFramePr>
            <p:xfrm>
              <a:off x="553997" y="2843855"/>
              <a:ext cx="4198113" cy="3649020"/>
            </p:xfrm>
            <a:graphic>
              <a:graphicData uri="http://schemas.openxmlformats.org/drawingml/2006/table">
                <a:tbl>
                  <a:tblPr firstRow="1" bandRow="1">
                    <a:tableStyleId>{72833802-FEF1-4C79-8D5D-14CF1EAF98D9}</a:tableStyleId>
                  </a:tblPr>
                  <a:tblGrid>
                    <a:gridCol w="1399371">
                      <a:extLst>
                        <a:ext uri="{9D8B030D-6E8A-4147-A177-3AD203B41FA5}">
                          <a16:colId xmlns:a16="http://schemas.microsoft.com/office/drawing/2014/main" val="50140050"/>
                        </a:ext>
                      </a:extLst>
                    </a:gridCol>
                    <a:gridCol w="1399371">
                      <a:extLst>
                        <a:ext uri="{9D8B030D-6E8A-4147-A177-3AD203B41FA5}">
                          <a16:colId xmlns:a16="http://schemas.microsoft.com/office/drawing/2014/main" val="4120512270"/>
                        </a:ext>
                      </a:extLst>
                    </a:gridCol>
                    <a:gridCol w="1399371">
                      <a:extLst>
                        <a:ext uri="{9D8B030D-6E8A-4147-A177-3AD203B41FA5}">
                          <a16:colId xmlns:a16="http://schemas.microsoft.com/office/drawing/2014/main" val="904486192"/>
                        </a:ext>
                      </a:extLst>
                    </a:gridCol>
                  </a:tblGrid>
                  <a:tr h="462958">
                    <a:tc>
                      <a:txBody>
                        <a:bodyPr/>
                        <a:lstStyle/>
                        <a:p>
                          <a:pPr marL="0" indent="0" algn="ctr" defTabSz="914400" rtl="1" eaLnBrk="1" latinLnBrk="0" hangingPunct="1">
                            <a:lnSpc>
                              <a:spcPct val="110000"/>
                            </a:lnSpc>
                            <a:spcBef>
                              <a:spcPts val="1000"/>
                            </a:spcBef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IL" sz="2800" b="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indent="0" algn="ctr" defTabSz="914400" rtl="1" eaLnBrk="1" latinLnBrk="0" hangingPunct="1">
                            <a:lnSpc>
                              <a:spcPct val="110000"/>
                            </a:lnSpc>
                            <a:spcBef>
                              <a:spcPts val="1000"/>
                            </a:spcBef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IL" sz="2800" b="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10000"/>
                            </a:lnSpc>
                            <a:spcBef>
                              <a:spcPts val="100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he-IL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→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IL" sz="2800" b="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823125198"/>
                      </a:ext>
                    </a:extLst>
                  </a:tr>
                  <a:tr h="7720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L" sz="2800" b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L" sz="2800" b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e-IL" sz="2800" b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0</a:t>
                          </a:r>
                          <a:endParaRPr lang="en-IL" sz="2800" b="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513180281"/>
                      </a:ext>
                    </a:extLst>
                  </a:tr>
                  <a:tr h="7720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L" sz="2800" b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IL" sz="2800" b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he-IL" sz="2800" b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</a:t>
                          </a:r>
                          <a:endParaRPr lang="en-IL" sz="2800" b="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809275034"/>
                      </a:ext>
                    </a:extLst>
                  </a:tr>
                  <a:tr h="7720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L" sz="2800" b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IL" sz="2800" b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he-IL" sz="2800" b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</a:t>
                          </a:r>
                          <a:endParaRPr lang="en-IL" sz="2800" b="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553355883"/>
                      </a:ext>
                    </a:extLst>
                  </a:tr>
                  <a:tr h="7720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L" sz="2800" b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IL" sz="2800" b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he-IL" sz="2800" b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</a:t>
                          </a:r>
                          <a:endParaRPr lang="en-IL" sz="2800" b="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68017858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E3559B20-75C6-A145-BF4B-3F99905BDE2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16267410"/>
                  </p:ext>
                </p:extLst>
              </p:nvPr>
            </p:nvGraphicFramePr>
            <p:xfrm>
              <a:off x="553997" y="2843855"/>
              <a:ext cx="4198113" cy="3649020"/>
            </p:xfrm>
            <a:graphic>
              <a:graphicData uri="http://schemas.openxmlformats.org/drawingml/2006/table">
                <a:tbl>
                  <a:tblPr firstRow="1" bandRow="1">
                    <a:tableStyleId>{72833802-FEF1-4C79-8D5D-14CF1EAF98D9}</a:tableStyleId>
                  </a:tblPr>
                  <a:tblGrid>
                    <a:gridCol w="1399371">
                      <a:extLst>
                        <a:ext uri="{9D8B030D-6E8A-4147-A177-3AD203B41FA5}">
                          <a16:colId xmlns:a16="http://schemas.microsoft.com/office/drawing/2014/main" val="50140050"/>
                        </a:ext>
                      </a:extLst>
                    </a:gridCol>
                    <a:gridCol w="1399371">
                      <a:extLst>
                        <a:ext uri="{9D8B030D-6E8A-4147-A177-3AD203B41FA5}">
                          <a16:colId xmlns:a16="http://schemas.microsoft.com/office/drawing/2014/main" val="4120512270"/>
                        </a:ext>
                      </a:extLst>
                    </a:gridCol>
                    <a:gridCol w="1399371">
                      <a:extLst>
                        <a:ext uri="{9D8B030D-6E8A-4147-A177-3AD203B41FA5}">
                          <a16:colId xmlns:a16="http://schemas.microsoft.com/office/drawing/2014/main" val="904486192"/>
                        </a:ext>
                      </a:extLst>
                    </a:gridCol>
                  </a:tblGrid>
                  <a:tr h="560832">
                    <a:tc>
                      <a:txBody>
                        <a:bodyPr/>
                        <a:lstStyle/>
                        <a:p>
                          <a:endParaRPr lang="en-IL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901" r="-200000" b="-5590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IL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101818" r="-101818" b="-5590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IL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200000" r="-901" b="-55909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23125198"/>
                      </a:ext>
                    </a:extLst>
                  </a:tr>
                  <a:tr h="7720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L" sz="2800" b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L" sz="2800" b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e-IL" sz="2800" b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0</a:t>
                          </a:r>
                          <a:endParaRPr lang="en-IL" sz="2800" b="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513180281"/>
                      </a:ext>
                    </a:extLst>
                  </a:tr>
                  <a:tr h="7720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L" sz="2800" b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IL" sz="2800" b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he-IL" sz="2800" b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</a:t>
                          </a:r>
                          <a:endParaRPr lang="en-IL" sz="2800" b="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809275034"/>
                      </a:ext>
                    </a:extLst>
                  </a:tr>
                  <a:tr h="7720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L" sz="2800" b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IL" sz="2800" b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he-IL" sz="2800" b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</a:t>
                          </a:r>
                          <a:endParaRPr lang="en-IL" sz="2800" b="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553355883"/>
                      </a:ext>
                    </a:extLst>
                  </a:tr>
                  <a:tr h="7720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L" sz="2800" b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IL" sz="2800" b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he-IL" sz="2800" b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</a:t>
                          </a:r>
                          <a:endParaRPr lang="en-IL" sz="2800" b="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68017858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069258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8D24994E-3D77-B04A-AFCD-EDE771988950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pPr algn="r" rtl="1"/>
                <a:r>
                  <a:rPr lang="en-IL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EQUIVALENT TO</a:t>
                </a:r>
                <a:r>
                  <a:rPr lang="he-IL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he-IL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↔</m:t>
                    </m:r>
                  </m:oMath>
                </a14:m>
                <a:endParaRPr lang="en-IL" b="1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8D24994E-3D77-B04A-AFCD-EDE77198895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3"/>
                <a:stretch>
                  <a:fillRect r="-2667" b="-2765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56224DE-C055-FF4D-A942-B8280BBFAE8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444836" y="1929384"/>
                <a:ext cx="5908964" cy="4251960"/>
              </a:xfrm>
            </p:spPr>
            <p:txBody>
              <a:bodyPr>
                <a:normAutofit fontScale="92500" lnSpcReduction="20000"/>
              </a:bodyPr>
              <a:lstStyle/>
              <a:p>
                <a:pPr algn="r" rtl="1"/>
                <a:r>
                  <a:rPr lang="he-IL" dirty="0">
                    <a:latin typeface="Calibri" panose="020F0502020204030204" pitchFamily="34" charset="0"/>
                    <a:cs typeface="Calibri" panose="020F0502020204030204" pitchFamily="34" charset="0"/>
                  </a:rPr>
                  <a:t>נגדיר את הפסוקים הפשוטים הבאים:</a:t>
                </a:r>
              </a:p>
              <a:p>
                <a:pPr marL="0" indent="0" algn="r" rtl="1">
                  <a:buNone/>
                </a:pPr>
                <a:r>
                  <a:rPr lang="en-IL" dirty="0">
                    <a:latin typeface="Calibri" panose="020F0502020204030204" pitchFamily="34" charset="0"/>
                    <a:cs typeface="Calibri" panose="020F0502020204030204" pitchFamily="34" charset="0"/>
                  </a:rPr>
                  <a:t>a</a:t>
                </a:r>
                <a:r>
                  <a:rPr lang="he-IL" dirty="0">
                    <a:latin typeface="Calibri" panose="020F0502020204030204" pitchFamily="34" charset="0"/>
                    <a:cs typeface="Calibri" panose="020F0502020204030204" pitchFamily="34" charset="0"/>
                  </a:rPr>
                  <a:t> - אני ארוויח כסף</a:t>
                </a:r>
              </a:p>
              <a:p>
                <a:pPr marL="0" indent="0" algn="r" rtl="1">
                  <a:buNone/>
                </a:pP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 b</a:t>
                </a:r>
                <a:r>
                  <a:rPr lang="he-IL" dirty="0">
                    <a:latin typeface="Calibri" panose="020F0502020204030204" pitchFamily="34" charset="0"/>
                    <a:cs typeface="Calibri" panose="020F0502020204030204" pitchFamily="34" charset="0"/>
                  </a:rPr>
                  <a:t>- אני אעבוד קשה</a:t>
                </a:r>
              </a:p>
              <a:p>
                <a:pPr algn="r" rtl="1"/>
                <a:r>
                  <a:rPr lang="he-IL" dirty="0">
                    <a:latin typeface="Calibri" panose="020F0502020204030204" pitchFamily="34" charset="0"/>
                    <a:cs typeface="Calibri" panose="020F0502020204030204" pitchFamily="34" charset="0"/>
                  </a:rPr>
                  <a:t>נגדיר את הפסוק המורכב הבא:</a:t>
                </a:r>
              </a:p>
              <a:p>
                <a:pPr marL="0" indent="0" algn="r" rtl="1">
                  <a:buNone/>
                </a:pP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f</a:t>
                </a:r>
                <a:r>
                  <a:rPr lang="he-IL" dirty="0">
                    <a:latin typeface="Calibri" panose="020F0502020204030204" pitchFamily="34" charset="0"/>
                    <a:cs typeface="Calibri" panose="020F0502020204030204" pitchFamily="34" charset="0"/>
                  </a:rPr>
                  <a:t> - אני ארוויח כסף אמ״מ אני אעבוד קשה</a:t>
                </a:r>
              </a:p>
              <a:p>
                <a:pPr algn="r" rtl="1"/>
                <a:r>
                  <a:rPr lang="he-IL" dirty="0">
                    <a:latin typeface="Calibri" panose="020F0502020204030204" pitchFamily="34" charset="0"/>
                    <a:cs typeface="Calibri" panose="020F0502020204030204" pitchFamily="34" charset="0"/>
                  </a:rPr>
                  <a:t>הפסוק </a:t>
                </a: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f</a:t>
                </a:r>
                <a:r>
                  <a:rPr lang="he-IL" dirty="0">
                    <a:latin typeface="Calibri" panose="020F0502020204030204" pitchFamily="34" charset="0"/>
                    <a:cs typeface="Calibri" panose="020F0502020204030204" pitchFamily="34" charset="0"/>
                  </a:rPr>
                  <a:t> הוא אמת רק אם שני תתי הפסוקים שלו זהים</a:t>
                </a:r>
              </a:p>
              <a:p>
                <a:pPr lvl="1" algn="r" rtl="1"/>
                <a:r>
                  <a:rPr lang="he-IL" dirty="0">
                    <a:latin typeface="Calibri" panose="020F0502020204030204" pitchFamily="34" charset="0"/>
                    <a:cs typeface="Calibri" panose="020F0502020204030204" pitchFamily="34" charset="0"/>
                  </a:rPr>
                  <a:t>ההופכי ל-</a:t>
                </a: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XOR</a:t>
                </a:r>
                <a:endParaRPr lang="he-IL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lvl="1" algn="r" rtl="1"/>
                <a:r>
                  <a:rPr lang="he-IL" dirty="0">
                    <a:latin typeface="Calibri" panose="020F0502020204030204" pitchFamily="34" charset="0"/>
                    <a:cs typeface="Calibri" panose="020F0502020204030204" pitchFamily="34" charset="0"/>
                  </a:rPr>
                  <a:t>כלומר, יוציא אמת רק כאשר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𝑏</m:t>
                    </m:r>
                  </m:oMath>
                </a14:m>
                <a:endParaRPr lang="he-IL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228600" indent="-228600" algn="r" defTabSz="914400" rtl="1" eaLnBrk="1" latinLnBrk="0" hangingPunct="1">
                  <a:lnSpc>
                    <a:spcPct val="11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</a:pPr>
                <a:endParaRPr lang="en-IL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56224DE-C055-FF4D-A942-B8280BBFAE8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444836" y="1929384"/>
                <a:ext cx="5908964" cy="4251960"/>
              </a:xfrm>
              <a:blipFill>
                <a:blip r:embed="rId4"/>
                <a:stretch>
                  <a:fillRect t="-2296" r="-1856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9644BEA9-19F3-5341-BAE7-0FDA6A188E1F}"/>
              </a:ext>
            </a:extLst>
          </p:cNvPr>
          <p:cNvSpPr txBox="1"/>
          <p:nvPr/>
        </p:nvSpPr>
        <p:spPr>
          <a:xfrm>
            <a:off x="199849" y="1929384"/>
            <a:ext cx="49064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he-IL" sz="2400" dirty="0">
                <a:latin typeface="Calibri" panose="020F0502020204030204" pitchFamily="34" charset="0"/>
                <a:cs typeface="Calibri" panose="020F0502020204030204" pitchFamily="34" charset="0"/>
              </a:rPr>
              <a:t>טבלת האמת של הקשר </a:t>
            </a:r>
            <a:r>
              <a:rPr lang="en-IL" sz="2400" dirty="0">
                <a:latin typeface="Calibri" panose="020F0502020204030204" pitchFamily="34" charset="0"/>
                <a:cs typeface="Calibri" panose="020F0502020204030204" pitchFamily="34" charset="0"/>
              </a:rPr>
              <a:t>EQUIVALENT TO</a:t>
            </a:r>
            <a:r>
              <a:rPr lang="he-IL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I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BFF00417-D05D-9D4A-AAB9-71387AF6404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8480145"/>
                  </p:ext>
                </p:extLst>
              </p:nvPr>
            </p:nvGraphicFramePr>
            <p:xfrm>
              <a:off x="553997" y="2843855"/>
              <a:ext cx="4198113" cy="3649020"/>
            </p:xfrm>
            <a:graphic>
              <a:graphicData uri="http://schemas.openxmlformats.org/drawingml/2006/table">
                <a:tbl>
                  <a:tblPr firstRow="1" bandRow="1">
                    <a:tableStyleId>{72833802-FEF1-4C79-8D5D-14CF1EAF98D9}</a:tableStyleId>
                  </a:tblPr>
                  <a:tblGrid>
                    <a:gridCol w="1399371">
                      <a:extLst>
                        <a:ext uri="{9D8B030D-6E8A-4147-A177-3AD203B41FA5}">
                          <a16:colId xmlns:a16="http://schemas.microsoft.com/office/drawing/2014/main" val="50140050"/>
                        </a:ext>
                      </a:extLst>
                    </a:gridCol>
                    <a:gridCol w="1399371">
                      <a:extLst>
                        <a:ext uri="{9D8B030D-6E8A-4147-A177-3AD203B41FA5}">
                          <a16:colId xmlns:a16="http://schemas.microsoft.com/office/drawing/2014/main" val="4120512270"/>
                        </a:ext>
                      </a:extLst>
                    </a:gridCol>
                    <a:gridCol w="1399371">
                      <a:extLst>
                        <a:ext uri="{9D8B030D-6E8A-4147-A177-3AD203B41FA5}">
                          <a16:colId xmlns:a16="http://schemas.microsoft.com/office/drawing/2014/main" val="904486192"/>
                        </a:ext>
                      </a:extLst>
                    </a:gridCol>
                  </a:tblGrid>
                  <a:tr h="462958">
                    <a:tc>
                      <a:txBody>
                        <a:bodyPr/>
                        <a:lstStyle/>
                        <a:p>
                          <a:pPr marL="0" indent="0" algn="ctr" defTabSz="914400" rtl="1" eaLnBrk="1" latinLnBrk="0" hangingPunct="1">
                            <a:lnSpc>
                              <a:spcPct val="110000"/>
                            </a:lnSpc>
                            <a:spcBef>
                              <a:spcPts val="1000"/>
                            </a:spcBef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IL" sz="2800" b="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indent="0" algn="ctr" defTabSz="914400" rtl="1" eaLnBrk="1" latinLnBrk="0" hangingPunct="1">
                            <a:lnSpc>
                              <a:spcPct val="110000"/>
                            </a:lnSpc>
                            <a:spcBef>
                              <a:spcPts val="1000"/>
                            </a:spcBef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IL" sz="2800" b="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10000"/>
                            </a:lnSpc>
                            <a:spcBef>
                              <a:spcPts val="100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he-IL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↔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IL" sz="2800" b="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823125198"/>
                      </a:ext>
                    </a:extLst>
                  </a:tr>
                  <a:tr h="7720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L" sz="2800" b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L" sz="2800" b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b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</a:t>
                          </a:r>
                          <a:endParaRPr lang="en-IL" sz="2800" b="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513180281"/>
                      </a:ext>
                    </a:extLst>
                  </a:tr>
                  <a:tr h="7720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L" sz="2800" b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IL" sz="2800" b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he-IL" sz="2800" b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</a:t>
                          </a:r>
                          <a:endParaRPr lang="en-IL" sz="2800" b="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809275034"/>
                      </a:ext>
                    </a:extLst>
                  </a:tr>
                  <a:tr h="7720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L" sz="2800" b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IL" sz="2800" b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2800" b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0</a:t>
                          </a:r>
                          <a:endParaRPr lang="en-IL" sz="2800" b="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553355883"/>
                      </a:ext>
                    </a:extLst>
                  </a:tr>
                  <a:tr h="7720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L" sz="2800" b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IL" sz="2800" b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2800" b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0</a:t>
                          </a:r>
                          <a:endParaRPr lang="en-IL" sz="2800" b="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68017858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BFF00417-D05D-9D4A-AAB9-71387AF6404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8480145"/>
                  </p:ext>
                </p:extLst>
              </p:nvPr>
            </p:nvGraphicFramePr>
            <p:xfrm>
              <a:off x="553997" y="2843855"/>
              <a:ext cx="4198113" cy="3649020"/>
            </p:xfrm>
            <a:graphic>
              <a:graphicData uri="http://schemas.openxmlformats.org/drawingml/2006/table">
                <a:tbl>
                  <a:tblPr firstRow="1" bandRow="1">
                    <a:tableStyleId>{72833802-FEF1-4C79-8D5D-14CF1EAF98D9}</a:tableStyleId>
                  </a:tblPr>
                  <a:tblGrid>
                    <a:gridCol w="1399371">
                      <a:extLst>
                        <a:ext uri="{9D8B030D-6E8A-4147-A177-3AD203B41FA5}">
                          <a16:colId xmlns:a16="http://schemas.microsoft.com/office/drawing/2014/main" val="50140050"/>
                        </a:ext>
                      </a:extLst>
                    </a:gridCol>
                    <a:gridCol w="1399371">
                      <a:extLst>
                        <a:ext uri="{9D8B030D-6E8A-4147-A177-3AD203B41FA5}">
                          <a16:colId xmlns:a16="http://schemas.microsoft.com/office/drawing/2014/main" val="4120512270"/>
                        </a:ext>
                      </a:extLst>
                    </a:gridCol>
                    <a:gridCol w="1399371">
                      <a:extLst>
                        <a:ext uri="{9D8B030D-6E8A-4147-A177-3AD203B41FA5}">
                          <a16:colId xmlns:a16="http://schemas.microsoft.com/office/drawing/2014/main" val="904486192"/>
                        </a:ext>
                      </a:extLst>
                    </a:gridCol>
                  </a:tblGrid>
                  <a:tr h="560832">
                    <a:tc>
                      <a:txBody>
                        <a:bodyPr/>
                        <a:lstStyle/>
                        <a:p>
                          <a:endParaRPr lang="en-IL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901" r="-200000" b="-5590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IL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101818" r="-101818" b="-5590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IL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200000" r="-901" b="-55909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23125198"/>
                      </a:ext>
                    </a:extLst>
                  </a:tr>
                  <a:tr h="7720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L" sz="2800" b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L" sz="2800" b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b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</a:t>
                          </a:r>
                          <a:endParaRPr lang="en-IL" sz="2800" b="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513180281"/>
                      </a:ext>
                    </a:extLst>
                  </a:tr>
                  <a:tr h="7720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L" sz="2800" b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IL" sz="2800" b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he-IL" sz="2800" b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</a:t>
                          </a:r>
                          <a:endParaRPr lang="en-IL" sz="2800" b="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809275034"/>
                      </a:ext>
                    </a:extLst>
                  </a:tr>
                  <a:tr h="7720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L" sz="2800" b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IL" sz="2800" b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2800" b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0</a:t>
                          </a:r>
                          <a:endParaRPr lang="en-IL" sz="2800" b="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553355883"/>
                      </a:ext>
                    </a:extLst>
                  </a:tr>
                  <a:tr h="7720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L" sz="2800" b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IL" sz="2800" b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2800" b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0</a:t>
                          </a:r>
                          <a:endParaRPr lang="en-IL" sz="2800" b="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68017858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547849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FEA93EA-4EEA-8CB7-7818-7D644A6B7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b="1" dirty="0"/>
              <a:t>תרגיל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C4080EB9-78DD-7633-B581-41E677983D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הציעו 2 דרכים לייצג את הקשר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XOR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באמצעות הקשרים: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NOT, AND, OR</a:t>
            </a:r>
          </a:p>
        </p:txBody>
      </p:sp>
    </p:spTree>
    <p:extLst>
      <p:ext uri="{BB962C8B-B14F-4D97-AF65-F5344CB8AC3E}">
        <p14:creationId xmlns:p14="http://schemas.microsoft.com/office/powerpoint/2010/main" val="28346537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FEA93EA-4EEA-8CB7-7818-7D644A6B7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b="1" dirty="0"/>
              <a:t>פתרון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מציין מיקום תוכן 2">
                <a:extLst>
                  <a:ext uri="{FF2B5EF4-FFF2-40B4-BE49-F238E27FC236}">
                    <a16:creationId xmlns:a16="http://schemas.microsoft.com/office/drawing/2014/main" id="{C4080EB9-78DD-7633-B581-41E677983D6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r" rtl="1">
                  <a:buNone/>
                </a:pPr>
                <a:r>
                  <a:rPr lang="he-IL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הציעו 2 דרכים לייצג את הקשר </a:t>
                </a:r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XOR</a:t>
                </a:r>
                <a:r>
                  <a:rPr lang="he-IL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באמצעות הקשרים: </a:t>
                </a:r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NOT, AND, OR</a:t>
                </a:r>
              </a:p>
              <a:p>
                <a:pPr marL="0" indent="0" algn="r" rtl="1">
                  <a:buNone/>
                </a:pPr>
                <a:r>
                  <a:rPr lang="he-IL" b="1" u="sng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פתרון</a:t>
                </a:r>
                <a:r>
                  <a:rPr lang="he-IL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:</a:t>
                </a:r>
              </a:p>
              <a:p>
                <a:pPr marL="0" indent="0" algn="l">
                  <a:buNone/>
                </a:pPr>
                <a:r>
                  <a:rPr lang="he-IL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  <a14:m>
                  <m:oMath xmlns:m="http://schemas.openxmlformats.org/officeDocument/2006/math">
                    <m:r>
                      <a:rPr lang="he-IL" b="0" i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.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⨁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~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𝑎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&amp;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𝑏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| (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&amp;~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)</m:t>
                    </m:r>
                  </m:oMath>
                </a14:m>
                <a:endParaRPr lang="en-US" b="0" dirty="0">
                  <a:latin typeface="Calibri" panose="020F0502020204030204" pitchFamily="34" charset="0"/>
                  <a:ea typeface="Cambria Math" panose="02040503050406030204" pitchFamily="18" charset="0"/>
                  <a:cs typeface="Calibri" panose="020F0502020204030204" pitchFamily="34" charset="0"/>
                </a:endParaRPr>
              </a:p>
              <a:p>
                <a:pPr marL="0" indent="0" algn="l">
                  <a:buNone/>
                </a:pPr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2.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𝑎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⨁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𝑏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𝑎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|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𝑏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 &amp;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~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𝑎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&amp;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𝑏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)</m:t>
                    </m:r>
                  </m:oMath>
                </a14:m>
                <a:endParaRPr lang="en-US" dirty="0">
                  <a:latin typeface="Calibri" panose="020F0502020204030204" pitchFamily="34" charset="0"/>
                  <a:ea typeface="Cambria Math" panose="02040503050406030204" pitchFamily="18" charset="0"/>
                  <a:cs typeface="Calibri" panose="020F0502020204030204" pitchFamily="34" charset="0"/>
                </a:endParaRPr>
              </a:p>
              <a:p>
                <a:pPr marL="0" indent="0" algn="r" rtl="1">
                  <a:buNone/>
                </a:pPr>
                <a:endParaRPr lang="he-IL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" name="מציין מיקום תוכן 2">
                <a:extLst>
                  <a:ext uri="{FF2B5EF4-FFF2-40B4-BE49-F238E27FC236}">
                    <a16:creationId xmlns:a16="http://schemas.microsoft.com/office/drawing/2014/main" id="{C4080EB9-78DD-7633-B581-41E677983D6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1004" r="-1159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6524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BDA05-6391-5047-A3DF-41E00C215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b="1" dirty="0">
                <a:latin typeface="Calibri" panose="020F0502020204030204" pitchFamily="34" charset="0"/>
                <a:cs typeface="Calibri" panose="020F0502020204030204" pitchFamily="34" charset="0"/>
              </a:rPr>
              <a:t>התמרות בין אופרטורים</a:t>
            </a:r>
            <a:endParaRPr lang="en-IL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E3CA05E-CF40-874B-9E32-354D5712C27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929384"/>
                <a:ext cx="10515600" cy="3356991"/>
              </a:xfrm>
            </p:spPr>
            <p:txBody>
              <a:bodyPr/>
              <a:lstStyle/>
              <a:p>
                <a:pPr marL="228600" indent="-228600" algn="r" defTabSz="914400" rtl="1" eaLnBrk="1" latinLnBrk="0" hangingPunct="1">
                  <a:lnSpc>
                    <a:spcPct val="11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</a:pPr>
                <a:r>
                  <a:rPr lang="he-IL" dirty="0">
                    <a:latin typeface="Calibri" panose="020F0502020204030204" pitchFamily="34" charset="0"/>
                    <a:cs typeface="Calibri" panose="020F0502020204030204" pitchFamily="34" charset="0"/>
                  </a:rPr>
                  <a:t>חוקי דה מורגן</a:t>
                </a:r>
              </a:p>
              <a:p>
                <a:pPr marL="0" indent="0" algn="l" defTabSz="914400" eaLnBrk="1" latinLnBrk="0" hangingPunct="1">
                  <a:lnSpc>
                    <a:spcPct val="110000"/>
                  </a:lnSpc>
                  <a:spcBef>
                    <a:spcPts val="100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&amp;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≡~(~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|~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b="0" dirty="0">
                  <a:latin typeface="Calibri" panose="020F0502020204030204" pitchFamily="34" charset="0"/>
                  <a:ea typeface="Cambria Math" panose="02040503050406030204" pitchFamily="18" charset="0"/>
                  <a:cs typeface="Calibri" panose="020F0502020204030204" pitchFamily="34" charset="0"/>
                </a:endParaRPr>
              </a:p>
              <a:p>
                <a:pPr marL="0" indent="0" algn="l" defTabSz="914400" eaLnBrk="1" latinLnBrk="0" hangingPunct="1">
                  <a:lnSpc>
                    <a:spcPct val="110000"/>
                  </a:lnSpc>
                  <a:spcBef>
                    <a:spcPts val="100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|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≡~(~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&amp;~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b="0" dirty="0">
                  <a:latin typeface="Calibri" panose="020F0502020204030204" pitchFamily="34" charset="0"/>
                  <a:ea typeface="Cambria Math" panose="02040503050406030204" pitchFamily="18" charset="0"/>
                  <a:cs typeface="Calibri" panose="020F0502020204030204" pitchFamily="34" charset="0"/>
                </a:endParaRPr>
              </a:p>
              <a:p>
                <a:pPr algn="r" rtl="1"/>
                <a:r>
                  <a:rPr lang="he-IL" dirty="0">
                    <a:latin typeface="Calibri" panose="020F0502020204030204" pitchFamily="34" charset="0"/>
                    <a:ea typeface="Cambria Math" panose="02040503050406030204" pitchFamily="18" charset="0"/>
                    <a:cs typeface="Calibri" panose="020F0502020204030204" pitchFamily="34" charset="0"/>
                  </a:rPr>
                  <a:t>רוצים לייצג את הקשר </a:t>
                </a:r>
                <a:r>
                  <a:rPr lang="en-US" dirty="0">
                    <a:latin typeface="Calibri" panose="020F0502020204030204" pitchFamily="34" charset="0"/>
                    <a:ea typeface="Cambria Math" panose="02040503050406030204" pitchFamily="18" charset="0"/>
                    <a:cs typeface="Calibri" panose="020F0502020204030204" pitchFamily="34" charset="0"/>
                  </a:rPr>
                  <a:t>XOR</a:t>
                </a:r>
                <a:r>
                  <a:rPr lang="he-IL" dirty="0">
                    <a:latin typeface="Calibri" panose="020F0502020204030204" pitchFamily="34" charset="0"/>
                    <a:ea typeface="Cambria Math" panose="02040503050406030204" pitchFamily="18" charset="0"/>
                    <a:cs typeface="Calibri" panose="020F0502020204030204" pitchFamily="34" charset="0"/>
                  </a:rPr>
                  <a:t> ע״י </a:t>
                </a:r>
                <a:r>
                  <a:rPr lang="en-US" dirty="0">
                    <a:latin typeface="Calibri" panose="020F0502020204030204" pitchFamily="34" charset="0"/>
                    <a:ea typeface="Cambria Math" panose="02040503050406030204" pitchFamily="18" charset="0"/>
                    <a:cs typeface="Calibri" panose="020F0502020204030204" pitchFamily="34" charset="0"/>
                  </a:rPr>
                  <a:t>AND, OR, NOT</a:t>
                </a:r>
              </a:p>
              <a:p>
                <a:pPr lvl="1" algn="r" rtl="1"/>
                <a:r>
                  <a:rPr lang="he-IL" dirty="0">
                    <a:latin typeface="Calibri" panose="020F0502020204030204" pitchFamily="34" charset="0"/>
                    <a:ea typeface="Cambria Math" panose="02040503050406030204" pitchFamily="18" charset="0"/>
                    <a:cs typeface="Calibri" panose="020F0502020204030204" pitchFamily="34" charset="0"/>
                  </a:rPr>
                  <a:t>לפי טבלת האמת של </a:t>
                </a:r>
                <a:r>
                  <a:rPr lang="en-US" dirty="0">
                    <a:latin typeface="Calibri" panose="020F0502020204030204" pitchFamily="34" charset="0"/>
                    <a:ea typeface="Cambria Math" panose="02040503050406030204" pitchFamily="18" charset="0"/>
                    <a:cs typeface="Calibri" panose="020F0502020204030204" pitchFamily="34" charset="0"/>
                  </a:rPr>
                  <a:t>XOR</a:t>
                </a:r>
              </a:p>
              <a:p>
                <a:pPr lvl="1" algn="r" rtl="1"/>
                <a:r>
                  <a:rPr lang="he-IL" b="0" dirty="0">
                    <a:latin typeface="Calibri" panose="020F0502020204030204" pitchFamily="34" charset="0"/>
                    <a:ea typeface="Cambria Math" panose="02040503050406030204" pitchFamily="18" charset="0"/>
                    <a:cs typeface="Calibri" panose="020F0502020204030204" pitchFamily="34" charset="0"/>
                  </a:rPr>
                  <a:t>בעזרת חוקי דה</a:t>
                </a:r>
                <a:r>
                  <a:rPr lang="he-IL" dirty="0">
                    <a:latin typeface="Calibri" panose="020F0502020204030204" pitchFamily="34" charset="0"/>
                    <a:ea typeface="Cambria Math" panose="02040503050406030204" pitchFamily="18" charset="0"/>
                    <a:cs typeface="Calibri" panose="020F0502020204030204" pitchFamily="34" charset="0"/>
                  </a:rPr>
                  <a:t> מורגן</a:t>
                </a:r>
                <a:endParaRPr lang="en-US" b="0" dirty="0">
                  <a:latin typeface="Calibri" panose="020F0502020204030204" pitchFamily="34" charset="0"/>
                  <a:ea typeface="Cambria Math" panose="02040503050406030204" pitchFamily="18" charset="0"/>
                  <a:cs typeface="Calibri" panose="020F0502020204030204" pitchFamily="34" charset="0"/>
                </a:endParaRPr>
              </a:p>
              <a:p>
                <a:pPr marL="0" indent="0" algn="l" defTabSz="914400" eaLnBrk="1" latinLnBrk="0" hangingPunct="1">
                  <a:lnSpc>
                    <a:spcPct val="110000"/>
                  </a:lnSpc>
                  <a:spcBef>
                    <a:spcPts val="1000"/>
                  </a:spcBef>
                  <a:buNone/>
                </a:pPr>
                <a:endParaRPr lang="en-IL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E3CA05E-CF40-874B-9E32-354D5712C27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929384"/>
                <a:ext cx="10515600" cy="3356991"/>
              </a:xfrm>
              <a:blipFill>
                <a:blip r:embed="rId3"/>
                <a:stretch>
                  <a:fillRect t="-1509" r="-844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6268ABC7-0C78-BA43-BB79-FBEAA738DB10}"/>
              </a:ext>
            </a:extLst>
          </p:cNvPr>
          <p:cNvSpPr txBox="1"/>
          <p:nvPr/>
        </p:nvSpPr>
        <p:spPr>
          <a:xfrm>
            <a:off x="1485603" y="5969655"/>
            <a:ext cx="92207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r" defTabSz="914400" rtl="1" eaLnBrk="1" latinLnBrk="0" hangingPunct="1"/>
            <a:r>
              <a:rPr lang="he-IL" sz="2800" dirty="0">
                <a:latin typeface="Calibri" panose="020F0502020204030204" pitchFamily="34" charset="0"/>
                <a:cs typeface="Calibri" panose="020F0502020204030204" pitchFamily="34" charset="0"/>
              </a:rPr>
              <a:t>אחרי שהבנו מה זו לוגיקה פסוקית- עוברים לשלב הבא- מעברי בסיסים</a:t>
            </a:r>
            <a:endParaRPr lang="en-IL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2097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4FE7B-7574-7349-9BB7-783CD3123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b="1" dirty="0">
                <a:latin typeface="Calibri" panose="020F0502020204030204" pitchFamily="34" charset="0"/>
                <a:cs typeface="Calibri" panose="020F0502020204030204" pitchFamily="34" charset="0"/>
              </a:rPr>
              <a:t>מעברי בסיסים</a:t>
            </a:r>
            <a:endParaRPr lang="en-IL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19F7205-776C-7B4C-98EE-40F64A85A2A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929383"/>
                <a:ext cx="10515600" cy="4790071"/>
              </a:xfrm>
            </p:spPr>
            <p:txBody>
              <a:bodyPr>
                <a:normAutofit fontScale="85000" lnSpcReduction="10000"/>
              </a:bodyPr>
              <a:lstStyle/>
              <a:p>
                <a:pPr marL="0" indent="0" algn="r" defTabSz="914400" rtl="1" eaLnBrk="1" latinLnBrk="0" hangingPunct="1">
                  <a:lnSpc>
                    <a:spcPct val="110000"/>
                  </a:lnSpc>
                  <a:spcBef>
                    <a:spcPts val="1000"/>
                  </a:spcBef>
                  <a:buNone/>
                </a:pPr>
                <a:r>
                  <a:rPr lang="he-IL" dirty="0">
                    <a:latin typeface="Calibri" panose="020F0502020204030204" pitchFamily="34" charset="0"/>
                    <a:cs typeface="Calibri" panose="020F0502020204030204" pitchFamily="34" charset="0"/>
                  </a:rPr>
                  <a:t>העולם שאנחנו מכירים עובד בבסיס 10- הספרות 0,1,2,3,4,5,6,7,8,9</a:t>
                </a:r>
              </a:p>
              <a:p>
                <a:pPr marL="0" indent="0" algn="r" defTabSz="914400" rtl="1" eaLnBrk="1" latinLnBrk="0" hangingPunct="1">
                  <a:lnSpc>
                    <a:spcPct val="110000"/>
                  </a:lnSpc>
                  <a:spcBef>
                    <a:spcPts val="1000"/>
                  </a:spcBef>
                  <a:buNone/>
                </a:pPr>
                <a:r>
                  <a:rPr lang="he-IL" dirty="0">
                    <a:latin typeface="Calibri" panose="020F0502020204030204" pitchFamily="34" charset="0"/>
                    <a:cs typeface="Calibri" panose="020F0502020204030204" pitchFamily="34" charset="0"/>
                  </a:rPr>
                  <a:t>בפועל אפשר לעבוד באיזה בסיס שרוצים אבל</a:t>
                </a:r>
              </a:p>
              <a:p>
                <a:pPr lvl="1" algn="r" rtl="1"/>
                <a:r>
                  <a:rPr lang="he-IL" dirty="0">
                    <a:latin typeface="Calibri" panose="020F0502020204030204" pitchFamily="34" charset="0"/>
                    <a:cs typeface="Calibri" panose="020F0502020204030204" pitchFamily="34" charset="0"/>
                  </a:rPr>
                  <a:t>קשה יותר לחשב</a:t>
                </a:r>
              </a:p>
              <a:p>
                <a:pPr lvl="1" algn="r" rtl="1"/>
                <a:r>
                  <a:rPr lang="he-IL" dirty="0">
                    <a:latin typeface="Calibri" panose="020F0502020204030204" pitchFamily="34" charset="0"/>
                    <a:cs typeface="Calibri" panose="020F0502020204030204" pitchFamily="34" charset="0"/>
                  </a:rPr>
                  <a:t>קשה יותר לאגור מידע</a:t>
                </a:r>
              </a:p>
              <a:p>
                <a:pPr lvl="1" algn="r" rtl="1"/>
                <a:r>
                  <a:rPr lang="he-IL" dirty="0">
                    <a:latin typeface="Calibri" panose="020F0502020204030204" pitchFamily="34" charset="0"/>
                    <a:cs typeface="Calibri" panose="020F0502020204030204" pitchFamily="34" charset="0"/>
                  </a:rPr>
                  <a:t>קשה יותר להעביר מידע</a:t>
                </a:r>
              </a:p>
              <a:p>
                <a:pPr marL="457200" lvl="1" indent="0" algn="ctr" rtl="1">
                  <a:lnSpc>
                    <a:spcPct val="160000"/>
                  </a:lnSpc>
                  <a:buNone/>
                </a:pPr>
                <a:r>
                  <a:rPr lang="he-IL" dirty="0">
                    <a:latin typeface="Calibri" panose="020F0502020204030204" pitchFamily="34" charset="0"/>
                    <a:cs typeface="Calibri" panose="020F0502020204030204" pitchFamily="34" charset="0"/>
                  </a:rPr>
                  <a:t>רוב המחשבים שאנחנו מכירים עובדים בבסיס הקסדצימלי- בסיס 16</a:t>
                </a:r>
              </a:p>
              <a:p>
                <a:pPr marL="457200" lvl="1" indent="0" algn="ctr" rtl="1">
                  <a:lnSpc>
                    <a:spcPct val="160000"/>
                  </a:lnSpc>
                  <a:buNone/>
                </a:pPr>
                <a:r>
                  <a:rPr lang="he-IL" dirty="0">
                    <a:latin typeface="Calibri" panose="020F0502020204030204" pitchFamily="34" charset="0"/>
                    <a:cs typeface="Calibri" panose="020F0502020204030204" pitchFamily="34" charset="0"/>
                  </a:rPr>
                  <a:t>לפני שנבין איך עובדים בבסיס 16, נבין איך עוברים לכל מיני בסיסים</a:t>
                </a:r>
              </a:p>
              <a:p>
                <a:pPr marL="457200" lvl="1" indent="0" algn="ctr" rtl="1">
                  <a:lnSpc>
                    <a:spcPct val="160000"/>
                  </a:lnSpc>
                  <a:buNone/>
                </a:pPr>
                <a:r>
                  <a:rPr lang="he-IL" dirty="0">
                    <a:latin typeface="Calibri" panose="020F0502020204030204" pitchFamily="34" charset="0"/>
                    <a:cs typeface="Calibri" panose="020F0502020204030204" pitchFamily="34" charset="0"/>
                  </a:rPr>
                  <a:t>נגדיר את המקומות של הספרות במספר כלשהו</a:t>
                </a:r>
                <a:endParaRPr lang="he-IL" sz="35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457200" lvl="1" indent="0" algn="ctr" rtl="1">
                  <a:lnSpc>
                    <a:spcPct val="160000"/>
                  </a:lnSpc>
                  <a:buNone/>
                </a:pPr>
                <a14:m>
                  <m:oMath xmlns:m="http://schemas.openxmlformats.org/officeDocument/2006/math">
                    <m:limUpp>
                      <m:limUppPr>
                        <m:ctrlPr>
                          <a:rPr lang="en-US" sz="3500" b="1" i="1">
                            <a:latin typeface="Cambria Math" panose="02040503050406030204" pitchFamily="18" charset="0"/>
                          </a:rPr>
                        </m:ctrlPr>
                      </m:limUppPr>
                      <m:e>
                        <m:groupChr>
                          <m:groupChrPr>
                            <m:chr m:val="⏞"/>
                            <m:pos m:val="top"/>
                            <m:vertJc m:val="bot"/>
                            <m:ctrlPr>
                              <a:rPr lang="en-US" sz="3500" b="1" i="1">
                                <a:latin typeface="Cambria Math" panose="02040503050406030204" pitchFamily="18" charset="0"/>
                              </a:rPr>
                            </m:ctrlPr>
                          </m:groupChrPr>
                          <m:e>
                            <m:r>
                              <m:rPr>
                                <m:brk/>
                              </m:rPr>
                              <a:rPr lang="he-IL" sz="3500" b="1" i="1">
                                <a:latin typeface="Cambria Math" panose="02040503050406030204" pitchFamily="18" charset="0"/>
                              </a:rPr>
                              <m:t>_</m:t>
                            </m:r>
                          </m:e>
                        </m:groupChr>
                      </m:e>
                      <m:lim>
                        <m:r>
                          <a:rPr lang="he-IL" sz="35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lim>
                    </m:limUpp>
                  </m:oMath>
                </a14:m>
                <a:r>
                  <a:rPr lang="en-US" sz="35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limUpp>
                      <m:limUppPr>
                        <m:ctrlPr>
                          <a:rPr lang="en-US" sz="3500" b="1" i="1">
                            <a:latin typeface="Cambria Math" panose="02040503050406030204" pitchFamily="18" charset="0"/>
                          </a:rPr>
                        </m:ctrlPr>
                      </m:limUppPr>
                      <m:e>
                        <m:groupChr>
                          <m:groupChrPr>
                            <m:chr m:val="⏞"/>
                            <m:pos m:val="top"/>
                            <m:vertJc m:val="bot"/>
                            <m:ctrlPr>
                              <a:rPr lang="en-US" sz="3500" b="1" i="1">
                                <a:latin typeface="Cambria Math" panose="02040503050406030204" pitchFamily="18" charset="0"/>
                              </a:rPr>
                            </m:ctrlPr>
                          </m:groupChrPr>
                          <m:e>
                            <m:r>
                              <m:rPr>
                                <m:brk/>
                              </m:rPr>
                              <a:rPr lang="he-IL" sz="3500" b="1" i="1">
                                <a:latin typeface="Cambria Math" panose="02040503050406030204" pitchFamily="18" charset="0"/>
                              </a:rPr>
                              <m:t>_</m:t>
                            </m:r>
                          </m:e>
                        </m:groupChr>
                      </m:e>
                      <m:lim>
                        <m:r>
                          <a:rPr lang="he-IL" sz="3500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</m:lim>
                    </m:limUpp>
                    <m:r>
                      <a:rPr lang="he-IL" sz="3500" b="1" i="1" smtClean="0">
                        <a:latin typeface="Cambria Math" panose="02040503050406030204" pitchFamily="18" charset="0"/>
                      </a:rPr>
                      <m:t> .</m:t>
                    </m:r>
                  </m:oMath>
                </a14:m>
                <a:r>
                  <a:rPr lang="en-US" sz="35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limUpp>
                      <m:limUppPr>
                        <m:ctrlPr>
                          <a:rPr lang="en-US" sz="3500" b="1" i="1">
                            <a:latin typeface="Cambria Math" panose="02040503050406030204" pitchFamily="18" charset="0"/>
                          </a:rPr>
                        </m:ctrlPr>
                      </m:limUppPr>
                      <m:e>
                        <m:groupChr>
                          <m:groupChrPr>
                            <m:chr m:val="⏞"/>
                            <m:pos m:val="top"/>
                            <m:vertJc m:val="bot"/>
                            <m:ctrlPr>
                              <a:rPr lang="en-US" sz="3500" b="1" i="1">
                                <a:latin typeface="Cambria Math" panose="02040503050406030204" pitchFamily="18" charset="0"/>
                              </a:rPr>
                            </m:ctrlPr>
                          </m:groupChrPr>
                          <m:e>
                            <m:r>
                              <m:rPr>
                                <m:brk/>
                              </m:rPr>
                              <a:rPr lang="he-IL" sz="3500" b="1" i="1">
                                <a:latin typeface="Cambria Math" panose="02040503050406030204" pitchFamily="18" charset="0"/>
                              </a:rPr>
                              <m:t>_</m:t>
                            </m:r>
                          </m:e>
                        </m:groupChr>
                      </m:e>
                      <m:lim>
                        <m:r>
                          <a:rPr lang="he-IL" sz="35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he-IL" sz="35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lim>
                    </m:limUpp>
                  </m:oMath>
                </a14:m>
                <a:r>
                  <a:rPr lang="en-US" sz="35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limUpp>
                      <m:limUppPr>
                        <m:ctrlPr>
                          <a:rPr lang="en-US" sz="3500" b="1" i="1">
                            <a:latin typeface="Cambria Math" panose="02040503050406030204" pitchFamily="18" charset="0"/>
                          </a:rPr>
                        </m:ctrlPr>
                      </m:limUppPr>
                      <m:e>
                        <m:groupChr>
                          <m:groupChrPr>
                            <m:chr m:val="⏞"/>
                            <m:pos m:val="top"/>
                            <m:vertJc m:val="bot"/>
                            <m:ctrlPr>
                              <a:rPr lang="en-US" sz="3500" b="1" i="1">
                                <a:latin typeface="Cambria Math" panose="02040503050406030204" pitchFamily="18" charset="0"/>
                              </a:rPr>
                            </m:ctrlPr>
                          </m:groupChrPr>
                          <m:e>
                            <m:r>
                              <m:rPr>
                                <m:brk/>
                              </m:rPr>
                              <a:rPr lang="he-IL" sz="3500" b="1" i="1">
                                <a:latin typeface="Cambria Math" panose="02040503050406030204" pitchFamily="18" charset="0"/>
                              </a:rPr>
                              <m:t>_</m:t>
                            </m:r>
                          </m:e>
                        </m:groupChr>
                      </m:e>
                      <m:lim>
                        <m:r>
                          <a:rPr lang="he-IL" sz="35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he-IL" sz="3500" b="1" i="1">
                            <a:latin typeface="Cambria Math" panose="02040503050406030204" pitchFamily="18" charset="0"/>
                          </a:rPr>
                          <m:t>𝟐</m:t>
                        </m:r>
                      </m:lim>
                    </m:limUpp>
                    <m:r>
                      <a:rPr lang="he-IL" sz="3500" b="1" i="0" smtClean="0">
                        <a:latin typeface="Cambria Math" panose="02040503050406030204" pitchFamily="18" charset="0"/>
                      </a:rPr>
                      <m:t>…</m:t>
                    </m:r>
                  </m:oMath>
                </a14:m>
                <a:endParaRPr lang="he-IL" sz="3500" b="1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457200" lvl="1" indent="0" algn="ctr" rtl="1">
                  <a:buNone/>
                </a:pPr>
                <a:endParaRPr lang="he-IL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19F7205-776C-7B4C-98EE-40F64A85A2A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929383"/>
                <a:ext cx="10515600" cy="4790071"/>
              </a:xfrm>
              <a:blipFill>
                <a:blip r:embed="rId2"/>
                <a:stretch>
                  <a:fillRect t="-891" r="-870" b="-9924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14388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97634-C98F-F542-B0A1-930C210C0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defTabSz="914400" rtl="1" eaLnBrk="1" latinLnBrk="0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he-IL" b="1" dirty="0">
                <a:latin typeface="Calibri" panose="020F0502020204030204" pitchFamily="34" charset="0"/>
                <a:cs typeface="Calibri" panose="020F0502020204030204" pitchFamily="34" charset="0"/>
              </a:rPr>
              <a:t>קצת פרטים</a:t>
            </a:r>
            <a:endParaRPr lang="en-IL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E438E4-13B0-B246-B406-5840D83774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indent="-228600" algn="r" defTabSz="914400" rtl="1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5-6 תרגילי בית תקפים</a:t>
            </a:r>
          </a:p>
          <a:p>
            <a:pPr marL="228600" indent="-228600" algn="r" defTabSz="914400" rtl="1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אפשר להגיש בזוגות או יחידים</a:t>
            </a:r>
          </a:p>
        </p:txBody>
      </p:sp>
    </p:spTree>
    <p:extLst>
      <p:ext uri="{BB962C8B-B14F-4D97-AF65-F5344CB8AC3E}">
        <p14:creationId xmlns:p14="http://schemas.microsoft.com/office/powerpoint/2010/main" val="23109863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4FE7B-7574-7349-9BB7-783CD3123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b="1" dirty="0">
                <a:latin typeface="Calibri" panose="020F0502020204030204" pitchFamily="34" charset="0"/>
                <a:cs typeface="Calibri" panose="020F0502020204030204" pitchFamily="34" charset="0"/>
              </a:rPr>
              <a:t>מעבר מבסיס כלשהו לבסיס 10</a:t>
            </a:r>
            <a:endParaRPr lang="en-IL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3">
                <a:extLst>
                  <a:ext uri="{FF2B5EF4-FFF2-40B4-BE49-F238E27FC236}">
                    <a16:creationId xmlns:a16="http://schemas.microsoft.com/office/drawing/2014/main" id="{E16174DE-E370-14E5-FC57-D4D670FFDFBD}"/>
                  </a:ext>
                </a:extLst>
              </p:cNvPr>
              <p:cNvSpPr txBox="1"/>
              <p:nvPr/>
            </p:nvSpPr>
            <p:spPr>
              <a:xfrm>
                <a:off x="1357745" y="1963109"/>
                <a:ext cx="10090732" cy="16970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algn="r" defTabSz="914400" rtl="1" eaLnBrk="1" latinLnBrk="0" hangingPunct="1">
                  <a:lnSpc>
                    <a:spcPct val="150000"/>
                  </a:lnSpc>
                </a:pPr>
                <a:r>
                  <a:rPr lang="he-IL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נייצג את המספר 241.31 בבסיס 5 לבסיס 10</a:t>
                </a: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he-IL" sz="2400" b="0" i="1" dirty="0" smtClean="0">
                              <a:latin typeface="Cambria Math" panose="02040503050406030204" pitchFamily="18" charset="0"/>
                            </a:rPr>
                            <m:t>241</m:t>
                          </m:r>
                          <m:r>
                            <a:rPr lang="he-IL" sz="2400" b="0" i="1" dirty="0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he-IL" sz="2400" b="0" i="1" dirty="0" smtClean="0">
                              <a:latin typeface="Cambria Math" panose="02040503050406030204" pitchFamily="18" charset="0"/>
                            </a:rPr>
                            <m:t>31</m:t>
                          </m:r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he-IL" sz="2400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e-IL" sz="2400" b="0" i="1" dirty="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he-IL" sz="2400" b="0" i="1" dirty="0" smtClean="0">
                          <a:latin typeface="Cambria Math" panose="02040503050406030204" pitchFamily="18" charset="0"/>
                        </a:rPr>
                        <m:t>∗</m:t>
                      </m:r>
                      <m:sSup>
                        <m:sSupPr>
                          <m:ctrlPr>
                            <a:rPr lang="he-IL" sz="24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e-IL" sz="2400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he-IL" sz="24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he-IL" sz="24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∗</m:t>
                      </m:r>
                      <m:sSup>
                        <m:sSupPr>
                          <m:ctrlP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e-IL" sz="2400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he-IL" sz="2400" b="0" i="1" dirty="0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∗</m:t>
                      </m:r>
                      <m:sSup>
                        <m:sSupPr>
                          <m:ctrlP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e-IL" sz="2400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he-IL" sz="2400" b="0" i="1" dirty="0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∗</m:t>
                      </m:r>
                      <m:sSup>
                        <m:sSupPr>
                          <m:ctrlP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e-IL" sz="2400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  <m:r>
                        <a:rPr lang="he-IL" sz="24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he-IL" sz="2400" b="0" i="1" dirty="0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he-IL" sz="2400" b="0" i="1" dirty="0" smtClean="0">
                          <a:latin typeface="Cambria Math" panose="02040503050406030204" pitchFamily="18" charset="0"/>
                        </a:rPr>
                        <m:t>∗</m:t>
                      </m:r>
                      <m:sSup>
                        <m:sSupPr>
                          <m:ctrlPr>
                            <a:rPr lang="he-IL" sz="24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e-IL" sz="2400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he-IL" sz="2400" b="0" i="1" dirty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he-IL" sz="24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he-IL" sz="24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71</m:t>
                              </m:r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64</m:t>
                              </m:r>
                            </m:e>
                          </m:d>
                        </m:e>
                        <m:sub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sub>
                      </m:sSub>
                    </m:oMath>
                  </m:oMathPara>
                </a14:m>
                <a:endParaRPr lang="en-US" sz="2400" b="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algn="r" rtl="1">
                  <a:lnSpc>
                    <a:spcPct val="150000"/>
                  </a:lnSpc>
                </a:pPr>
                <a:r>
                  <a:rPr lang="he-IL" sz="2400" dirty="0">
                    <a:latin typeface="Calibri" panose="020F0502020204030204" pitchFamily="34" charset="0"/>
                    <a:cs typeface="Calibri" panose="020F0502020204030204" pitchFamily="34" charset="0"/>
                    <a:sym typeface="Wingdings" pitchFamily="2" charset="2"/>
                  </a:rPr>
                  <a:t>241.31</a:t>
                </a:r>
                <a:r>
                  <a:rPr lang="he-IL" sz="2400" dirty="0">
                    <a:ea typeface="Cambria Math" panose="02040503050406030204" pitchFamily="18" charset="0"/>
                    <a:cs typeface="Calibri" panose="020F0502020204030204" pitchFamily="34" charset="0"/>
                    <a:sym typeface="Wingdings" pitchFamily="2" charset="2"/>
                  </a:rPr>
                  <a:t> </a:t>
                </a:r>
                <a:r>
                  <a:rPr lang="he-IL" sz="2400" dirty="0">
                    <a:latin typeface="Calibri" panose="020F0502020204030204" pitchFamily="34" charset="0"/>
                    <a:cs typeface="Calibri" panose="020F0502020204030204" pitchFamily="34" charset="0"/>
                    <a:sym typeface="Wingdings" pitchFamily="2" charset="2"/>
                  </a:rPr>
                  <a:t>בבסיס 5 שווה ל-71.64 בבסיס 10</a:t>
                </a:r>
                <a:endParaRPr lang="he-IL" sz="2400" b="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6" name="TextBox 3">
                <a:extLst>
                  <a:ext uri="{FF2B5EF4-FFF2-40B4-BE49-F238E27FC236}">
                    <a16:creationId xmlns:a16="http://schemas.microsoft.com/office/drawing/2014/main" id="{E16174DE-E370-14E5-FC57-D4D670FFDF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7745" y="1963109"/>
                <a:ext cx="10090732" cy="1697068"/>
              </a:xfrm>
              <a:prstGeom prst="rect">
                <a:avLst/>
              </a:prstGeom>
              <a:blipFill>
                <a:blip r:embed="rId2"/>
                <a:stretch>
                  <a:fillRect r="-967" b="-7554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5">
                <a:extLst>
                  <a:ext uri="{FF2B5EF4-FFF2-40B4-BE49-F238E27FC236}">
                    <a16:creationId xmlns:a16="http://schemas.microsoft.com/office/drawing/2014/main" id="{8D2E26A2-EBBA-E533-6D37-2650C0BDDC17}"/>
                  </a:ext>
                </a:extLst>
              </p:cNvPr>
              <p:cNvSpPr txBox="1"/>
              <p:nvPr/>
            </p:nvSpPr>
            <p:spPr>
              <a:xfrm>
                <a:off x="1357745" y="3932598"/>
                <a:ext cx="10090732" cy="16970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algn="r" defTabSz="914400" rtl="1" eaLnBrk="1" latinLnBrk="0" hangingPunct="1">
                  <a:lnSpc>
                    <a:spcPct val="150000"/>
                  </a:lnSpc>
                </a:pPr>
                <a:r>
                  <a:rPr lang="he-IL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נייצג את המספר 11.01 בבסיס 2 לבסיס 10</a:t>
                </a: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he-IL" sz="2400" b="0" i="1" dirty="0" smtClean="0">
                              <a:latin typeface="Cambria Math" panose="02040503050406030204" pitchFamily="18" charset="0"/>
                            </a:rPr>
                            <m:t>11</m:t>
                          </m:r>
                          <m:r>
                            <a:rPr lang="he-IL" sz="2400" b="0" i="1" dirty="0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he-IL" sz="2400" b="0" i="1" dirty="0" smtClean="0">
                              <a:latin typeface="Cambria Math" panose="02040503050406030204" pitchFamily="18" charset="0"/>
                            </a:rPr>
                            <m:t>01</m:t>
                          </m:r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he-IL" sz="24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e-IL" sz="2400" b="0" i="1" dirty="0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∗</m:t>
                      </m:r>
                      <m:sSup>
                        <m:sSupPr>
                          <m:ctrlP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e-IL" sz="24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he-IL" sz="2400" b="0" i="1" dirty="0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∗</m:t>
                      </m:r>
                      <m:sSup>
                        <m:sSupPr>
                          <m:ctrlP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e-IL" sz="24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he-IL" sz="2400" b="0" i="1" dirty="0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∗</m:t>
                      </m:r>
                      <m:sSup>
                        <m:sSupPr>
                          <m:ctrlP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e-IL" sz="24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  <m:r>
                        <a:rPr lang="he-IL" sz="24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he-IL" sz="2400" b="0" i="1" dirty="0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he-IL" sz="2400" b="0" i="1" dirty="0" smtClean="0">
                          <a:latin typeface="Cambria Math" panose="02040503050406030204" pitchFamily="18" charset="0"/>
                        </a:rPr>
                        <m:t>∗</m:t>
                      </m:r>
                      <m:sSup>
                        <m:sSupPr>
                          <m:ctrlPr>
                            <a:rPr lang="he-IL" sz="24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e-IL" sz="24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he-IL" sz="2400" b="0" i="1" dirty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he-IL" sz="24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he-IL" sz="24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  <m:t>25</m:t>
                          </m:r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sub>
                      </m:sSub>
                    </m:oMath>
                  </m:oMathPara>
                </a14:m>
                <a:endParaRPr lang="en-US" sz="2400" b="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algn="r" rtl="1">
                  <a:lnSpc>
                    <a:spcPct val="150000"/>
                  </a:lnSpc>
                </a:pPr>
                <a:r>
                  <a:rPr lang="en-US" sz="2400" dirty="0">
                    <a:latin typeface="Calibri" panose="020F0502020204030204" pitchFamily="34" charset="0"/>
                    <a:cs typeface="Calibri" panose="020F0502020204030204" pitchFamily="34" charset="0"/>
                    <a:sym typeface="Wingdings" pitchFamily="2" charset="2"/>
                  </a:rPr>
                  <a:t>11.01</a:t>
                </a:r>
                <a:r>
                  <a:rPr lang="he-IL" sz="2400" dirty="0">
                    <a:ea typeface="Cambria Math" panose="02040503050406030204" pitchFamily="18" charset="0"/>
                    <a:cs typeface="Calibri" panose="020F0502020204030204" pitchFamily="34" charset="0"/>
                    <a:sym typeface="Wingdings" pitchFamily="2" charset="2"/>
                  </a:rPr>
                  <a:t> </a:t>
                </a:r>
                <a:r>
                  <a:rPr lang="he-IL" sz="2400" dirty="0">
                    <a:latin typeface="Calibri" panose="020F0502020204030204" pitchFamily="34" charset="0"/>
                    <a:cs typeface="Calibri" panose="020F0502020204030204" pitchFamily="34" charset="0"/>
                    <a:sym typeface="Wingdings" pitchFamily="2" charset="2"/>
                  </a:rPr>
                  <a:t>בבסיס </a:t>
                </a:r>
                <a:r>
                  <a:rPr lang="en-US" sz="2400" dirty="0">
                    <a:latin typeface="Calibri" panose="020F0502020204030204" pitchFamily="34" charset="0"/>
                    <a:cs typeface="Calibri" panose="020F0502020204030204" pitchFamily="34" charset="0"/>
                    <a:sym typeface="Wingdings" pitchFamily="2" charset="2"/>
                  </a:rPr>
                  <a:t>2</a:t>
                </a:r>
                <a:r>
                  <a:rPr lang="he-IL" sz="2400" dirty="0">
                    <a:latin typeface="Calibri" panose="020F0502020204030204" pitchFamily="34" charset="0"/>
                    <a:cs typeface="Calibri" panose="020F0502020204030204" pitchFamily="34" charset="0"/>
                    <a:sym typeface="Wingdings" pitchFamily="2" charset="2"/>
                  </a:rPr>
                  <a:t> שווה ל-</a:t>
                </a:r>
                <a:r>
                  <a:rPr lang="en-US" sz="2400" dirty="0">
                    <a:latin typeface="Calibri" panose="020F0502020204030204" pitchFamily="34" charset="0"/>
                    <a:cs typeface="Calibri" panose="020F0502020204030204" pitchFamily="34" charset="0"/>
                    <a:sym typeface="Wingdings" pitchFamily="2" charset="2"/>
                  </a:rPr>
                  <a:t>3.25</a:t>
                </a:r>
                <a:r>
                  <a:rPr lang="he-IL" sz="2400" dirty="0">
                    <a:latin typeface="Calibri" panose="020F0502020204030204" pitchFamily="34" charset="0"/>
                    <a:cs typeface="Calibri" panose="020F0502020204030204" pitchFamily="34" charset="0"/>
                    <a:sym typeface="Wingdings" pitchFamily="2" charset="2"/>
                  </a:rPr>
                  <a:t> בבסיס 10</a:t>
                </a:r>
                <a:endParaRPr lang="he-IL" sz="2400" b="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7" name="TextBox 5">
                <a:extLst>
                  <a:ext uri="{FF2B5EF4-FFF2-40B4-BE49-F238E27FC236}">
                    <a16:creationId xmlns:a16="http://schemas.microsoft.com/office/drawing/2014/main" id="{8D2E26A2-EBBA-E533-6D37-2650C0BDDC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7745" y="3932598"/>
                <a:ext cx="10090732" cy="1697068"/>
              </a:xfrm>
              <a:prstGeom prst="rect">
                <a:avLst/>
              </a:prstGeom>
              <a:blipFill>
                <a:blip r:embed="rId3"/>
                <a:stretch>
                  <a:fillRect r="-967" b="-7168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6">
            <a:extLst>
              <a:ext uri="{FF2B5EF4-FFF2-40B4-BE49-F238E27FC236}">
                <a16:creationId xmlns:a16="http://schemas.microsoft.com/office/drawing/2014/main" id="{166E0205-B6FE-371B-AFD0-03A84C13AA97}"/>
              </a:ext>
            </a:extLst>
          </p:cNvPr>
          <p:cNvSpPr txBox="1"/>
          <p:nvPr/>
        </p:nvSpPr>
        <p:spPr>
          <a:xfrm>
            <a:off x="2837736" y="5864212"/>
            <a:ext cx="65165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e-IL" sz="2800" dirty="0">
                <a:latin typeface="Calibri" panose="020F0502020204030204" pitchFamily="34" charset="0"/>
                <a:cs typeface="Calibri" panose="020F0502020204030204" pitchFamily="34" charset="0"/>
              </a:rPr>
              <a:t>עכשיו נבין איך עוברים מבסיס 10 לבסיסים אחרים</a:t>
            </a:r>
            <a:endParaRPr lang="en-IL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936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1C6F0DE-B92A-2240-B773-B17BF1852695}"/>
              </a:ext>
            </a:extLst>
          </p:cNvPr>
          <p:cNvSpPr txBox="1"/>
          <p:nvPr/>
        </p:nvSpPr>
        <p:spPr>
          <a:xfrm>
            <a:off x="2466217" y="1645430"/>
            <a:ext cx="725956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l" defTabSz="914400" eaLnBrk="1" latinLnBrk="0" hangingPunct="1"/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string str=“ ”;</a:t>
            </a:r>
          </a:p>
          <a:p>
            <a:pPr marL="0" algn="l" defTabSz="914400" eaLnBrk="1" latinLnBrk="0" hangingPunct="1"/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while (k != 0)</a:t>
            </a:r>
          </a:p>
          <a:p>
            <a:pPr marL="0" algn="l" defTabSz="914400" eaLnBrk="1" latinLnBrk="0" hangingPunct="1"/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{</a:t>
            </a:r>
          </a:p>
          <a:p>
            <a:pPr marL="0" algn="l" defTabSz="914400" eaLnBrk="1" latinLnBrk="0" hangingPunct="1"/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    int digit=</a:t>
            </a:r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k%B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; </a:t>
            </a:r>
          </a:p>
          <a:p>
            <a:pPr marL="0" algn="l" defTabSz="914400" eaLnBrk="1" latinLnBrk="0" hangingPunct="1"/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    str=</a:t>
            </a:r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digit_to_char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(digit)+str;</a:t>
            </a:r>
          </a:p>
          <a:p>
            <a:pPr marL="0" algn="l" defTabSz="914400" eaLnBrk="1" latinLnBrk="0" hangingPunct="1"/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    k=k/B;</a:t>
            </a:r>
          </a:p>
          <a:p>
            <a:pPr marL="0" algn="l" defTabSz="914400" eaLnBrk="1" latinLnBrk="0" hangingPunct="1"/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  <a:p>
            <a:pPr marL="0" algn="l" defTabSz="914400" eaLnBrk="1" latinLnBrk="0" hangingPunct="1"/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return str;</a:t>
            </a:r>
            <a:endParaRPr lang="en-IL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EC662E5-B9BF-A84E-96DA-788D54C74A04}"/>
              </a:ext>
            </a:extLst>
          </p:cNvPr>
          <p:cNvSpPr txBox="1"/>
          <p:nvPr/>
        </p:nvSpPr>
        <p:spPr>
          <a:xfrm>
            <a:off x="2345548" y="346364"/>
            <a:ext cx="93939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he-IL" sz="4800" b="1" dirty="0">
                <a:latin typeface="Calibri" panose="020F0502020204030204" pitchFamily="34" charset="0"/>
                <a:cs typeface="Calibri" panose="020F0502020204030204" pitchFamily="34" charset="0"/>
              </a:rPr>
              <a:t>אלגוריתם המעביר מספר שלם </a:t>
            </a:r>
            <a:r>
              <a:rPr lang="en-IL" sz="4800" b="1" dirty="0"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he-IL" sz="4800" b="1" dirty="0">
                <a:latin typeface="Calibri" panose="020F0502020204030204" pitchFamily="34" charset="0"/>
                <a:cs typeface="Calibri" panose="020F0502020204030204" pitchFamily="34" charset="0"/>
              </a:rPr>
              <a:t> לבסיס </a:t>
            </a:r>
            <a:r>
              <a:rPr lang="en-IL" sz="4800" b="1" dirty="0"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D17E684-C800-6946-9305-E3345C74C4F9}"/>
              </a:ext>
            </a:extLst>
          </p:cNvPr>
          <p:cNvSpPr txBox="1"/>
          <p:nvPr/>
        </p:nvSpPr>
        <p:spPr>
          <a:xfrm>
            <a:off x="9137472" y="3429000"/>
            <a:ext cx="26019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שארית החלוקה של </a:t>
            </a:r>
            <a:r>
              <a:rPr lang="en-IL" sz="2000" dirty="0"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 מ-</a:t>
            </a:r>
            <a:r>
              <a:rPr lang="en-IL" sz="2000" dirty="0"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5A98D97-9E31-AA48-AA2A-B621221D9D99}"/>
              </a:ext>
            </a:extLst>
          </p:cNvPr>
          <p:cNvSpPr txBox="1"/>
          <p:nvPr/>
        </p:nvSpPr>
        <p:spPr>
          <a:xfrm>
            <a:off x="8736721" y="4605504"/>
            <a:ext cx="30027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נפטרים מהספרה הימנית של </a:t>
            </a:r>
            <a:r>
              <a:rPr lang="en-IL" sz="2000" dirty="0"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1715886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F47B4FE-6D9F-1B45-9AC6-6B7ECF2CA3EE}"/>
              </a:ext>
            </a:extLst>
          </p:cNvPr>
          <p:cNvSpPr txBox="1"/>
          <p:nvPr/>
        </p:nvSpPr>
        <p:spPr>
          <a:xfrm>
            <a:off x="7458060" y="387927"/>
            <a:ext cx="428655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he-IL" sz="2800" dirty="0">
                <a:latin typeface="Calibri" panose="020F0502020204030204" pitchFamily="34" charset="0"/>
                <a:cs typeface="Calibri" panose="020F0502020204030204" pitchFamily="34" charset="0"/>
              </a:rPr>
              <a:t>נעביר את המספר 125 לבסיס 8</a:t>
            </a:r>
          </a:p>
          <a:p>
            <a:pPr algn="r" rtl="1"/>
            <a:r>
              <a:rPr lang="he-IL" sz="2800" dirty="0">
                <a:latin typeface="Calibri" panose="020F0502020204030204" pitchFamily="34" charset="0"/>
                <a:cs typeface="Calibri" panose="020F0502020204030204" pitchFamily="34" charset="0"/>
              </a:rPr>
              <a:t>הולכים לפי האלגוריתם:</a:t>
            </a:r>
          </a:p>
          <a:p>
            <a:pPr algn="ctr"/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k=125, B=8</a:t>
            </a:r>
            <a:endParaRPr lang="en-IL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831289A-1EDC-F344-AD72-C87F8CBBE0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4283923"/>
              </p:ext>
            </p:extLst>
          </p:nvPr>
        </p:nvGraphicFramePr>
        <p:xfrm>
          <a:off x="263234" y="2231601"/>
          <a:ext cx="11481384" cy="2853478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870346">
                  <a:extLst>
                    <a:ext uri="{9D8B030D-6E8A-4147-A177-3AD203B41FA5}">
                      <a16:colId xmlns:a16="http://schemas.microsoft.com/office/drawing/2014/main" val="50140050"/>
                    </a:ext>
                  </a:extLst>
                </a:gridCol>
                <a:gridCol w="2870346">
                  <a:extLst>
                    <a:ext uri="{9D8B030D-6E8A-4147-A177-3AD203B41FA5}">
                      <a16:colId xmlns:a16="http://schemas.microsoft.com/office/drawing/2014/main" val="4120512270"/>
                    </a:ext>
                  </a:extLst>
                </a:gridCol>
                <a:gridCol w="2870346">
                  <a:extLst>
                    <a:ext uri="{9D8B030D-6E8A-4147-A177-3AD203B41FA5}">
                      <a16:colId xmlns:a16="http://schemas.microsoft.com/office/drawing/2014/main" val="904486192"/>
                    </a:ext>
                  </a:extLst>
                </a:gridCol>
                <a:gridCol w="2870346">
                  <a:extLst>
                    <a:ext uri="{9D8B030D-6E8A-4147-A177-3AD203B41FA5}">
                      <a16:colId xmlns:a16="http://schemas.microsoft.com/office/drawing/2014/main" val="1659039837"/>
                    </a:ext>
                  </a:extLst>
                </a:gridCol>
              </a:tblGrid>
              <a:tr h="462958">
                <a:tc>
                  <a:txBody>
                    <a:bodyPr/>
                    <a:lstStyle/>
                    <a:p>
                      <a:pPr marL="0" indent="0" algn="ctr" defTabSz="914400" rtl="1" eaLnBrk="1" latinLnBrk="0" hangingPunct="1">
                        <a:lnSpc>
                          <a:spcPct val="110000"/>
                        </a:lnSpc>
                        <a:spcBef>
                          <a:spcPts val="1000"/>
                        </a:spcBef>
                        <a:buNone/>
                      </a:pPr>
                      <a:r>
                        <a:rPr lang="he-IL" sz="2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השלם </a:t>
                      </a:r>
                      <a:r>
                        <a:rPr lang="en-US" sz="2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</a:t>
                      </a:r>
                      <a:endParaRPr lang="en-IL" sz="28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1" eaLnBrk="1" latinLnBrk="0" hangingPunct="1">
                        <a:lnSpc>
                          <a:spcPct val="110000"/>
                        </a:lnSpc>
                        <a:spcBef>
                          <a:spcPts val="1000"/>
                        </a:spcBef>
                        <a:buNone/>
                      </a:pPr>
                      <a:r>
                        <a:rPr lang="he-IL" sz="2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תוצאת החלוקה ב-</a:t>
                      </a:r>
                      <a:r>
                        <a:rPr lang="en-IL" sz="2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1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שארית החלוקה ב-</a:t>
                      </a:r>
                      <a:r>
                        <a:rPr lang="en-IL" sz="2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1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L" sz="2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23125198"/>
                  </a:ext>
                </a:extLst>
              </a:tr>
              <a:tr h="772047">
                <a:tc>
                  <a:txBody>
                    <a:bodyPr/>
                    <a:lstStyle/>
                    <a:p>
                      <a:pPr algn="ctr" rtl="1"/>
                      <a:r>
                        <a:rPr lang="en-IL" sz="2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IL" sz="28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IL" sz="28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lang="en-IL" sz="28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13180281"/>
                  </a:ext>
                </a:extLst>
              </a:tr>
              <a:tr h="772047">
                <a:tc>
                  <a:txBody>
                    <a:bodyPr/>
                    <a:lstStyle/>
                    <a:p>
                      <a:pPr algn="ctr" rtl="1"/>
                      <a:endParaRPr lang="en-IL" sz="28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lang="en-IL" sz="28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lang="en-IL" sz="28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IL" sz="28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09275034"/>
                  </a:ext>
                </a:extLst>
              </a:tr>
              <a:tr h="772047">
                <a:tc>
                  <a:txBody>
                    <a:bodyPr/>
                    <a:lstStyle/>
                    <a:p>
                      <a:pPr algn="ctr" rtl="1"/>
                      <a:endParaRPr lang="en-IL" sz="28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lang="en-IL" sz="28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lang="en-IL" sz="28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IL" sz="28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533558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4122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F47B4FE-6D9F-1B45-9AC6-6B7ECF2CA3EE}"/>
              </a:ext>
            </a:extLst>
          </p:cNvPr>
          <p:cNvSpPr txBox="1"/>
          <p:nvPr/>
        </p:nvSpPr>
        <p:spPr>
          <a:xfrm>
            <a:off x="7458060" y="387927"/>
            <a:ext cx="428655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he-IL" sz="2800" dirty="0">
                <a:latin typeface="Calibri" panose="020F0502020204030204" pitchFamily="34" charset="0"/>
                <a:cs typeface="Calibri" panose="020F0502020204030204" pitchFamily="34" charset="0"/>
              </a:rPr>
              <a:t>נעביר את המספר 125 לבסיס 8</a:t>
            </a:r>
          </a:p>
          <a:p>
            <a:pPr algn="r" rtl="1"/>
            <a:r>
              <a:rPr lang="he-IL" sz="2800" dirty="0">
                <a:latin typeface="Calibri" panose="020F0502020204030204" pitchFamily="34" charset="0"/>
                <a:cs typeface="Calibri" panose="020F0502020204030204" pitchFamily="34" charset="0"/>
              </a:rPr>
              <a:t>הולכים לפי האלגוריתם:</a:t>
            </a:r>
          </a:p>
          <a:p>
            <a:pPr algn="ctr"/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k=125, B=8</a:t>
            </a:r>
            <a:endParaRPr lang="en-IL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831289A-1EDC-F344-AD72-C87F8CBBE0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2386230"/>
              </p:ext>
            </p:extLst>
          </p:nvPr>
        </p:nvGraphicFramePr>
        <p:xfrm>
          <a:off x="263234" y="2231601"/>
          <a:ext cx="11481384" cy="2853478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870346">
                  <a:extLst>
                    <a:ext uri="{9D8B030D-6E8A-4147-A177-3AD203B41FA5}">
                      <a16:colId xmlns:a16="http://schemas.microsoft.com/office/drawing/2014/main" val="50140050"/>
                    </a:ext>
                  </a:extLst>
                </a:gridCol>
                <a:gridCol w="2870346">
                  <a:extLst>
                    <a:ext uri="{9D8B030D-6E8A-4147-A177-3AD203B41FA5}">
                      <a16:colId xmlns:a16="http://schemas.microsoft.com/office/drawing/2014/main" val="4120512270"/>
                    </a:ext>
                  </a:extLst>
                </a:gridCol>
                <a:gridCol w="2870346">
                  <a:extLst>
                    <a:ext uri="{9D8B030D-6E8A-4147-A177-3AD203B41FA5}">
                      <a16:colId xmlns:a16="http://schemas.microsoft.com/office/drawing/2014/main" val="904486192"/>
                    </a:ext>
                  </a:extLst>
                </a:gridCol>
                <a:gridCol w="2870346">
                  <a:extLst>
                    <a:ext uri="{9D8B030D-6E8A-4147-A177-3AD203B41FA5}">
                      <a16:colId xmlns:a16="http://schemas.microsoft.com/office/drawing/2014/main" val="1659039837"/>
                    </a:ext>
                  </a:extLst>
                </a:gridCol>
              </a:tblGrid>
              <a:tr h="462958">
                <a:tc>
                  <a:txBody>
                    <a:bodyPr/>
                    <a:lstStyle/>
                    <a:p>
                      <a:pPr marL="0" indent="0" algn="ctr" defTabSz="914400" rtl="1" eaLnBrk="1" latinLnBrk="0" hangingPunct="1">
                        <a:lnSpc>
                          <a:spcPct val="110000"/>
                        </a:lnSpc>
                        <a:spcBef>
                          <a:spcPts val="1000"/>
                        </a:spcBef>
                        <a:buNone/>
                      </a:pPr>
                      <a:r>
                        <a:rPr lang="en-US" sz="2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</a:t>
                      </a:r>
                      <a:endParaRPr lang="en-IL" sz="28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1" eaLnBrk="1" latinLnBrk="0" hangingPunct="1">
                        <a:lnSpc>
                          <a:spcPct val="110000"/>
                        </a:lnSpc>
                        <a:spcBef>
                          <a:spcPts val="1000"/>
                        </a:spcBef>
                        <a:buNone/>
                      </a:pPr>
                      <a:r>
                        <a:rPr lang="en-US" sz="2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K//B</a:t>
                      </a:r>
                      <a:endParaRPr lang="en-IL" sz="28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1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K%B</a:t>
                      </a:r>
                      <a:endParaRPr lang="en-IL" sz="28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1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L" sz="2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23125198"/>
                  </a:ext>
                </a:extLst>
              </a:tr>
              <a:tr h="772047">
                <a:tc>
                  <a:txBody>
                    <a:bodyPr/>
                    <a:lstStyle/>
                    <a:p>
                      <a:pPr algn="ctr" rtl="1"/>
                      <a:r>
                        <a:rPr lang="en-IL" sz="2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IL" sz="2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en-IL" sz="28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IL" sz="2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13180281"/>
                  </a:ext>
                </a:extLst>
              </a:tr>
              <a:tr h="772047">
                <a:tc>
                  <a:txBody>
                    <a:bodyPr/>
                    <a:lstStyle/>
                    <a:p>
                      <a:pPr algn="ctr" rtl="1"/>
                      <a:r>
                        <a:rPr lang="en-IL" sz="2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en-IL" sz="2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en-US" sz="2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en-IL" sz="28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IL" sz="2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09275034"/>
                  </a:ext>
                </a:extLst>
              </a:tr>
              <a:tr h="772047">
                <a:tc>
                  <a:txBody>
                    <a:bodyPr/>
                    <a:lstStyle/>
                    <a:p>
                      <a:pPr algn="ctr" rtl="1"/>
                      <a:r>
                        <a:rPr lang="en-IL" sz="2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en-IL" sz="2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en-US" sz="2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IL" sz="28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IL" sz="2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5335588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04DB24C-2F15-E343-8F70-89B74234345C}"/>
                  </a:ext>
                </a:extLst>
              </p:cNvPr>
              <p:cNvSpPr txBox="1"/>
              <p:nvPr/>
            </p:nvSpPr>
            <p:spPr>
              <a:xfrm>
                <a:off x="609601" y="5543758"/>
                <a:ext cx="10654144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rtl="1"/>
                <a:r>
                  <a:rPr lang="he-IL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נוודא</a:t>
                </a:r>
                <a:r>
                  <a:rPr 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he-IL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שעשינו נכון</a:t>
                </a:r>
              </a:p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 dirty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he-IL" sz="2400" b="0" i="1" dirty="0" smtClean="0">
                              <a:latin typeface="Cambria Math" panose="02040503050406030204" pitchFamily="18" charset="0"/>
                            </a:rPr>
                            <m:t>175</m:t>
                          </m:r>
                          <m:r>
                            <a:rPr lang="en-US" sz="2400" i="1" dirty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he-IL" sz="2400" b="0" i="1" dirty="0" smtClean="0">
                              <a:latin typeface="Cambria Math" panose="02040503050406030204" pitchFamily="18" charset="0"/>
                            </a:rPr>
                            <m:t>8</m:t>
                          </m:r>
                        </m:sub>
                      </m:sSub>
                      <m:r>
                        <a:rPr lang="en-US" sz="2400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e-IL" sz="2400" b="0" i="1" dirty="0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2400" i="1" dirty="0">
                          <a:latin typeface="Cambria Math" panose="02040503050406030204" pitchFamily="18" charset="0"/>
                        </a:rPr>
                        <m:t>∗</m:t>
                      </m:r>
                      <m:sSup>
                        <m:sSupPr>
                          <m:ctrlPr>
                            <a:rPr lang="en-US" sz="2400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e-IL" sz="2400" b="0" i="1" dirty="0" smtClean="0">
                              <a:latin typeface="Cambria Math" panose="02040503050406030204" pitchFamily="18" charset="0"/>
                            </a:rPr>
                            <m:t>8</m:t>
                          </m:r>
                        </m:e>
                        <m:sup>
                          <m:r>
                            <a:rPr lang="he-IL" sz="24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1" dirty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he-IL" sz="2400" b="0" i="1" dirty="0" smtClean="0"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he-IL" sz="2400" b="0" i="1" dirty="0" smtClean="0">
                          <a:latin typeface="Cambria Math" panose="02040503050406030204" pitchFamily="18" charset="0"/>
                        </a:rPr>
                        <m:t>∗</m:t>
                      </m:r>
                      <m:sSup>
                        <m:sSupPr>
                          <m:ctrlPr>
                            <a:rPr lang="he-IL" sz="24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e-IL" sz="2400" b="0" i="1" dirty="0" smtClean="0">
                              <a:latin typeface="Cambria Math" panose="02040503050406030204" pitchFamily="18" charset="0"/>
                            </a:rPr>
                            <m:t>8</m:t>
                          </m:r>
                        </m:e>
                        <m:sup>
                          <m:r>
                            <a:rPr lang="he-IL" sz="24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  <m:r>
                        <a:rPr lang="he-IL" sz="24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he-IL" sz="2400" b="0" i="1" dirty="0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2400" i="1" dirty="0">
                          <a:latin typeface="Cambria Math" panose="02040503050406030204" pitchFamily="18" charset="0"/>
                        </a:rPr>
                        <m:t>∗</m:t>
                      </m:r>
                      <m:sSup>
                        <m:sSupPr>
                          <m:ctrlPr>
                            <a:rPr lang="en-US" sz="2400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e-IL" sz="2400" b="0" i="1" dirty="0" smtClean="0">
                              <a:latin typeface="Cambria Math" panose="02040503050406030204" pitchFamily="18" charset="0"/>
                            </a:rPr>
                            <m:t>8</m:t>
                          </m:r>
                        </m:e>
                        <m:sup>
                          <m:r>
                            <a:rPr lang="en-US" sz="2400" i="1" dirty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he-IL" sz="24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125</m:t>
                              </m:r>
                            </m:e>
                          </m:d>
                        </m:e>
                        <m:sub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sub>
                      </m:sSub>
                    </m:oMath>
                  </m:oMathPara>
                </a14:m>
                <a:endParaRPr lang="en-IL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algn="r" rtl="1"/>
                <a:endParaRPr lang="en-IL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04DB24C-2F15-E343-8F70-89B7423434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1" y="5543758"/>
                <a:ext cx="10654144" cy="1200329"/>
              </a:xfrm>
              <a:prstGeom prst="rect">
                <a:avLst/>
              </a:prstGeom>
              <a:blipFill>
                <a:blip r:embed="rId3"/>
                <a:stretch>
                  <a:fillRect t="-4211" r="-714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419193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F8AC2-3B9A-9C40-89C0-5B35C4878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b="1" dirty="0">
                <a:latin typeface="Calibri" panose="020F0502020204030204" pitchFamily="34" charset="0"/>
                <a:cs typeface="Calibri" panose="020F0502020204030204" pitchFamily="34" charset="0"/>
              </a:rPr>
              <a:t>ייצוג בבסיס 16</a:t>
            </a:r>
            <a:endParaRPr lang="en-IL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645B0B-A367-0E4B-BEA5-75C6E0DEE5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9454" y="1929384"/>
            <a:ext cx="4634345" cy="2310107"/>
          </a:xfrm>
        </p:spPr>
        <p:txBody>
          <a:bodyPr/>
          <a:lstStyle/>
          <a:p>
            <a:pPr marL="228600" indent="-228600" algn="r" defTabSz="914400" rtl="1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רוב המחשבים עובדים בבסיס 16</a:t>
            </a:r>
          </a:p>
          <a:p>
            <a:pPr marL="228600" indent="-228600" algn="r" defTabSz="914400" rtl="1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בסיס הקסדצימלי מיוצג ע״י:</a:t>
            </a:r>
          </a:p>
          <a:p>
            <a:pPr lvl="1" algn="r" rtl="1">
              <a:spcBef>
                <a:spcPts val="1000"/>
              </a:spcBef>
            </a:pP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הספרות 0,1,2,3,4,5,6,7,8,9</a:t>
            </a:r>
          </a:p>
          <a:p>
            <a:pPr lvl="1" algn="r" rtl="1">
              <a:spcBef>
                <a:spcPts val="1000"/>
              </a:spcBef>
            </a:pP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האותיות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A,B,C,D,E,F</a:t>
            </a:r>
            <a:endParaRPr lang="en-I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 algn="r" rtl="1">
              <a:spcBef>
                <a:spcPts val="1000"/>
              </a:spcBef>
              <a:buNone/>
            </a:pPr>
            <a:endParaRPr lang="en-I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28" name="Picture 4" descr="Possible permutations, how to work out the maths - Mathematics Stack  Exchange">
            <a:extLst>
              <a:ext uri="{FF2B5EF4-FFF2-40B4-BE49-F238E27FC236}">
                <a16:creationId xmlns:a16="http://schemas.microsoft.com/office/drawing/2014/main" id="{96537F74-A248-134E-ACBF-DEA390BDC1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449" y="494911"/>
            <a:ext cx="5307013" cy="5868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C028266-462F-2B42-A44B-273175909674}"/>
                  </a:ext>
                </a:extLst>
              </p:cNvPr>
              <p:cNvSpPr txBox="1"/>
              <p:nvPr/>
            </p:nvSpPr>
            <p:spPr>
              <a:xfrm>
                <a:off x="6096001" y="5195455"/>
                <a:ext cx="5652654" cy="13154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rtl="1"/>
                <a:r>
                  <a:rPr lang="he-IL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דוגמה</a:t>
                </a:r>
                <a:r>
                  <a:rPr lang="en-US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:</a:t>
                </a:r>
                <a:endParaRPr lang="he-IL" sz="2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37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</m:d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13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∗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∗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∗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11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∗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54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139</m:t>
                              </m:r>
                            </m:e>
                          </m:d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sub>
                      </m:sSub>
                    </m:oMath>
                  </m:oMathPara>
                </a14:m>
                <a:endParaRPr lang="he-IL" sz="2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C028266-462F-2B42-A44B-2731759096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1" y="5195455"/>
                <a:ext cx="5652654" cy="1315425"/>
              </a:xfrm>
              <a:prstGeom prst="rect">
                <a:avLst/>
              </a:prstGeom>
              <a:blipFill>
                <a:blip r:embed="rId3"/>
                <a:stretch>
                  <a:fillRect t="-1905" r="-1348" b="-6667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5004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E9EA734-0930-A55C-B0A8-60EF70FB7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כללי אצבע למעברים בין בסיסים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B916FD23-92F5-10FA-EEC5-E1F60F92B0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lnSpc>
                <a:spcPct val="150000"/>
              </a:lnSpc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דצימלי לכל בסיס אחר: חישוב באמצעות אלגוריתם חלוקה</a:t>
            </a:r>
          </a:p>
          <a:p>
            <a:pPr algn="r" rtl="1">
              <a:lnSpc>
                <a:spcPct val="150000"/>
              </a:lnSpc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כל בסיס לדצימלי: </a:t>
            </a:r>
            <a:r>
              <a:rPr lang="he-IL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סכימת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המכפלות של הבסיס לפי מיקומים</a:t>
            </a:r>
          </a:p>
          <a:p>
            <a:pPr algn="r" rtl="1">
              <a:lnSpc>
                <a:spcPct val="150000"/>
              </a:lnSpc>
            </a:pPr>
            <a:r>
              <a:rPr lang="he-IL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הקסה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לבינארי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בינארי </a:t>
            </a:r>
            <a:r>
              <a:rPr lang="he-IL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להקסה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b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כל ספרה </a:t>
            </a:r>
            <a:r>
              <a:rPr lang="he-IL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הקסהדצימלית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תופסת 4 ביטים. לכן אפשר להמיר ישירות</a:t>
            </a:r>
          </a:p>
        </p:txBody>
      </p:sp>
      <p:pic>
        <p:nvPicPr>
          <p:cNvPr id="5" name="תמונה 4">
            <a:extLst>
              <a:ext uri="{FF2B5EF4-FFF2-40B4-BE49-F238E27FC236}">
                <a16:creationId xmlns:a16="http://schemas.microsoft.com/office/drawing/2014/main" id="{3EE15FE0-1A1E-17BA-44A8-E95AB8293EB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9560"/>
          <a:stretch/>
        </p:blipFill>
        <p:spPr>
          <a:xfrm>
            <a:off x="640061" y="4931596"/>
            <a:ext cx="7023308" cy="1819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292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591ABB-0AAF-574B-AD31-FAAB81C8E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b="1" dirty="0">
                <a:latin typeface="Calibri" panose="020F0502020204030204" pitchFamily="34" charset="0"/>
                <a:cs typeface="Calibri" panose="020F0502020204030204" pitchFamily="34" charset="0"/>
              </a:rPr>
              <a:t>תרגיל</a:t>
            </a:r>
            <a:endParaRPr lang="en-IL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3CC509C-4E08-4C45-8495-4352DE7D48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1325667"/>
              </p:ext>
            </p:extLst>
          </p:nvPr>
        </p:nvGraphicFramePr>
        <p:xfrm>
          <a:off x="838200" y="2105121"/>
          <a:ext cx="10515600" cy="435864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438082236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187415376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7165295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Decimal</a:t>
                      </a:r>
                      <a:endParaRPr lang="en-IL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L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Binary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L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Hexadecimal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69402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L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L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L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30718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L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L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0011 0111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L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30883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L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L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L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9633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IL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L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1111 0011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L" sz="20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9905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IL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L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L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77488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L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L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L" sz="20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61045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IL" sz="20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L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L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84566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IL" sz="20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L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1010 0111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L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4617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IL" sz="20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L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0011 1110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L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0571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IL" sz="20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L" sz="20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IL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2115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6571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591ABB-0AAF-574B-AD31-FAAB81C8E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b="1" dirty="0">
                <a:latin typeface="Calibri" panose="020F0502020204030204" pitchFamily="34" charset="0"/>
                <a:cs typeface="Calibri" panose="020F0502020204030204" pitchFamily="34" charset="0"/>
              </a:rPr>
              <a:t>פתרון</a:t>
            </a:r>
            <a:endParaRPr lang="en-IL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3CC509C-4E08-4C45-8495-4352DE7D48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9409495"/>
              </p:ext>
            </p:extLst>
          </p:nvPr>
        </p:nvGraphicFramePr>
        <p:xfrm>
          <a:off x="838200" y="2105121"/>
          <a:ext cx="10515600" cy="435864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438082236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187415376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7165295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Decimal</a:t>
                      </a:r>
                      <a:endParaRPr lang="en-IL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L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Binary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L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Hexadecimal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69402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L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L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L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30718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L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L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0011 0111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L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30883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L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L" sz="20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1000</a:t>
                      </a:r>
                      <a:r>
                        <a:rPr lang="he-IL" sz="20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IL" sz="20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20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88</a:t>
                      </a:r>
                      <a:endParaRPr lang="en-IL" sz="20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9633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L" sz="20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L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1111 0011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</a:t>
                      </a:r>
                      <a:r>
                        <a:rPr lang="he-IL" sz="20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IL" sz="20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9905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e-IL" sz="20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82</a:t>
                      </a:r>
                      <a:endParaRPr lang="en-IL" sz="20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20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0010 0101</a:t>
                      </a:r>
                      <a:endParaRPr lang="en-IL" sz="20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L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77488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L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L" sz="20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1010</a:t>
                      </a:r>
                      <a:r>
                        <a:rPr lang="he-IL" sz="20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IL" sz="20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</a:t>
                      </a:r>
                      <a:endParaRPr lang="en-IL" sz="20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61045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e-IL" sz="20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231</a:t>
                      </a:r>
                      <a:endParaRPr lang="en-IL" sz="20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20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0111 1110</a:t>
                      </a:r>
                      <a:endParaRPr lang="en-IL" sz="20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L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84566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167</a:t>
                      </a:r>
                      <a:endParaRPr lang="en-IL" sz="20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L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1010 0111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A7</a:t>
                      </a:r>
                      <a:endParaRPr lang="en-IL" sz="20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4617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62</a:t>
                      </a:r>
                      <a:endParaRPr lang="en-IL" sz="20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L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0011 1110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3E</a:t>
                      </a:r>
                      <a:endParaRPr lang="en-IL" sz="20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0571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188</a:t>
                      </a:r>
                      <a:endParaRPr lang="en-IL" sz="20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1011 1100</a:t>
                      </a:r>
                      <a:endParaRPr lang="en-IL" sz="20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IL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2115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7435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8CCE6-B989-3F42-A15A-FFFCEDFD0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b="1" dirty="0">
                <a:latin typeface="Calibri" panose="020F0502020204030204" pitchFamily="34" charset="0"/>
                <a:cs typeface="Calibri" panose="020F0502020204030204" pitchFamily="34" charset="0"/>
              </a:rPr>
              <a:t>קצת על הקורס</a:t>
            </a:r>
            <a:endParaRPr lang="en-IL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1204DB-2E43-F74E-85D5-B5880DAD9A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indent="-228600" algn="r" defTabSz="914400" rtl="1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he-IL" sz="2400" dirty="0">
                <a:latin typeface="Calibri" panose="020F0502020204030204" pitchFamily="34" charset="0"/>
                <a:cs typeface="Calibri" panose="020F0502020204030204" pitchFamily="34" charset="0"/>
              </a:rPr>
              <a:t>המטרה של הקורס - ללמוד איך מערכות הפעלה עובדות מנקודת המבט של המתכנת</a:t>
            </a:r>
          </a:p>
          <a:p>
            <a:pPr marL="228600" indent="-228600" algn="r" defTabSz="914400" rtl="1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he-IL" sz="2400" dirty="0">
                <a:latin typeface="Calibri" panose="020F0502020204030204" pitchFamily="34" charset="0"/>
                <a:cs typeface="Calibri" panose="020F0502020204030204" pitchFamily="34" charset="0"/>
              </a:rPr>
              <a:t>שפת התכנות תהיה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he-IL" sz="2400" dirty="0">
                <a:latin typeface="Calibri" panose="020F0502020204030204" pitchFamily="34" charset="0"/>
                <a:cs typeface="Calibri" panose="020F0502020204030204" pitchFamily="34" charset="0"/>
              </a:rPr>
              <a:t>- אם אתם לא זוכרים, זה הזמן לחזור על החומר!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indent="-228600" algn="r" defTabSz="914400" rtl="1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he-IL" sz="2400" dirty="0">
                <a:latin typeface="Calibri" panose="020F0502020204030204" pitchFamily="34" charset="0"/>
                <a:cs typeface="Calibri" panose="020F0502020204030204" pitchFamily="34" charset="0"/>
              </a:rPr>
              <a:t>ספר הקורס -</a:t>
            </a:r>
          </a:p>
          <a:p>
            <a:pPr lvl="1" algn="r" rtl="1">
              <a:spcBef>
                <a:spcPts val="1000"/>
              </a:spcBef>
            </a:pPr>
            <a:r>
              <a:rPr lang="he-IL" sz="2000" dirty="0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חלק ראשון- </a:t>
            </a:r>
            <a:r>
              <a:rPr lang="en-US" sz="2000" dirty="0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Computer systems - a programmer’s perspective / Bryant and </a:t>
            </a:r>
            <a:r>
              <a:rPr lang="en-US" sz="2000" dirty="0" err="1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O’hallaron</a:t>
            </a:r>
            <a:endParaRPr lang="he-IL" sz="2000" b="1" dirty="0">
              <a:highlight>
                <a:srgbClr val="FFFF00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r" rtl="1">
              <a:spcBef>
                <a:spcPts val="1000"/>
              </a:spcBef>
            </a:pPr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חלק שני-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Operating System Concepts /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Avi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Silberschatz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Peter Baer Galvin, Greg Gagne</a:t>
            </a:r>
            <a:endParaRPr lang="he-I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5146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E365E-B5BA-544B-8812-9320D2A71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b="1" dirty="0">
                <a:latin typeface="Calibri" panose="020F0502020204030204" pitchFamily="34" charset="0"/>
                <a:cs typeface="Calibri" panose="020F0502020204030204" pitchFamily="34" charset="0"/>
              </a:rPr>
              <a:t>למה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he-IL" b="1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en-IL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15FE2A-4188-8240-9A19-06ECA86F6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indent="-228600" algn="r" defTabSz="914400" rtl="1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אם אנחנו רוצים לשלוט על המשאבים של המחשב, אנחנו צריכים שפה שתהיה כמה שיותר קרובה לשפת מכונה.</a:t>
            </a:r>
          </a:p>
          <a:p>
            <a:pPr marL="228600" indent="-228600" algn="r" defTabSz="914400" rtl="1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כדי לקבל מושג על מערכות הפעלה נעקוב אחרי התכנית הבסיסית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hello</a:t>
            </a: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 מזמן היצירה שלה ע״י המתכנת, ההרצה במערכת, הדפסת ההודעה והסיום.</a:t>
            </a:r>
            <a:endParaRPr lang="en-I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662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4C583E97-99F3-EC4C-9AFA-6D8F13E3F5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220" y="1179300"/>
            <a:ext cx="11033559" cy="4499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159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E21C10-5C82-7C49-8030-C8F7464A009C}"/>
              </a:ext>
            </a:extLst>
          </p:cNvPr>
          <p:cNvSpPr txBox="1"/>
          <p:nvPr/>
        </p:nvSpPr>
        <p:spPr>
          <a:xfrm>
            <a:off x="2352728" y="816864"/>
            <a:ext cx="93987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2400" dirty="0">
                <a:latin typeface="Calibri" panose="020F0502020204030204" pitchFamily="34" charset="0"/>
                <a:cs typeface="Calibri" panose="020F0502020204030204" pitchFamily="34" charset="0"/>
              </a:rPr>
              <a:t>תכנית ה-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hello </a:t>
            </a:r>
            <a:r>
              <a:rPr lang="he-IL" sz="2400" dirty="0">
                <a:latin typeface="Calibri" panose="020F0502020204030204" pitchFamily="34" charset="0"/>
                <a:cs typeface="Calibri" panose="020F0502020204030204" pitchFamily="34" charset="0"/>
              </a:rPr>
              <a:t> מתחילה את חייה כקובץ מקור (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source file</a:t>
            </a:r>
            <a:r>
              <a:rPr lang="he-IL" sz="2400" dirty="0">
                <a:latin typeface="Calibri" panose="020F0502020204030204" pitchFamily="34" charset="0"/>
                <a:cs typeface="Calibri" panose="020F0502020204030204" pitchFamily="34" charset="0"/>
              </a:rPr>
              <a:t>) שהמתכנת יוצר עם עורך (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editor</a:t>
            </a:r>
            <a:r>
              <a:rPr lang="he-IL" sz="2400" dirty="0">
                <a:latin typeface="Calibri" panose="020F0502020204030204" pitchFamily="34" charset="0"/>
                <a:cs typeface="Calibri" panose="020F0502020204030204" pitchFamily="34" charset="0"/>
              </a:rPr>
              <a:t>) ושומר את זה כקובץ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he-IL" sz="2400" dirty="0">
                <a:latin typeface="Calibri" panose="020F0502020204030204" pitchFamily="34" charset="0"/>
                <a:cs typeface="Calibri" panose="020F0502020204030204" pitchFamily="34" charset="0"/>
              </a:rPr>
              <a:t> שנקרא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hello.c</a:t>
            </a:r>
            <a:endParaRPr lang="en-I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2092C0E-39DF-494A-91A5-C9263D46DCB8}"/>
              </a:ext>
            </a:extLst>
          </p:cNvPr>
          <p:cNvSpPr txBox="1"/>
          <p:nvPr/>
        </p:nvSpPr>
        <p:spPr>
          <a:xfrm>
            <a:off x="440509" y="1936750"/>
            <a:ext cx="113109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he-IL" sz="2400" dirty="0">
                <a:latin typeface="Calibri" panose="020F0502020204030204" pitchFamily="34" charset="0"/>
                <a:cs typeface="Calibri" panose="020F0502020204030204" pitchFamily="34" charset="0"/>
              </a:rPr>
              <a:t>קובץ המקור מורכב מסיביות (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bits</a:t>
            </a:r>
            <a:r>
              <a:rPr lang="he-IL" sz="2400" dirty="0">
                <a:latin typeface="Calibri" panose="020F0502020204030204" pitchFamily="34" charset="0"/>
                <a:cs typeface="Calibri" panose="020F0502020204030204" pitchFamily="34" charset="0"/>
              </a:rPr>
              <a:t>) שיכולות להיות 0 או 1, ומאורגנות בקבוצות של 8 - נקרא בית (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byte</a:t>
            </a:r>
            <a:r>
              <a:rPr lang="he-IL" sz="2400" dirty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</a:p>
          <a:p>
            <a:pPr algn="r" rtl="1"/>
            <a:r>
              <a:rPr lang="he-IL" sz="2400" dirty="0">
                <a:latin typeface="Calibri" panose="020F0502020204030204" pitchFamily="34" charset="0"/>
                <a:cs typeface="Calibri" panose="020F0502020204030204" pitchFamily="34" charset="0"/>
              </a:rPr>
              <a:t>כל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byte</a:t>
            </a:r>
            <a:r>
              <a:rPr lang="he-IL" sz="2400" dirty="0">
                <a:latin typeface="Calibri" panose="020F0502020204030204" pitchFamily="34" charset="0"/>
                <a:cs typeface="Calibri" panose="020F0502020204030204" pitchFamily="34" charset="0"/>
              </a:rPr>
              <a:t> מייצג תו (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character</a:t>
            </a:r>
            <a:r>
              <a:rPr lang="he-IL" sz="2400" dirty="0">
                <a:latin typeface="Calibri" panose="020F0502020204030204" pitchFamily="34" charset="0"/>
                <a:cs typeface="Calibri" panose="020F0502020204030204" pitchFamily="34" charset="0"/>
              </a:rPr>
              <a:t>) בתכנית.</a:t>
            </a:r>
            <a:endParaRPr lang="en-I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7DDFC1A-2E05-C74C-ADE6-B6B52443D413}"/>
              </a:ext>
            </a:extLst>
          </p:cNvPr>
          <p:cNvSpPr txBox="1"/>
          <p:nvPr/>
        </p:nvSpPr>
        <p:spPr>
          <a:xfrm>
            <a:off x="4943216" y="4105300"/>
            <a:ext cx="68082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r" defTabSz="914400" rtl="1" eaLnBrk="1" latinLnBrk="0" hangingPunct="1"/>
            <a:r>
              <a:rPr lang="he-IL" sz="2400" dirty="0">
                <a:latin typeface="Calibri" panose="020F0502020204030204" pitchFamily="34" charset="0"/>
                <a:cs typeface="Calibri" panose="020F0502020204030204" pitchFamily="34" charset="0"/>
              </a:rPr>
              <a:t>נרצה להבין איך התכנית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hello.c</a:t>
            </a:r>
            <a:r>
              <a:rPr lang="he-IL" sz="2400" dirty="0">
                <a:latin typeface="Calibri" panose="020F0502020204030204" pitchFamily="34" charset="0"/>
                <a:cs typeface="Calibri" panose="020F0502020204030204" pitchFamily="34" charset="0"/>
              </a:rPr>
              <a:t> מיוצגת בעזרת סיביות (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bits</a:t>
            </a:r>
            <a:r>
              <a:rPr lang="he-IL" sz="24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101DFC-5EB6-DC49-9F42-89952275E768}"/>
              </a:ext>
            </a:extLst>
          </p:cNvPr>
          <p:cNvSpPr txBox="1"/>
          <p:nvPr/>
        </p:nvSpPr>
        <p:spPr>
          <a:xfrm>
            <a:off x="4986497" y="4939417"/>
            <a:ext cx="67649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r" defTabSz="914400" rtl="1" eaLnBrk="1" latinLnBrk="0" hangingPunct="1"/>
            <a:r>
              <a:rPr lang="he-IL" sz="2400" dirty="0">
                <a:latin typeface="Calibri" panose="020F0502020204030204" pitchFamily="34" charset="0"/>
                <a:cs typeface="Calibri" panose="020F0502020204030204" pitchFamily="34" charset="0"/>
              </a:rPr>
              <a:t>כדי להבין - נתחיל בלעבור על לוגיקה פסוקית ומעברי בסיסים</a:t>
            </a:r>
            <a:endParaRPr lang="en-I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6" name="טבלה 6">
            <a:extLst>
              <a:ext uri="{FF2B5EF4-FFF2-40B4-BE49-F238E27FC236}">
                <a16:creationId xmlns:a16="http://schemas.microsoft.com/office/drawing/2014/main" id="{EA9212F3-C0C2-3C21-788A-A9AE1D44C1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7235853"/>
              </p:ext>
            </p:extLst>
          </p:nvPr>
        </p:nvGraphicFramePr>
        <p:xfrm>
          <a:off x="2031999" y="3145953"/>
          <a:ext cx="8128000" cy="370840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75804209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808635475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25404066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986353086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02029880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980989376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483546316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9751508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0344187"/>
                  </a:ext>
                </a:extLst>
              </a:tr>
            </a:tbl>
          </a:graphicData>
        </a:graphic>
      </p:graphicFrame>
      <p:sp>
        <p:nvSpPr>
          <p:cNvPr id="13" name="סוגר מסולסל ימני 12">
            <a:extLst>
              <a:ext uri="{FF2B5EF4-FFF2-40B4-BE49-F238E27FC236}">
                <a16:creationId xmlns:a16="http://schemas.microsoft.com/office/drawing/2014/main" id="{E761117D-670D-D1EC-26FF-C5A288A053A3}"/>
              </a:ext>
            </a:extLst>
          </p:cNvPr>
          <p:cNvSpPr/>
          <p:nvPr/>
        </p:nvSpPr>
        <p:spPr>
          <a:xfrm>
            <a:off x="10159999" y="3052318"/>
            <a:ext cx="329916" cy="534256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 b="1" dirty="0"/>
          </a:p>
        </p:txBody>
      </p:sp>
      <p:sp>
        <p:nvSpPr>
          <p:cNvPr id="14" name="תיבת טקסט 13">
            <a:extLst>
              <a:ext uri="{FF2B5EF4-FFF2-40B4-BE49-F238E27FC236}">
                <a16:creationId xmlns:a16="http://schemas.microsoft.com/office/drawing/2014/main" id="{05C371ED-0278-AC23-D174-B70635F0F82A}"/>
              </a:ext>
            </a:extLst>
          </p:cNvPr>
          <p:cNvSpPr txBox="1"/>
          <p:nvPr/>
        </p:nvSpPr>
        <p:spPr>
          <a:xfrm>
            <a:off x="10489915" y="3073266"/>
            <a:ext cx="863029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Byte</a:t>
            </a:r>
            <a:endParaRPr lang="he-IL" sz="2800" b="1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תיבת טקסט 14">
            <a:extLst>
              <a:ext uri="{FF2B5EF4-FFF2-40B4-BE49-F238E27FC236}">
                <a16:creationId xmlns:a16="http://schemas.microsoft.com/office/drawing/2014/main" id="{FDA6CEB4-8D54-1BE3-D0D8-89C314A86E4F}"/>
              </a:ext>
            </a:extLst>
          </p:cNvPr>
          <p:cNvSpPr txBox="1"/>
          <p:nvPr/>
        </p:nvSpPr>
        <p:spPr>
          <a:xfrm>
            <a:off x="2288228" y="3145953"/>
            <a:ext cx="863029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bit</a:t>
            </a:r>
            <a:endParaRPr lang="he-IL" sz="2000" b="1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7134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13" grpId="0" animBg="1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196E9-3C07-544D-945B-463183A97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b="1" dirty="0">
                <a:latin typeface="Calibri" panose="020F0502020204030204" pitchFamily="34" charset="0"/>
                <a:cs typeface="Calibri" panose="020F0502020204030204" pitchFamily="34" charset="0"/>
              </a:rPr>
              <a:t>לוגיקה פסוקית</a:t>
            </a:r>
            <a:endParaRPr lang="en-IL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B5B702-C8BD-FB40-A41F-FE68742A81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indent="-228600" algn="r" defTabSz="914400" rtl="1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בכל שפה- יחידת התוכן הבסיסית היא המשפט</a:t>
            </a:r>
          </a:p>
          <a:p>
            <a:pPr marL="228600" indent="-228600" algn="r" defTabSz="914400" rtl="1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במתמטיקה- </a:t>
            </a:r>
            <a:r>
              <a:rPr lang="he-IL" u="sng" dirty="0">
                <a:latin typeface="Calibri" panose="020F0502020204030204" pitchFamily="34" charset="0"/>
                <a:cs typeface="Calibri" panose="020F0502020204030204" pitchFamily="34" charset="0"/>
              </a:rPr>
              <a:t>משפט</a:t>
            </a: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 הוא טענה חד משמעית </a:t>
            </a:r>
            <a:r>
              <a:rPr lang="he-IL" dirty="0" err="1">
                <a:latin typeface="Calibri" panose="020F0502020204030204" pitchFamily="34" charset="0"/>
                <a:cs typeface="Calibri" panose="020F0502020204030204" pitchFamily="34" charset="0"/>
              </a:rPr>
              <a:t>אמיתית</a:t>
            </a: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, שיש לה הוכחה</a:t>
            </a:r>
          </a:p>
          <a:p>
            <a:pPr marL="228600" indent="-228600" algn="r" defTabSz="914400" rtl="1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ניתן לסווג משפטים לכאלו שנכונים וכאלו שלא נכונים</a:t>
            </a:r>
          </a:p>
          <a:p>
            <a:pPr marL="228600" indent="-228600" algn="r" defTabSz="914400" rtl="1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he-IL" u="sng" dirty="0">
                <a:latin typeface="Calibri" panose="020F0502020204030204" pitchFamily="34" charset="0"/>
                <a:cs typeface="Calibri" panose="020F0502020204030204" pitchFamily="34" charset="0"/>
              </a:rPr>
              <a:t>פסוק</a:t>
            </a: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: הצהרה שמציינת עובדה שיכולה להיות נכונה או לא נכונה</a:t>
            </a:r>
          </a:p>
        </p:txBody>
      </p:sp>
    </p:spTree>
    <p:extLst>
      <p:ext uri="{BB962C8B-B14F-4D97-AF65-F5344CB8AC3E}">
        <p14:creationId xmlns:p14="http://schemas.microsoft.com/office/powerpoint/2010/main" val="2643499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CC6ED-BF83-AB4C-B051-5B3C72C3F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b="1" dirty="0">
                <a:latin typeface="Calibri" panose="020F0502020204030204" pitchFamily="34" charset="0"/>
                <a:cs typeface="Calibri" panose="020F0502020204030204" pitchFamily="34" charset="0"/>
              </a:rPr>
              <a:t>פסוק</a:t>
            </a:r>
            <a:endParaRPr lang="en-IL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11FE16-0D12-6E42-86D6-56B7D74974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965821"/>
            <a:ext cx="5157787" cy="600657"/>
          </a:xfrm>
        </p:spPr>
        <p:txBody>
          <a:bodyPr>
            <a:normAutofit fontScale="92500" lnSpcReduction="10000"/>
          </a:bodyPr>
          <a:lstStyle/>
          <a:p>
            <a:pPr marL="0" indent="0" algn="r" defTabSz="914400" rtl="1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קשרים לוגיים</a:t>
            </a:r>
            <a:endParaRPr lang="en-I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BCAAA8-5A0D-2C41-8EC2-20A72B1B50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953373"/>
            <a:ext cx="5157787" cy="2379853"/>
          </a:xfrm>
        </p:spPr>
        <p:txBody>
          <a:bodyPr/>
          <a:lstStyle/>
          <a:p>
            <a:pPr marL="228600" indent="-228600" algn="r" defTabSz="914400" rtl="1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פעולות שמפעילים על המשתנים</a:t>
            </a:r>
          </a:p>
          <a:p>
            <a:pPr marL="228600" indent="-228600" algn="r" defTabSz="914400" rtl="1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מאפשרים לשלב כמה פסוקים פשוטים לפסוק מורכב</a:t>
            </a:r>
            <a:endParaRPr lang="en-I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FAB0B8-8DBF-074A-81C9-F6CF228F1A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965821"/>
            <a:ext cx="5183188" cy="600657"/>
          </a:xfrm>
        </p:spPr>
        <p:txBody>
          <a:bodyPr>
            <a:normAutofit fontScale="92500" lnSpcReduction="10000"/>
          </a:bodyPr>
          <a:lstStyle/>
          <a:p>
            <a:pPr marL="0" indent="0" algn="r" defTabSz="914400" rtl="1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משתנים בוליאניים</a:t>
            </a:r>
            <a:endParaRPr lang="en-I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5C1A35-D259-9F40-9B3C-13DFF80692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953373"/>
            <a:ext cx="5183188" cy="2379853"/>
          </a:xfrm>
        </p:spPr>
        <p:txBody>
          <a:bodyPr/>
          <a:lstStyle/>
          <a:p>
            <a:pPr marL="0" indent="0" algn="r" defTabSz="914400" rtl="1" eaLnBrk="1" latinLnBrk="0" hangingPunct="1">
              <a:lnSpc>
                <a:spcPct val="110000"/>
              </a:lnSpc>
              <a:spcBef>
                <a:spcPts val="1000"/>
              </a:spcBef>
              <a:buNone/>
            </a:pP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יכולים להיות 0 (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false</a:t>
            </a: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) או 1 (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true</a:t>
            </a: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I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9B73008-E5E6-DB43-A888-D9E8502BFDBF}"/>
              </a:ext>
            </a:extLst>
          </p:cNvPr>
          <p:cNvSpPr txBox="1"/>
          <p:nvPr/>
        </p:nvSpPr>
        <p:spPr>
          <a:xfrm>
            <a:off x="4998720" y="1950520"/>
            <a:ext cx="63566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2800" dirty="0">
                <a:latin typeface="Calibri" panose="020F0502020204030204" pitchFamily="34" charset="0"/>
                <a:cs typeface="Calibri" panose="020F0502020204030204" pitchFamily="34" charset="0"/>
              </a:rPr>
              <a:t>נסמן פסוק באותיות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a,b,c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  <a:r>
              <a:rPr lang="he-IL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algn="r" defTabSz="914400" rtl="1" eaLnBrk="1" latinLnBrk="0" hangingPunct="1"/>
            <a:r>
              <a:rPr lang="he-IL" sz="2800" dirty="0">
                <a:latin typeface="Calibri" panose="020F0502020204030204" pitchFamily="34" charset="0"/>
                <a:cs typeface="Calibri" panose="020F0502020204030204" pitchFamily="34" charset="0"/>
              </a:rPr>
              <a:t>כל פסוק מורכב מ:</a:t>
            </a:r>
            <a:endParaRPr lang="en-IL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443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uiExpand="1" build="p"/>
      <p:bldP spid="5" grpId="0" build="p"/>
      <p:bldP spid="6" grpId="0" build="p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BF722-6228-4647-8C44-AF6F69518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b="1" dirty="0"/>
              <a:t>קשרים לוגיים</a:t>
            </a:r>
            <a:endParaRPr lang="en-IL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B790EE0-F192-744F-983B-029D1DA9DF2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741920" y="1929384"/>
                <a:ext cx="3611880" cy="4251960"/>
              </a:xfrm>
            </p:spPr>
            <p:txBody>
              <a:bodyPr/>
              <a:lstStyle/>
              <a:p>
                <a:pPr marL="228600" indent="-228600" algn="r" defTabSz="914400" rtl="1" eaLnBrk="1" latinLnBrk="0" hangingPunct="1">
                  <a:lnSpc>
                    <a:spcPct val="11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</a:pPr>
                <a:r>
                  <a:rPr lang="en-IL" dirty="0">
                    <a:latin typeface="Calibri" panose="020F0502020204030204" pitchFamily="34" charset="0"/>
                    <a:cs typeface="Calibri" panose="020F0502020204030204" pitchFamily="34" charset="0"/>
                  </a:rPr>
                  <a:t>NOT</a:t>
                </a:r>
                <a:r>
                  <a:rPr lang="he-IL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he-IL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</m:oMath>
                </a14:m>
                <a:endParaRPr lang="en-IL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228600" indent="-228600" algn="r" defTabSz="914400" rtl="1" eaLnBrk="1" latinLnBrk="0" hangingPunct="1">
                  <a:lnSpc>
                    <a:spcPct val="11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</a:pPr>
                <a:r>
                  <a:rPr lang="en-IL" dirty="0">
                    <a:latin typeface="Calibri" panose="020F0502020204030204" pitchFamily="34" charset="0"/>
                    <a:cs typeface="Calibri" panose="020F0502020204030204" pitchFamily="34" charset="0"/>
                  </a:rPr>
                  <a:t>AND</a:t>
                </a:r>
                <a:r>
                  <a:rPr lang="he-IL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&amp;</m:t>
                    </m:r>
                  </m:oMath>
                </a14:m>
                <a:endParaRPr lang="en-IL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228600" indent="-228600" algn="r" defTabSz="914400" rtl="1" eaLnBrk="1" latinLnBrk="0" hangingPunct="1">
                  <a:lnSpc>
                    <a:spcPct val="11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</a:pPr>
                <a:r>
                  <a:rPr lang="en-IL" dirty="0">
                    <a:latin typeface="Calibri" panose="020F0502020204030204" pitchFamily="34" charset="0"/>
                    <a:cs typeface="Calibri" panose="020F0502020204030204" pitchFamily="34" charset="0"/>
                  </a:rPr>
                  <a:t>OR</a:t>
                </a:r>
                <a:r>
                  <a:rPr lang="he-IL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he-IL" b="0" i="1" smtClean="0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endParaRPr lang="en-IL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228600" indent="-228600" algn="r" defTabSz="914400" rtl="1" eaLnBrk="1" latinLnBrk="0" hangingPunct="1">
                  <a:lnSpc>
                    <a:spcPct val="11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</a:pPr>
                <a:r>
                  <a:rPr lang="en-IL" dirty="0">
                    <a:latin typeface="Calibri" panose="020F0502020204030204" pitchFamily="34" charset="0"/>
                    <a:cs typeface="Calibri" panose="020F0502020204030204" pitchFamily="34" charset="0"/>
                  </a:rPr>
                  <a:t>XOR</a:t>
                </a:r>
                <a:r>
                  <a:rPr lang="he-IL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he-IL" b="0" i="1" smtClean="0">
                        <a:latin typeface="Cambria Math" panose="02040503050406030204" pitchFamily="18" charset="0"/>
                      </a:rPr>
                      <m:t>^</m:t>
                    </m:r>
                  </m:oMath>
                </a14:m>
                <a:endParaRPr lang="en-IL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228600" indent="-228600" algn="r" defTabSz="914400" rtl="1" eaLnBrk="1" latinLnBrk="0" hangingPunct="1">
                  <a:lnSpc>
                    <a:spcPct val="11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</a:pPr>
                <a:r>
                  <a:rPr lang="en-IL" dirty="0">
                    <a:latin typeface="Calibri" panose="020F0502020204030204" pitchFamily="34" charset="0"/>
                    <a:cs typeface="Calibri" panose="020F0502020204030204" pitchFamily="34" charset="0"/>
                  </a:rPr>
                  <a:t>IMPLIES</a:t>
                </a:r>
                <a:r>
                  <a:rPr lang="he-IL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he-IL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endParaRPr lang="en-IL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228600" indent="-228600" algn="r" defTabSz="914400" rtl="1" eaLnBrk="1" latinLnBrk="0" hangingPunct="1">
                  <a:lnSpc>
                    <a:spcPct val="11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</a:pPr>
                <a:r>
                  <a:rPr lang="en-IL" dirty="0">
                    <a:latin typeface="Calibri" panose="020F0502020204030204" pitchFamily="34" charset="0"/>
                    <a:cs typeface="Calibri" panose="020F0502020204030204" pitchFamily="34" charset="0"/>
                  </a:rPr>
                  <a:t>EQUIVALENT TO</a:t>
                </a:r>
                <a:r>
                  <a:rPr lang="he-IL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he-IL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↔</m:t>
                    </m:r>
                  </m:oMath>
                </a14:m>
                <a:endParaRPr lang="en-IL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B790EE0-F192-744F-983B-029D1DA9DF2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741920" y="1929384"/>
                <a:ext cx="3611880" cy="4251960"/>
              </a:xfrm>
              <a:blipFill>
                <a:blip r:embed="rId2"/>
                <a:stretch>
                  <a:fillRect t="-1194" r="-2797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5073AB29-D788-B14B-A7E5-EA6CDF8A5177}"/>
              </a:ext>
            </a:extLst>
          </p:cNvPr>
          <p:cNvSpPr txBox="1"/>
          <p:nvPr/>
        </p:nvSpPr>
        <p:spPr>
          <a:xfrm>
            <a:off x="184704" y="2328672"/>
            <a:ext cx="7191456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r" defTabSz="914400" rtl="1" eaLnBrk="1" latinLnBrk="0" hangingPunct="1"/>
            <a:r>
              <a:rPr lang="he-IL" sz="2400" dirty="0">
                <a:latin typeface="Calibri" panose="020F0502020204030204" pitchFamily="34" charset="0"/>
                <a:cs typeface="Calibri" panose="020F0502020204030204" pitchFamily="34" charset="0"/>
              </a:rPr>
              <a:t>כדי להבין איך קשרים לוגיים עובדים- נבין מהי </a:t>
            </a:r>
            <a:r>
              <a:rPr lang="he-IL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טבלת אמת</a:t>
            </a:r>
          </a:p>
          <a:p>
            <a:pPr marL="0" algn="r" defTabSz="914400" rtl="1" eaLnBrk="1" latinLnBrk="0" hangingPunct="1"/>
            <a:endParaRPr lang="he-IL" sz="2400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algn="r" defTabSz="914400" rtl="1" eaLnBrk="1" latinLnBrk="0" hangingPunct="1"/>
            <a:r>
              <a:rPr lang="he-IL" sz="2400" dirty="0">
                <a:latin typeface="Calibri" panose="020F0502020204030204" pitchFamily="34" charset="0"/>
                <a:cs typeface="Calibri" panose="020F0502020204030204" pitchFamily="34" charset="0"/>
              </a:rPr>
              <a:t>זוהי הדרך להציג את כל ההשמות האפשריות לפסוקיות בוליאניות</a:t>
            </a:r>
          </a:p>
          <a:p>
            <a:pPr marL="0" algn="r" defTabSz="914400" rtl="1" eaLnBrk="1" latinLnBrk="0" hangingPunct="1"/>
            <a:endParaRPr lang="he-I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algn="r" defTabSz="914400" rtl="1" eaLnBrk="1" latinLnBrk="0" hangingPunct="1"/>
            <a:r>
              <a:rPr lang="he-IL" sz="2400" dirty="0">
                <a:latin typeface="Calibri" panose="020F0502020204030204" pitchFamily="34" charset="0"/>
                <a:cs typeface="Calibri" panose="020F0502020204030204" pitchFamily="34" charset="0"/>
              </a:rPr>
              <a:t>טבלת אמת מורכבת מ:</a:t>
            </a:r>
          </a:p>
          <a:p>
            <a:pPr marL="0" algn="r" defTabSz="914400" rtl="1" eaLnBrk="1" latinLnBrk="0" hangingPunct="1"/>
            <a:r>
              <a:rPr lang="he-IL" sz="2400" dirty="0">
                <a:latin typeface="Calibri" panose="020F0502020204030204" pitchFamily="34" charset="0"/>
                <a:cs typeface="Calibri" panose="020F0502020204030204" pitchFamily="34" charset="0"/>
              </a:rPr>
              <a:t>	1. משתנים בוליאניים- פסוקיות, קשרים </a:t>
            </a:r>
          </a:p>
          <a:p>
            <a:pPr marL="0" algn="r" defTabSz="914400" rtl="1" eaLnBrk="1" latinLnBrk="0" hangingPunct="1"/>
            <a:r>
              <a:rPr lang="he-IL" sz="2400" dirty="0">
                <a:latin typeface="Calibri" panose="020F0502020204030204" pitchFamily="34" charset="0"/>
                <a:cs typeface="Calibri" panose="020F0502020204030204" pitchFamily="34" charset="0"/>
              </a:rPr>
              <a:t>	2. שלבי ביניים- אם צריך</a:t>
            </a:r>
          </a:p>
          <a:p>
            <a:pPr marL="0" algn="r" defTabSz="914400" rtl="1" eaLnBrk="1" latinLnBrk="0" hangingPunct="1"/>
            <a:r>
              <a:rPr lang="he-IL" sz="2400" dirty="0">
                <a:latin typeface="Calibri" panose="020F0502020204030204" pitchFamily="34" charset="0"/>
                <a:cs typeface="Calibri" panose="020F0502020204030204" pitchFamily="34" charset="0"/>
              </a:rPr>
              <a:t>	3. ביטוי סופי- התשובה</a:t>
            </a:r>
          </a:p>
        </p:txBody>
      </p:sp>
    </p:spTree>
    <p:extLst>
      <p:ext uri="{BB962C8B-B14F-4D97-AF65-F5344CB8AC3E}">
        <p14:creationId xmlns:p14="http://schemas.microsoft.com/office/powerpoint/2010/main" val="1173802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Custom 2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1981</TotalTime>
  <Words>1481</Words>
  <Application>Microsoft Office PowerPoint</Application>
  <PresentationFormat>מסך רחב</PresentationFormat>
  <Paragraphs>332</Paragraphs>
  <Slides>27</Slides>
  <Notes>12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27</vt:i4>
      </vt:variant>
    </vt:vector>
  </HeadingPairs>
  <TitlesOfParts>
    <vt:vector size="34" baseType="lpstr">
      <vt:lpstr>Arial</vt:lpstr>
      <vt:lpstr>Calibri</vt:lpstr>
      <vt:lpstr>Cambria Math</vt:lpstr>
      <vt:lpstr>Modern Love</vt:lpstr>
      <vt:lpstr>The Hand</vt:lpstr>
      <vt:lpstr>Wingdings</vt:lpstr>
      <vt:lpstr>SketchyVTI</vt:lpstr>
      <vt:lpstr>ארגון המחשב ומערכות הפעלה</vt:lpstr>
      <vt:lpstr>קצת פרטים</vt:lpstr>
      <vt:lpstr>קצת על הקורס</vt:lpstr>
      <vt:lpstr>למה C?</vt:lpstr>
      <vt:lpstr>מצגת של PowerPoint‏</vt:lpstr>
      <vt:lpstr>מצגת של PowerPoint‏</vt:lpstr>
      <vt:lpstr>לוגיקה פסוקית</vt:lpstr>
      <vt:lpstr>פסוק</vt:lpstr>
      <vt:lpstr>קשרים לוגיים</vt:lpstr>
      <vt:lpstr>NOT ~</vt:lpstr>
      <vt:lpstr>AND &amp;</vt:lpstr>
      <vt:lpstr>OR |</vt:lpstr>
      <vt:lpstr>XOR  ^</vt:lpstr>
      <vt:lpstr>IMPLIES →</vt:lpstr>
      <vt:lpstr>EQUIVALENT TO ↔</vt:lpstr>
      <vt:lpstr>תרגיל</vt:lpstr>
      <vt:lpstr>פתרון</vt:lpstr>
      <vt:lpstr>התמרות בין אופרטורים</vt:lpstr>
      <vt:lpstr>מעברי בסיסים</vt:lpstr>
      <vt:lpstr>מעבר מבסיס כלשהו לבסיס 10</vt:lpstr>
      <vt:lpstr>מצגת של PowerPoint‏</vt:lpstr>
      <vt:lpstr>מצגת של PowerPoint‏</vt:lpstr>
      <vt:lpstr>מצגת של PowerPoint‏</vt:lpstr>
      <vt:lpstr>ייצוג בבסיס 16</vt:lpstr>
      <vt:lpstr>כללי אצבע למעברים בין בסיסים</vt:lpstr>
      <vt:lpstr>תרגיל</vt:lpstr>
      <vt:lpstr>פתרון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ארגון המחשב ומערכות הפעלה</dc:title>
  <dc:creator>Shahar Dekel</dc:creator>
  <cp:lastModifiedBy>Yonatan Koifman</cp:lastModifiedBy>
  <cp:revision>37</cp:revision>
  <dcterms:created xsi:type="dcterms:W3CDTF">2021-02-28T09:30:39Z</dcterms:created>
  <dcterms:modified xsi:type="dcterms:W3CDTF">2024-05-28T13:05:23Z</dcterms:modified>
</cp:coreProperties>
</file>