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4" r:id="rId17"/>
    <p:sldId id="282" r:id="rId18"/>
    <p:sldId id="272" r:id="rId19"/>
    <p:sldId id="273" r:id="rId20"/>
    <p:sldId id="283" r:id="rId21"/>
    <p:sldId id="275" r:id="rId22"/>
    <p:sldId id="276" r:id="rId23"/>
    <p:sldId id="279" r:id="rId24"/>
    <p:sldId id="277" r:id="rId25"/>
    <p:sldId id="281" r:id="rId26"/>
    <p:sldId id="278" r:id="rId27"/>
    <p:sldId id="280" r:id="rId28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4243"/>
  </p:normalViewPr>
  <p:slideViewPr>
    <p:cSldViewPr snapToGrid="0" snapToObjects="1">
      <p:cViewPr varScale="1">
        <p:scale>
          <a:sx n="50" d="100"/>
          <a:sy n="50" d="100"/>
        </p:scale>
        <p:origin x="118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AB7FB-373B-3B48-8A49-B9DDB56F5FC5}" type="datetimeFigureOut">
              <a:rPr lang="en-IL" smtClean="0"/>
              <a:t>28/05/2024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F82A6-912C-1543-8C08-E5A213BD1F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3204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963329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23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35562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 מהספר- לפתור לפי האלגוריתם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26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10716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 מהספר- לפתור לפי האלגוריתם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27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99600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6515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en-US" dirty="0"/>
              <a:t>https://</a:t>
            </a:r>
            <a:r>
              <a:rPr lang="en-US" dirty="0" err="1"/>
              <a:t>meyda.education.gov.il</a:t>
            </a:r>
            <a:r>
              <a:rPr lang="en-US" dirty="0"/>
              <a:t>/files/</a:t>
            </a:r>
            <a:r>
              <a:rPr lang="en-US" dirty="0" err="1"/>
              <a:t>Mazkirut_Pedagogit</a:t>
            </a:r>
            <a:r>
              <a:rPr lang="en-US" dirty="0"/>
              <a:t>/</a:t>
            </a:r>
            <a:r>
              <a:rPr lang="en-US" dirty="0" err="1"/>
              <a:t>matematika</a:t>
            </a:r>
            <a:r>
              <a:rPr lang="en-US" dirty="0"/>
              <a:t>/logika2017.pdf</a:t>
            </a:r>
            <a:endParaRPr lang="he-IL" dirty="0"/>
          </a:p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55422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כמה אפשרויות יהיו בטבלת אמרת שמוגדרת על 2 משתנים? 2^2</a:t>
            </a:r>
            <a:r>
              <a:rPr lang="en-US" dirty="0"/>
              <a:t>  </a:t>
            </a:r>
            <a:r>
              <a:rPr lang="he-IL" dirty="0">
                <a:sym typeface="Wingdings" pitchFamily="2" charset="2"/>
              </a:rPr>
              <a:t></a:t>
            </a:r>
            <a:r>
              <a:rPr lang="he-IL" dirty="0"/>
              <a:t>2 אפשרויות (0 או 1) בחזקת כמות הפסוקים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כמה אפשרויות יהיו בטבלת אמרת שמוגדרת על </a:t>
            </a:r>
            <a:r>
              <a:rPr lang="en-US" dirty="0"/>
              <a:t>n</a:t>
            </a:r>
            <a:r>
              <a:rPr lang="he-IL" dirty="0"/>
              <a:t> משתנים? </a:t>
            </a:r>
            <a:r>
              <a:rPr lang="en-US" dirty="0"/>
              <a:t>n</a:t>
            </a:r>
            <a:r>
              <a:rPr lang="he-IL" dirty="0"/>
              <a:t>^2</a:t>
            </a:r>
          </a:p>
          <a:p>
            <a:pPr algn="r" rtl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26130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algn="r" defTabSz="914400" rtl="1" eaLnBrk="1" latinLnBrk="0" hangingPunct="1"/>
                <a:r>
                  <a:rPr lang="he-IL" dirty="0"/>
                  <a:t>לפעמים רואים פעולת </a:t>
                </a:r>
                <a:r>
                  <a:rPr lang="en-US" dirty="0"/>
                  <a:t>XOR</a:t>
                </a:r>
                <a:r>
                  <a:rPr lang="he-IL" dirty="0"/>
                  <a:t> כך </a:t>
                </a:r>
                <a14:m>
                  <m:oMath xmlns:m="http://schemas.openxmlformats.org/officeDocument/2006/math">
                    <m:r>
                      <a:rPr lang="he-I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</m:oMath>
                </a14:m>
                <a:endParaRPr lang="en-IL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algn="r" defTabSz="914400" rtl="1" eaLnBrk="1" latinLnBrk="0" hangingPunct="1"/>
                <a:r>
                  <a:rPr lang="he-IL" dirty="0"/>
                  <a:t>לפעמים רואים פעולת </a:t>
                </a:r>
                <a:r>
                  <a:rPr lang="en-US" dirty="0"/>
                  <a:t>XOR</a:t>
                </a:r>
                <a:r>
                  <a:rPr lang="he-IL" dirty="0"/>
                  <a:t> כך </a:t>
                </a:r>
                <a:r>
                  <a:rPr lang="he-IL" i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⨁</a:t>
                </a:r>
                <a:endParaRPr lang="en-IL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08539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קשר של גרירה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97677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קשר של </a:t>
            </a:r>
            <a:r>
              <a:rPr lang="he-IL" dirty="0" err="1"/>
              <a:t>אמ״מ</a:t>
            </a:r>
            <a:endParaRPr lang="he-IL" dirty="0"/>
          </a:p>
          <a:p>
            <a:pPr marL="0" algn="r" defTabSz="914400" rtl="1" eaLnBrk="1" latinLnBrk="0" hangingPunct="1"/>
            <a:r>
              <a:rPr lang="he-IL" dirty="0"/>
              <a:t>אחרי השקופית הזו לעשות תרגיל עם </a:t>
            </a:r>
            <a:r>
              <a:rPr lang="he-IL"/>
              <a:t>טבלת אמת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77532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/wiki/De_Morgan%27s_laws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7156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22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5614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6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7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6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13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6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2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4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3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4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8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8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73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7" r:id="rId6"/>
    <p:sldLayoutId id="2147483782" r:id="rId7"/>
    <p:sldLayoutId id="2147483783" r:id="rId8"/>
    <p:sldLayoutId id="2147483784" r:id="rId9"/>
    <p:sldLayoutId id="2147483786" r:id="rId10"/>
    <p:sldLayoutId id="21474837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127BC-418D-E34D-BABF-AF4837A4E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 defTabSz="914400" rtl="1" eaLnBrk="1" latinLnBrk="0" hangingPunct="1">
              <a:spcBef>
                <a:spcPct val="0"/>
              </a:spcBef>
              <a:buNone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ארגון המחשב ומערכות הפעלה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FFB2A3-6C0B-694A-8641-94467FCAE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 lnSpcReduction="10000"/>
          </a:bodyPr>
          <a:lstStyle/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אביב תשפ״ד</a:t>
            </a:r>
          </a:p>
          <a:p>
            <a:pPr marL="0" indent="0" algn="ct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תרגול 1 – לוגיקה פסוקית ומעברי בסיסים</a:t>
            </a:r>
            <a:endParaRPr lang="en-IL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43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6782379-043D-7D44-ADB4-2B6D4281413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r" rtl="1"/>
                <a:r>
                  <a:rPr lang="en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NOT</a:t>
                </a:r>
                <a:r>
                  <a:rPr lang="he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endParaRPr lang="en-IL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6782379-043D-7D44-ADB4-2B6D428141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r="-2667" b="-276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E255B5-DC2D-554B-8076-92C8671DA8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9384"/>
                <a:ext cx="10515600" cy="2813304"/>
              </a:xfrm>
            </p:spPr>
            <p:txBody>
              <a:bodyPr/>
              <a:lstStyle/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נגדיר את הפסוק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– בבוקר ירד גשם</a:t>
                </a: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הקשר הלוגי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NOT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על הפסוק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יחזיר את השלילה של הפסוק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בבוקר לא ירד גשם. נסמן את הפסוק כך: </a:t>
                </a:r>
                <a14:m>
                  <m:oMath xmlns:m="http://schemas.openxmlformats.org/officeDocument/2006/math">
                    <m:r>
                      <a:rPr lang="he-I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טבלת האמת של הקשר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:NOT</a:t>
                </a:r>
                <a:endParaRPr lang="he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E255B5-DC2D-554B-8076-92C8671DA8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9384"/>
                <a:ext cx="10515600" cy="2813304"/>
              </a:xfrm>
              <a:blipFill>
                <a:blip r:embed="rId3"/>
                <a:stretch>
                  <a:fillRect t="-1518" r="-115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2EA6A637-85E2-ED43-A63B-0E3280B5F0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4181153"/>
                  </p:ext>
                </p:extLst>
              </p:nvPr>
            </p:nvGraphicFramePr>
            <p:xfrm>
              <a:off x="2105152" y="3967450"/>
              <a:ext cx="4198112" cy="2104926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2099056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2099056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</a:tblGrid>
                  <a:tr h="462958"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IL" sz="2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he-IL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~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IL" sz="2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2EA6A637-85E2-ED43-A63B-0E3280B5F0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4181153"/>
                  </p:ext>
                </p:extLst>
              </p:nvPr>
            </p:nvGraphicFramePr>
            <p:xfrm>
              <a:off x="2105152" y="3967450"/>
              <a:ext cx="4198112" cy="2104926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2099056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2099056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</a:tblGrid>
                  <a:tr h="560832"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2273" r="-100602" b="-28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000" t="-2273" r="-602" b="-28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9897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34B7E8-E9FE-5146-8AEF-25F42D240CE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r" rtl="1"/>
                <a:r>
                  <a:rPr lang="en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AND</a:t>
                </a:r>
                <a:r>
                  <a:rPr lang="he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&amp;</m:t>
                    </m:r>
                  </m:oMath>
                </a14:m>
                <a:endParaRPr lang="en-IL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34B7E8-E9FE-5146-8AEF-25F42D240C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r="-2667" b="-599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1B012-7728-5B4F-99DE-08BEAC636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1929384"/>
            <a:ext cx="6172200" cy="4776216"/>
          </a:xfrm>
        </p:spPr>
        <p:txBody>
          <a:bodyPr>
            <a:normAutofit/>
          </a:bodyPr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נגדיר את </a:t>
            </a:r>
            <a:r>
              <a:rPr lang="he-IL" b="1" u="sng" dirty="0">
                <a:latin typeface="Calibri" panose="020F0502020204030204" pitchFamily="34" charset="0"/>
                <a:cs typeface="Calibri" panose="020F0502020204030204" pitchFamily="34" charset="0"/>
              </a:rPr>
              <a:t>הפסוקים הפשוטים</a:t>
            </a: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הבאים: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יש חלב בפינת קפה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יש קפה בפינת קפה</a:t>
            </a:r>
          </a:p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נגדיר את </a:t>
            </a:r>
            <a:r>
              <a:rPr lang="he-IL" b="1" u="sng" dirty="0">
                <a:latin typeface="Calibri" panose="020F0502020204030204" pitchFamily="34" charset="0"/>
                <a:cs typeface="Calibri" panose="020F0502020204030204" pitchFamily="34" charset="0"/>
              </a:rPr>
              <a:t>הפסוק המורכב 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הבא:</a:t>
            </a:r>
          </a:p>
          <a:p>
            <a:pPr marL="0" indent="0" algn="r" rtl="1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יש חלב בפינת קפה וגם יש קפה בפינת קפה</a:t>
            </a:r>
          </a:p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הפסוק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יהיה פסוק אמת כאשר שני תתי הפסוקים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ו-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יהיו אמת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כלומר-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c=1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אמ״מ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a=1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וגם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b=1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A8EBD2-0643-474D-AD6A-8CAC95948286}"/>
              </a:ext>
            </a:extLst>
          </p:cNvPr>
          <p:cNvSpPr txBox="1"/>
          <p:nvPr/>
        </p:nvSpPr>
        <p:spPr>
          <a:xfrm>
            <a:off x="1078980" y="1929384"/>
            <a:ext cx="3393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טבלת האמת של הקשר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01F17A40-02A2-4C48-9C91-D364B8CD22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05723322"/>
                  </p:ext>
                </p:extLst>
              </p:nvPr>
            </p:nvGraphicFramePr>
            <p:xfrm>
              <a:off x="629116" y="2843855"/>
              <a:ext cx="4198113" cy="364902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399371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1310614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  <a:gridCol w="1488128">
                      <a:extLst>
                        <a:ext uri="{9D8B030D-6E8A-4147-A177-3AD203B41FA5}">
                          <a16:colId xmlns:a16="http://schemas.microsoft.com/office/drawing/2014/main" val="904486192"/>
                        </a:ext>
                      </a:extLst>
                    </a:gridCol>
                  </a:tblGrid>
                  <a:tr h="462958"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&amp;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he-IL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53355883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1785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01F17A40-02A2-4C48-9C91-D364B8CD22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05723322"/>
                  </p:ext>
                </p:extLst>
              </p:nvPr>
            </p:nvGraphicFramePr>
            <p:xfrm>
              <a:off x="629116" y="2843855"/>
              <a:ext cx="4198113" cy="364902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399371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1310614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  <a:gridCol w="1488128">
                      <a:extLst>
                        <a:ext uri="{9D8B030D-6E8A-4147-A177-3AD203B41FA5}">
                          <a16:colId xmlns:a16="http://schemas.microsoft.com/office/drawing/2014/main" val="904486192"/>
                        </a:ext>
                      </a:extLst>
                    </a:gridCol>
                  </a:tblGrid>
                  <a:tr h="560832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35" t="-1087" r="-200435" b="-5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7442" t="-1087" r="-114419" b="-55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82787" t="-1087" r="-820" b="-5543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53355883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17858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89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8EEAA2D-EB25-9640-B10A-7CFC8B98EDA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r" rtl="1"/>
                <a:r>
                  <a:rPr lang="en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OR</a:t>
                </a:r>
                <a:r>
                  <a:rPr lang="he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b="1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IL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8EEAA2D-EB25-9640-B10A-7CFC8B98ED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r="-2667" b="-276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55209-81C6-5B49-815C-4343DEA2F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6290" y="1929384"/>
            <a:ext cx="6435435" cy="4563491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נגדיר את </a:t>
            </a:r>
            <a:r>
              <a:rPr lang="he-IL" b="1" u="sng" dirty="0">
                <a:latin typeface="Calibri" panose="020F0502020204030204" pitchFamily="34" charset="0"/>
                <a:cs typeface="Calibri" panose="020F0502020204030204" pitchFamily="34" charset="0"/>
              </a:rPr>
              <a:t>הפסוק המורכב 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הבא:</a:t>
            </a:r>
          </a:p>
          <a:p>
            <a:pPr marL="0" indent="0" algn="r" rtl="1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יש חלב בפינת קפה או שיש קפה בפינת קפה</a:t>
            </a:r>
          </a:p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הפסוק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יהיה פסוק אמת כאשר לפחות אחד מתתי הפסוקים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ו-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יהיו אמת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8F779C-3BF6-6E43-9089-B0C3936D2DF5}"/>
              </a:ext>
            </a:extLst>
          </p:cNvPr>
          <p:cNvSpPr txBox="1"/>
          <p:nvPr/>
        </p:nvSpPr>
        <p:spPr>
          <a:xfrm>
            <a:off x="1274546" y="1929384"/>
            <a:ext cx="3198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טבלת האמת של הקשר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endParaRPr lang="en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EA89D344-B5DC-1649-ABDB-203B9C762E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6366514"/>
                  </p:ext>
                </p:extLst>
              </p:nvPr>
            </p:nvGraphicFramePr>
            <p:xfrm>
              <a:off x="629116" y="2843855"/>
              <a:ext cx="4198113" cy="364902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399371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904486192"/>
                        </a:ext>
                      </a:extLst>
                    </a:gridCol>
                  </a:tblGrid>
                  <a:tr h="462958"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he-IL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53355883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1785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EA89D344-B5DC-1649-ABDB-203B9C762E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6366514"/>
                  </p:ext>
                </p:extLst>
              </p:nvPr>
            </p:nvGraphicFramePr>
            <p:xfrm>
              <a:off x="629116" y="2843855"/>
              <a:ext cx="4198113" cy="364902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399371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904486192"/>
                        </a:ext>
                      </a:extLst>
                    </a:gridCol>
                  </a:tblGrid>
                  <a:tr h="560832"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1" r="-200000" b="-55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1818" r="-101818" b="-55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r="-901" b="-55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53355883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17858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9315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B29CF92B-5413-DE49-9F0D-718C44532E1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r" rtl="1"/>
                <a:r>
                  <a:rPr lang="en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XOR</a:t>
                </a:r>
                <a:r>
                  <a:rPr lang="he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e-IL" b="1" i="1">
                        <a:latin typeface="Cambria Math" panose="02040503050406030204" pitchFamily="18" charset="0"/>
                      </a:rPr>
                      <m:t>^</m:t>
                    </m:r>
                  </m:oMath>
                </a14:m>
                <a:endParaRPr lang="en-IL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B29CF92B-5413-DE49-9F0D-718C44532E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r="-2667" b="-599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FC7547-4992-8A4D-8586-D474BA5874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01491" y="1929384"/>
                <a:ext cx="6352309" cy="4251960"/>
              </a:xfrm>
            </p:spPr>
            <p:txBody>
              <a:bodyPr/>
              <a:lstStyle/>
              <a:p>
                <a:pPr marL="228600" indent="-22860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פעולת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XOR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תהיה אמת רק כאשר 2 הפסוקים שונים זה מזה</a:t>
                </a:r>
              </a:p>
              <a:p>
                <a:pPr marL="228600" indent="-22860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או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אבל לא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וגם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</a:p>
              <a:p>
                <a:pPr lvl="1" algn="r" rtl="1">
                  <a:spcBef>
                    <a:spcPts val="1000"/>
                  </a:spcBef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כלומר, הפעולה תוציא אמת רק כאשר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FC7547-4992-8A4D-8586-D474BA5874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01491" y="1929384"/>
                <a:ext cx="6352309" cy="4251960"/>
              </a:xfrm>
              <a:blipFill>
                <a:blip r:embed="rId4"/>
                <a:stretch>
                  <a:fillRect l="-199" t="-1194" r="-159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BF06EE9-A08F-804E-B6B1-463ACE237564}"/>
              </a:ext>
            </a:extLst>
          </p:cNvPr>
          <p:cNvSpPr txBox="1"/>
          <p:nvPr/>
        </p:nvSpPr>
        <p:spPr>
          <a:xfrm>
            <a:off x="1122837" y="1929384"/>
            <a:ext cx="3350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טבלת האמת של הקשר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XOR</a:t>
            </a:r>
            <a:endParaRPr lang="en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4D0A66E6-F1C8-8F43-9A89-D8AE377446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6211167"/>
                  </p:ext>
                </p:extLst>
              </p:nvPr>
            </p:nvGraphicFramePr>
            <p:xfrm>
              <a:off x="629116" y="2843855"/>
              <a:ext cx="4198113" cy="364902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399371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904486192"/>
                        </a:ext>
                      </a:extLst>
                    </a:gridCol>
                  </a:tblGrid>
                  <a:tr h="462958"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he-IL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^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53355883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1785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4D0A66E6-F1C8-8F43-9A89-D8AE377446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6211167"/>
                  </p:ext>
                </p:extLst>
              </p:nvPr>
            </p:nvGraphicFramePr>
            <p:xfrm>
              <a:off x="629116" y="2843855"/>
              <a:ext cx="4198113" cy="364902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399371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904486192"/>
                        </a:ext>
                      </a:extLst>
                    </a:gridCol>
                  </a:tblGrid>
                  <a:tr h="560832"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901" r="-200000" b="-55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1818" r="-101818" b="-55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00000" r="-901" b="-55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53355883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17858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5049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3B0CD24-96DE-2745-AFA1-EF48E33CA3F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r" rtl="1"/>
                <a:r>
                  <a:rPr lang="en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IMPLIES</a:t>
                </a:r>
                <a:r>
                  <a:rPr lang="he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IL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3B0CD24-96DE-2745-AFA1-EF48E33CA3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r="-2667" b="-276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5DEBD-C3B6-C14D-832E-840B5782B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147" y="1929384"/>
            <a:ext cx="6601690" cy="4734652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נגדיר את הפסוקים הפשוטים הבאים:</a:t>
            </a:r>
          </a:p>
          <a:p>
            <a:pPr marL="0" indent="0" algn="r" rtl="1">
              <a:buNone/>
            </a:pPr>
            <a:r>
              <a:rPr lang="en-IL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- המלכה מתה</a:t>
            </a:r>
          </a:p>
          <a:p>
            <a:pPr marL="0" indent="0" algn="r" rtl="1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- הבן של המלכה מחליף אותה</a:t>
            </a:r>
          </a:p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נגדיר את הפסוק המורכב הבא:</a:t>
            </a:r>
          </a:p>
          <a:p>
            <a:pPr marL="0" indent="0" algn="r" rtl="1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- אם המלכה מתה אז הבן שלה מחליף אותה</a:t>
            </a:r>
          </a:p>
          <a:p>
            <a:pPr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נגיד שהפסוק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אמת כאשר מתקיים:</a:t>
            </a:r>
          </a:p>
          <a:p>
            <a:pPr lvl="1"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אם המלכה מתה והבן שלה מחליף אותה - התקיים התנאי והתקיימה המסקנה (</a:t>
            </a: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קיום באופן מלא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algn="r" rtl="1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אם המלכה לא מתה - לא התקיים התנאי, אין שום סיבה שנקיים את המסקנה (</a:t>
            </a: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קיום באופן ריק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r" rtl="1"/>
            <a:endParaRPr lang="en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CC3CFE-9586-3744-9395-A3B4D7B31CE2}"/>
              </a:ext>
            </a:extLst>
          </p:cNvPr>
          <p:cNvSpPr txBox="1"/>
          <p:nvPr/>
        </p:nvSpPr>
        <p:spPr>
          <a:xfrm>
            <a:off x="575667" y="1929384"/>
            <a:ext cx="3822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טבלת האמת של הקשר </a:t>
            </a:r>
            <a:r>
              <a:rPr lang="en-IL" sz="2400" dirty="0">
                <a:latin typeface="Calibri" panose="020F0502020204030204" pitchFamily="34" charset="0"/>
                <a:cs typeface="Calibri" panose="020F0502020204030204" pitchFamily="34" charset="0"/>
              </a:rPr>
              <a:t>IMPLIES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E3559B20-75C6-A145-BF4B-3F99905BDE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6267410"/>
                  </p:ext>
                </p:extLst>
              </p:nvPr>
            </p:nvGraphicFramePr>
            <p:xfrm>
              <a:off x="553997" y="2843855"/>
              <a:ext cx="4198113" cy="364902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399371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904486192"/>
                        </a:ext>
                      </a:extLst>
                    </a:gridCol>
                  </a:tblGrid>
                  <a:tr h="462958"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he-IL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53355883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1785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E3559B20-75C6-A145-BF4B-3F99905BDE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6267410"/>
                  </p:ext>
                </p:extLst>
              </p:nvPr>
            </p:nvGraphicFramePr>
            <p:xfrm>
              <a:off x="553997" y="2843855"/>
              <a:ext cx="4198113" cy="364902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399371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904486192"/>
                        </a:ext>
                      </a:extLst>
                    </a:gridCol>
                  </a:tblGrid>
                  <a:tr h="560832"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901" r="-200000" b="-55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1818" r="-101818" b="-55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00000" r="-901" b="-55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53355883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17858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6925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D24994E-3D77-B04A-AFCD-EDE77198895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r" rtl="1"/>
                <a:r>
                  <a:rPr lang="en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EQUIVALENT TO</a:t>
                </a:r>
                <a:r>
                  <a:rPr lang="he-IL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</m:oMath>
                </a14:m>
                <a:endParaRPr lang="en-IL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D24994E-3D77-B04A-AFCD-EDE7719889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r="-2667" b="-276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6224DE-C055-FF4D-A942-B8280BBFAE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44836" y="1929384"/>
                <a:ext cx="5908964" cy="4251960"/>
              </a:xfrm>
            </p:spPr>
            <p:txBody>
              <a:bodyPr>
                <a:normAutofit fontScale="92500" lnSpcReduction="20000"/>
              </a:bodyPr>
              <a:lstStyle/>
              <a:p>
                <a:pPr algn="r" rtl="1"/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נגדיר את הפסוקים הפשוטים הבאים:</a:t>
                </a:r>
              </a:p>
              <a:p>
                <a:pPr marL="0" indent="0" algn="r" rtl="1">
                  <a:buNone/>
                </a:pPr>
                <a:r>
                  <a:rPr lang="en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- אני ארוויח כסף</a:t>
                </a:r>
              </a:p>
              <a:p>
                <a:pPr marL="0" indent="0" algn="r" rtl="1"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- אני אעבוד קשה</a:t>
                </a:r>
              </a:p>
              <a:p>
                <a:pPr algn="r" rtl="1"/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נגדיר את הפסוק המורכב הבא:</a:t>
                </a:r>
              </a:p>
              <a:p>
                <a:pPr marL="0" indent="0" algn="r" rtl="1">
                  <a:buNone/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f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- אני ארוויח כסף אמ״מ אני אעבוד קשה</a:t>
                </a:r>
              </a:p>
              <a:p>
                <a:pPr algn="r" rtl="1"/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הפסוק 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f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הוא אמת רק אם שני תתי הפסוקים שלו זהים</a:t>
                </a:r>
              </a:p>
              <a:p>
                <a:pPr lvl="1" algn="r" rtl="1"/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ההופכי ל-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XOR</a:t>
                </a:r>
                <a:endParaRPr lang="he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1" algn="r" rtl="1"/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כלומר, יוציא אמת רק כאשר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</m:t>
                    </m:r>
                  </m:oMath>
                </a14:m>
                <a:endParaRPr lang="he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28600" indent="-22860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6224DE-C055-FF4D-A942-B8280BBFAE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44836" y="1929384"/>
                <a:ext cx="5908964" cy="4251960"/>
              </a:xfrm>
              <a:blipFill>
                <a:blip r:embed="rId4"/>
                <a:stretch>
                  <a:fillRect t="-2296" r="-185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9644BEA9-19F3-5341-BAE7-0FDA6A188E1F}"/>
              </a:ext>
            </a:extLst>
          </p:cNvPr>
          <p:cNvSpPr txBox="1"/>
          <p:nvPr/>
        </p:nvSpPr>
        <p:spPr>
          <a:xfrm>
            <a:off x="199849" y="1929384"/>
            <a:ext cx="4906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טבלת האמת של הקשר </a:t>
            </a:r>
            <a:r>
              <a:rPr lang="en-IL" sz="2400" dirty="0">
                <a:latin typeface="Calibri" panose="020F0502020204030204" pitchFamily="34" charset="0"/>
                <a:cs typeface="Calibri" panose="020F0502020204030204" pitchFamily="34" charset="0"/>
              </a:rPr>
              <a:t>EQUIVALENT TO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BFF00417-D05D-9D4A-AAB9-71387AF640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480145"/>
                  </p:ext>
                </p:extLst>
              </p:nvPr>
            </p:nvGraphicFramePr>
            <p:xfrm>
              <a:off x="553997" y="2843855"/>
              <a:ext cx="4198113" cy="364902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399371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904486192"/>
                        </a:ext>
                      </a:extLst>
                    </a:gridCol>
                  </a:tblGrid>
                  <a:tr h="462958"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ctr" defTabSz="914400" rtl="1" eaLnBrk="1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10000"/>
                            </a:lnSpc>
                            <a:spcBef>
                              <a:spcPts val="100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he-IL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↔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53355883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1785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BFF00417-D05D-9D4A-AAB9-71387AF640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480145"/>
                  </p:ext>
                </p:extLst>
              </p:nvPr>
            </p:nvGraphicFramePr>
            <p:xfrm>
              <a:off x="553997" y="2843855"/>
              <a:ext cx="4198113" cy="3649020"/>
            </p:xfrm>
            <a:graphic>
              <a:graphicData uri="http://schemas.openxmlformats.org/drawingml/2006/table">
                <a:tbl>
                  <a:tblPr firstRow="1" bandRow="1">
                    <a:tableStyleId>{72833802-FEF1-4C79-8D5D-14CF1EAF98D9}</a:tableStyleId>
                  </a:tblPr>
                  <a:tblGrid>
                    <a:gridCol w="1399371">
                      <a:extLst>
                        <a:ext uri="{9D8B030D-6E8A-4147-A177-3AD203B41FA5}">
                          <a16:colId xmlns:a16="http://schemas.microsoft.com/office/drawing/2014/main" val="5014005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4120512270"/>
                        </a:ext>
                      </a:extLst>
                    </a:gridCol>
                    <a:gridCol w="1399371">
                      <a:extLst>
                        <a:ext uri="{9D8B030D-6E8A-4147-A177-3AD203B41FA5}">
                          <a16:colId xmlns:a16="http://schemas.microsoft.com/office/drawing/2014/main" val="904486192"/>
                        </a:ext>
                      </a:extLst>
                    </a:gridCol>
                  </a:tblGrid>
                  <a:tr h="560832"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901" r="-200000" b="-55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1818" r="-101818" b="-55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00000" r="-901" b="-55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3125198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13180281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he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09275034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53355883"/>
                      </a:ext>
                    </a:extLst>
                  </a:tr>
                  <a:tr h="77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IL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2800" b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en-IL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017858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4784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FEA93EA-4EEA-8CB7-7818-7D644A6B7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/>
              <a:t>תרגיל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4080EB9-78DD-7633-B581-41E677983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הציעו 2 דרכים לייצג את הקשר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XOR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באמצעות הקשרים: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NOT, AND, OR</a:t>
            </a:r>
          </a:p>
        </p:txBody>
      </p:sp>
    </p:spTree>
    <p:extLst>
      <p:ext uri="{BB962C8B-B14F-4D97-AF65-F5344CB8AC3E}">
        <p14:creationId xmlns:p14="http://schemas.microsoft.com/office/powerpoint/2010/main" val="2834653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FEA93EA-4EEA-8CB7-7818-7D644A6B7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/>
              <a:t>פתרון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>
                <a:extLst>
                  <a:ext uri="{FF2B5EF4-FFF2-40B4-BE49-F238E27FC236}">
                    <a16:creationId xmlns:a16="http://schemas.microsoft.com/office/drawing/2014/main" id="{C4080EB9-78DD-7633-B581-41E677983D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r" rtl="1">
                  <a:buNone/>
                </a:pPr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הציעו 2 דרכים לייצג את הקשר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XOR</a:t>
                </a:r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באמצעות הקשרים: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NOT, AND, OR</a:t>
                </a:r>
              </a:p>
              <a:p>
                <a:pPr marL="0" indent="0" algn="r" rtl="1">
                  <a:buNone/>
                </a:pPr>
                <a:r>
                  <a:rPr lang="he-IL" b="1" u="sng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פתרון</a:t>
                </a:r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L="0" indent="0" algn="l">
                  <a:buNone/>
                </a:pPr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14:m>
                  <m:oMath xmlns:m="http://schemas.openxmlformats.org/officeDocument/2006/math">
                    <m:r>
                      <a:rPr lang="he-IL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.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~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&amp;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| 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&amp;~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en-US" b="0" dirty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0" indent="0" algn="l">
                  <a:buNone/>
                </a:pP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⨁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 &amp;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~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&amp;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en-US" dirty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0" indent="0" algn="r" rtl="1">
                  <a:buNone/>
                </a:pPr>
                <a:endParaRPr lang="he-IL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מציין מיקום תוכן 2">
                <a:extLst>
                  <a:ext uri="{FF2B5EF4-FFF2-40B4-BE49-F238E27FC236}">
                    <a16:creationId xmlns:a16="http://schemas.microsoft.com/office/drawing/2014/main" id="{C4080EB9-78DD-7633-B581-41E677983D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1004" r="-115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52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BDA05-6391-5047-A3DF-41E00C215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התמרות בין אופרטורים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3CA05E-CF40-874B-9E32-354D5712C2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9384"/>
                <a:ext cx="10515600" cy="3356991"/>
              </a:xfrm>
            </p:spPr>
            <p:txBody>
              <a:bodyPr/>
              <a:lstStyle/>
              <a:p>
                <a:pPr marL="228600" indent="-22860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חוקי דה מורגן</a:t>
                </a:r>
              </a:p>
              <a:p>
                <a:pPr marL="0" indent="0" algn="l" defTabSz="914400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≡~(~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|~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0" indent="0" algn="l" defTabSz="914400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≡~(~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&amp;~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algn="r" rtl="1"/>
                <a:r>
                  <a:rPr lang="he-IL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רוצים לייצג את הקשר </a:t>
                </a:r>
                <a:r>
                  <a:rPr lang="en-US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XOR</a:t>
                </a:r>
                <a:r>
                  <a:rPr lang="he-IL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ע״י </a:t>
                </a:r>
                <a:r>
                  <a:rPr lang="en-US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AND, OR, NOT</a:t>
                </a:r>
              </a:p>
              <a:p>
                <a:pPr lvl="1" algn="r" rtl="1"/>
                <a:r>
                  <a:rPr lang="he-IL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לפי טבלת האמת של </a:t>
                </a:r>
                <a:r>
                  <a:rPr lang="en-US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XOR</a:t>
                </a:r>
              </a:p>
              <a:p>
                <a:pPr lvl="1" algn="r" rtl="1"/>
                <a:r>
                  <a:rPr lang="he-IL" b="0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בעזרת חוקי דה</a:t>
                </a:r>
                <a:r>
                  <a:rPr lang="he-IL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מורגן</a:t>
                </a:r>
                <a:endParaRPr lang="en-US" b="0" dirty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0" indent="0" algn="l" defTabSz="914400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3CA05E-CF40-874B-9E32-354D5712C2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9384"/>
                <a:ext cx="10515600" cy="3356991"/>
              </a:xfrm>
              <a:blipFill>
                <a:blip r:embed="rId3"/>
                <a:stretch>
                  <a:fillRect t="-1509" r="-84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268ABC7-0C78-BA43-BB79-FBEAA738DB10}"/>
              </a:ext>
            </a:extLst>
          </p:cNvPr>
          <p:cNvSpPr txBox="1"/>
          <p:nvPr/>
        </p:nvSpPr>
        <p:spPr>
          <a:xfrm>
            <a:off x="1485603" y="5969655"/>
            <a:ext cx="9220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אחרי שהבנו מה זו לוגיקה פסוקית- עוברים לשלב הבא- מעברי בסיסים</a:t>
            </a:r>
            <a:endParaRPr lang="en-I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09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4FE7B-7574-7349-9BB7-783CD312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מעברי בסיסים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9F7205-776C-7B4C-98EE-40F64A85A2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9383"/>
                <a:ext cx="10515600" cy="4790071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העולם שאנחנו מכירים עובד בבסיס 10- הספרות 0,1,2,3,4,5,6,7,8,9</a:t>
                </a:r>
              </a:p>
              <a:p>
                <a:pPr marL="0" indent="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בפועל אפשר לעבוד באיזה בסיס שרוצים אבל</a:t>
                </a:r>
              </a:p>
              <a:p>
                <a:pPr lvl="1" algn="r" rtl="1"/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קשה יותר לחשב</a:t>
                </a:r>
              </a:p>
              <a:p>
                <a:pPr lvl="1" algn="r" rtl="1"/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קשה יותר לאגור מידע</a:t>
                </a:r>
              </a:p>
              <a:p>
                <a:pPr lvl="1" algn="r" rtl="1"/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קשה יותר להעביר מידע</a:t>
                </a:r>
              </a:p>
              <a:p>
                <a:pPr marL="457200" lvl="1" indent="0" algn="ctr" rtl="1">
                  <a:lnSpc>
                    <a:spcPct val="160000"/>
                  </a:lnSpc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רוב המחשבים שאנחנו מכירים עובדים בבסיס הקסדצימלי- בסיס 16</a:t>
                </a:r>
              </a:p>
              <a:p>
                <a:pPr marL="457200" lvl="1" indent="0" algn="ctr" rtl="1">
                  <a:lnSpc>
                    <a:spcPct val="160000"/>
                  </a:lnSpc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לפני שנבין איך עובדים בבסיס 16, נבין איך עוברים לכל מיני בסיסים</a:t>
                </a:r>
              </a:p>
              <a:p>
                <a:pPr marL="457200" lvl="1" indent="0" algn="ctr" rtl="1">
                  <a:lnSpc>
                    <a:spcPct val="160000"/>
                  </a:lnSpc>
                  <a:buNone/>
                </a:pP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נגדיר את המקומות של הספרות במספר כלשהו</a:t>
                </a:r>
                <a:endParaRPr lang="he-IL" sz="35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lvl="1" indent="0" algn="ctr" rtl="1">
                  <a:lnSpc>
                    <a:spcPct val="160000"/>
                  </a:lnSpc>
                  <a:buNone/>
                </a:pPr>
                <a14:m>
                  <m:oMath xmlns:m="http://schemas.openxmlformats.org/officeDocument/2006/math">
                    <m:limUpp>
                      <m:limUppPr>
                        <m:ctrlPr>
                          <a:rPr lang="en-US" sz="3500" b="1" i="1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sz="3500" b="1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he-IL" sz="3500" b="1" i="1">
                                <a:latin typeface="Cambria Math" panose="02040503050406030204" pitchFamily="18" charset="0"/>
                              </a:rPr>
                              <m:t>_</m:t>
                            </m:r>
                          </m:e>
                        </m:groupChr>
                      </m:e>
                      <m:lim>
                        <m:r>
                          <a:rPr lang="he-IL" sz="35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lim>
                    </m:limUpp>
                  </m:oMath>
                </a14:m>
                <a:r>
                  <a:rPr lang="en-US" sz="35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limUpp>
                      <m:limUppPr>
                        <m:ctrlPr>
                          <a:rPr lang="en-US" sz="3500" b="1" i="1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sz="3500" b="1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he-IL" sz="3500" b="1" i="1">
                                <a:latin typeface="Cambria Math" panose="02040503050406030204" pitchFamily="18" charset="0"/>
                              </a:rPr>
                              <m:t>_</m:t>
                            </m:r>
                          </m:e>
                        </m:groupChr>
                      </m:e>
                      <m:lim>
                        <m:r>
                          <a:rPr lang="he-IL" sz="35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Upp>
                    <m:r>
                      <a:rPr lang="he-IL" sz="3500" b="1" i="1" smtClean="0">
                        <a:latin typeface="Cambria Math" panose="02040503050406030204" pitchFamily="18" charset="0"/>
                      </a:rPr>
                      <m:t> .</m:t>
                    </m:r>
                  </m:oMath>
                </a14:m>
                <a:r>
                  <a:rPr lang="en-US" sz="35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limUpp>
                      <m:limUppPr>
                        <m:ctrlPr>
                          <a:rPr lang="en-US" sz="3500" b="1" i="1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sz="3500" b="1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he-IL" sz="3500" b="1" i="1">
                                <a:latin typeface="Cambria Math" panose="02040503050406030204" pitchFamily="18" charset="0"/>
                              </a:rPr>
                              <m:t>_</m:t>
                            </m:r>
                          </m:e>
                        </m:groupChr>
                      </m:e>
                      <m:lim>
                        <m:r>
                          <a:rPr lang="he-IL" sz="35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e-IL" sz="35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lim>
                    </m:limUpp>
                  </m:oMath>
                </a14:m>
                <a:r>
                  <a:rPr lang="en-US" sz="35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limUpp>
                      <m:limUppPr>
                        <m:ctrlPr>
                          <a:rPr lang="en-US" sz="3500" b="1" i="1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sz="3500" b="1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he-IL" sz="3500" b="1" i="1">
                                <a:latin typeface="Cambria Math" panose="02040503050406030204" pitchFamily="18" charset="0"/>
                              </a:rPr>
                              <m:t>_</m:t>
                            </m:r>
                          </m:e>
                        </m:groupChr>
                      </m:e>
                      <m:lim>
                        <m:r>
                          <a:rPr lang="he-IL" sz="35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e-IL" sz="3500" b="1" i="1">
                            <a:latin typeface="Cambria Math" panose="02040503050406030204" pitchFamily="18" charset="0"/>
                          </a:rPr>
                          <m:t>𝟐</m:t>
                        </m:r>
                      </m:lim>
                    </m:limUpp>
                    <m:r>
                      <a:rPr lang="he-IL" sz="3500" b="1" i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he-IL" sz="35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lvl="1" indent="0" algn="ctr" rtl="1">
                  <a:buNone/>
                </a:pPr>
                <a:endParaRPr lang="he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9F7205-776C-7B4C-98EE-40F64A85A2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9383"/>
                <a:ext cx="10515600" cy="4790071"/>
              </a:xfrm>
              <a:blipFill>
                <a:blip r:embed="rId2"/>
                <a:stretch>
                  <a:fillRect t="-891" r="-870" b="-992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438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97634-C98F-F542-B0A1-930C210C0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קצת פרטים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438E4-13B0-B246-B406-5840D8377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5-6 תרגילי בית תקפים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אפשר להגיש בזוגות או יחידים</a:t>
            </a:r>
          </a:p>
        </p:txBody>
      </p:sp>
    </p:spTree>
    <p:extLst>
      <p:ext uri="{BB962C8B-B14F-4D97-AF65-F5344CB8AC3E}">
        <p14:creationId xmlns:p14="http://schemas.microsoft.com/office/powerpoint/2010/main" val="2310986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4FE7B-7574-7349-9BB7-783CD312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מעבר מבסיס כלשהו לבסיס 10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3">
                <a:extLst>
                  <a:ext uri="{FF2B5EF4-FFF2-40B4-BE49-F238E27FC236}">
                    <a16:creationId xmlns:a16="http://schemas.microsoft.com/office/drawing/2014/main" id="{E16174DE-E370-14E5-FC57-D4D670FFDFBD}"/>
                  </a:ext>
                </a:extLst>
              </p:cNvPr>
              <p:cNvSpPr txBox="1"/>
              <p:nvPr/>
            </p:nvSpPr>
            <p:spPr>
              <a:xfrm>
                <a:off x="1357745" y="1963109"/>
                <a:ext cx="10090732" cy="1697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r" defTabSz="914400" rtl="1" eaLnBrk="1" latinLnBrk="0" hangingPunct="1">
                  <a:lnSpc>
                    <a:spcPct val="150000"/>
                  </a:lnSpc>
                </a:pP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נייצג את המספר 241.31 בבסיס 5 לבסיס 10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241</m:t>
                          </m:r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31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71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e>
                          </m:d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24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 rtl="1">
                  <a:lnSpc>
                    <a:spcPct val="150000"/>
                  </a:lnSpc>
                </a:pP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241.31</a:t>
                </a:r>
                <a:r>
                  <a:rPr lang="he-IL" sz="2400" dirty="0">
                    <a:ea typeface="Cambria Math" panose="02040503050406030204" pitchFamily="18" charset="0"/>
                    <a:cs typeface="Calibri" panose="020F0502020204030204" pitchFamily="34" charset="0"/>
                    <a:sym typeface="Wingdings" pitchFamily="2" charset="2"/>
                  </a:rPr>
                  <a:t> 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בבסיס 5 שווה ל-71.64 בבסיס 10</a:t>
                </a:r>
                <a:endParaRPr lang="he-IL" sz="24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3">
                <a:extLst>
                  <a:ext uri="{FF2B5EF4-FFF2-40B4-BE49-F238E27FC236}">
                    <a16:creationId xmlns:a16="http://schemas.microsoft.com/office/drawing/2014/main" id="{E16174DE-E370-14E5-FC57-D4D670FFD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745" y="1963109"/>
                <a:ext cx="10090732" cy="1697068"/>
              </a:xfrm>
              <a:prstGeom prst="rect">
                <a:avLst/>
              </a:prstGeom>
              <a:blipFill>
                <a:blip r:embed="rId2"/>
                <a:stretch>
                  <a:fillRect r="-967" b="-755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5">
                <a:extLst>
                  <a:ext uri="{FF2B5EF4-FFF2-40B4-BE49-F238E27FC236}">
                    <a16:creationId xmlns:a16="http://schemas.microsoft.com/office/drawing/2014/main" id="{8D2E26A2-EBBA-E533-6D37-2650C0BDDC17}"/>
                  </a:ext>
                </a:extLst>
              </p:cNvPr>
              <p:cNvSpPr txBox="1"/>
              <p:nvPr/>
            </p:nvSpPr>
            <p:spPr>
              <a:xfrm>
                <a:off x="1357745" y="3932598"/>
                <a:ext cx="10090732" cy="1697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r" defTabSz="914400" rtl="1" eaLnBrk="1" latinLnBrk="0" hangingPunct="1">
                  <a:lnSpc>
                    <a:spcPct val="150000"/>
                  </a:lnSpc>
                </a:pP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נייצג את המספר 11.01 בבסיס 2 לבסיס 10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01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24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 rtl="1">
                  <a:lnSpc>
                    <a:spcPct val="150000"/>
                  </a:lnSpc>
                </a:pP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11.01</a:t>
                </a:r>
                <a:r>
                  <a:rPr lang="he-IL" sz="2400" dirty="0">
                    <a:ea typeface="Cambria Math" panose="02040503050406030204" pitchFamily="18" charset="0"/>
                    <a:cs typeface="Calibri" panose="020F0502020204030204" pitchFamily="34" charset="0"/>
                    <a:sym typeface="Wingdings" pitchFamily="2" charset="2"/>
                  </a:rPr>
                  <a:t> 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בבסיס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2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שווה ל-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3.25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  <a:sym typeface="Wingdings" pitchFamily="2" charset="2"/>
                  </a:rPr>
                  <a:t> בבסיס 10</a:t>
                </a:r>
                <a:endParaRPr lang="he-IL" sz="24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TextBox 5">
                <a:extLst>
                  <a:ext uri="{FF2B5EF4-FFF2-40B4-BE49-F238E27FC236}">
                    <a16:creationId xmlns:a16="http://schemas.microsoft.com/office/drawing/2014/main" id="{8D2E26A2-EBBA-E533-6D37-2650C0BDD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745" y="3932598"/>
                <a:ext cx="10090732" cy="1697068"/>
              </a:xfrm>
              <a:prstGeom prst="rect">
                <a:avLst/>
              </a:prstGeom>
              <a:blipFill>
                <a:blip r:embed="rId3"/>
                <a:stretch>
                  <a:fillRect r="-967" b="-716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6">
            <a:extLst>
              <a:ext uri="{FF2B5EF4-FFF2-40B4-BE49-F238E27FC236}">
                <a16:creationId xmlns:a16="http://schemas.microsoft.com/office/drawing/2014/main" id="{166E0205-B6FE-371B-AFD0-03A84C13AA97}"/>
              </a:ext>
            </a:extLst>
          </p:cNvPr>
          <p:cNvSpPr txBox="1"/>
          <p:nvPr/>
        </p:nvSpPr>
        <p:spPr>
          <a:xfrm>
            <a:off x="2837736" y="5864212"/>
            <a:ext cx="6516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עכשיו נבין איך עוברים מבסיס 10 לבסיסים אחרים</a:t>
            </a:r>
            <a:endParaRPr lang="en-I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3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C6F0DE-B92A-2240-B773-B17BF1852695}"/>
              </a:ext>
            </a:extLst>
          </p:cNvPr>
          <p:cNvSpPr txBox="1"/>
          <p:nvPr/>
        </p:nvSpPr>
        <p:spPr>
          <a:xfrm>
            <a:off x="2466217" y="1645430"/>
            <a:ext cx="72595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string str=“ ”;</a:t>
            </a:r>
          </a:p>
          <a:p>
            <a:pPr marL="0" algn="l" defTabSz="914400" eaLnBrk="1" latinLnBrk="0" hangingPunct="1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while (k != 0)</a:t>
            </a:r>
          </a:p>
          <a:p>
            <a:pPr marL="0" algn="l" defTabSz="914400" eaLnBrk="1" latinLnBrk="0" hangingPunct="1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marL="0" algn="l" defTabSz="914400" eaLnBrk="1" latinLnBrk="0" hangingPunct="1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    int digit=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k%B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0" algn="l" defTabSz="914400" eaLnBrk="1" latinLnBrk="0" hangingPunct="1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    str=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digit_to_char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(digit)+str;</a:t>
            </a:r>
          </a:p>
          <a:p>
            <a:pPr marL="0" algn="l" defTabSz="914400" eaLnBrk="1" latinLnBrk="0" hangingPunct="1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    k=k/B;</a:t>
            </a:r>
          </a:p>
          <a:p>
            <a:pPr marL="0" algn="l" defTabSz="914400" eaLnBrk="1" latinLnBrk="0" hangingPunct="1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marL="0" algn="l" defTabSz="914400" eaLnBrk="1" latinLnBrk="0" hangingPunct="1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return str;</a:t>
            </a:r>
            <a:endParaRPr lang="en-I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C662E5-B9BF-A84E-96DA-788D54C74A04}"/>
              </a:ext>
            </a:extLst>
          </p:cNvPr>
          <p:cNvSpPr txBox="1"/>
          <p:nvPr/>
        </p:nvSpPr>
        <p:spPr>
          <a:xfrm>
            <a:off x="2345548" y="346364"/>
            <a:ext cx="93939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b="1" dirty="0">
                <a:latin typeface="Calibri" panose="020F0502020204030204" pitchFamily="34" charset="0"/>
                <a:cs typeface="Calibri" panose="020F0502020204030204" pitchFamily="34" charset="0"/>
              </a:rPr>
              <a:t>אלגוריתם המעביר מספר שלם </a:t>
            </a:r>
            <a:r>
              <a:rPr lang="en-IL" sz="4800" b="1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he-IL" sz="4800" b="1" dirty="0">
                <a:latin typeface="Calibri" panose="020F0502020204030204" pitchFamily="34" charset="0"/>
                <a:cs typeface="Calibri" panose="020F0502020204030204" pitchFamily="34" charset="0"/>
              </a:rPr>
              <a:t> לבסיס </a:t>
            </a:r>
            <a:r>
              <a:rPr lang="en-IL" sz="4800" b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17E684-C800-6946-9305-E3345C74C4F9}"/>
              </a:ext>
            </a:extLst>
          </p:cNvPr>
          <p:cNvSpPr txBox="1"/>
          <p:nvPr/>
        </p:nvSpPr>
        <p:spPr>
          <a:xfrm>
            <a:off x="9137472" y="3429000"/>
            <a:ext cx="2601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000" dirty="0">
                <a:latin typeface="Calibri" panose="020F0502020204030204" pitchFamily="34" charset="0"/>
                <a:cs typeface="Calibri" panose="020F0502020204030204" pitchFamily="34" charset="0"/>
              </a:rPr>
              <a:t>שארית החלוקה של </a:t>
            </a:r>
            <a:r>
              <a:rPr lang="en-IL" sz="20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he-IL" sz="2000" dirty="0">
                <a:latin typeface="Calibri" panose="020F0502020204030204" pitchFamily="34" charset="0"/>
                <a:cs typeface="Calibri" panose="020F0502020204030204" pitchFamily="34" charset="0"/>
              </a:rPr>
              <a:t> מ-</a:t>
            </a:r>
            <a:r>
              <a:rPr lang="en-IL" sz="20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A98D97-9E31-AA48-AA2A-B621221D9D99}"/>
              </a:ext>
            </a:extLst>
          </p:cNvPr>
          <p:cNvSpPr txBox="1"/>
          <p:nvPr/>
        </p:nvSpPr>
        <p:spPr>
          <a:xfrm>
            <a:off x="8736721" y="4605504"/>
            <a:ext cx="3002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000" dirty="0">
                <a:latin typeface="Calibri" panose="020F0502020204030204" pitchFamily="34" charset="0"/>
                <a:cs typeface="Calibri" panose="020F0502020204030204" pitchFamily="34" charset="0"/>
              </a:rPr>
              <a:t>נפטרים מהספרה הימנית של </a:t>
            </a:r>
            <a:r>
              <a:rPr lang="en-IL" sz="20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71588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47B4FE-6D9F-1B45-9AC6-6B7ECF2CA3EE}"/>
              </a:ext>
            </a:extLst>
          </p:cNvPr>
          <p:cNvSpPr txBox="1"/>
          <p:nvPr/>
        </p:nvSpPr>
        <p:spPr>
          <a:xfrm>
            <a:off x="7458060" y="387927"/>
            <a:ext cx="428655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נעביר את המספר 125 לבסיס 8</a:t>
            </a:r>
          </a:p>
          <a:p>
            <a:pPr algn="r" rtl="1"/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הולכים לפי האלגוריתם: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k=125, B=8</a:t>
            </a:r>
            <a:endParaRPr lang="en-I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31289A-1EDC-F344-AD72-C87F8CBBE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283923"/>
              </p:ext>
            </p:extLst>
          </p:nvPr>
        </p:nvGraphicFramePr>
        <p:xfrm>
          <a:off x="263234" y="2231601"/>
          <a:ext cx="11481384" cy="285347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70346">
                  <a:extLst>
                    <a:ext uri="{9D8B030D-6E8A-4147-A177-3AD203B41FA5}">
                      <a16:colId xmlns:a16="http://schemas.microsoft.com/office/drawing/2014/main" val="50140050"/>
                    </a:ext>
                  </a:extLst>
                </a:gridCol>
                <a:gridCol w="2870346">
                  <a:extLst>
                    <a:ext uri="{9D8B030D-6E8A-4147-A177-3AD203B41FA5}">
                      <a16:colId xmlns:a16="http://schemas.microsoft.com/office/drawing/2014/main" val="4120512270"/>
                    </a:ext>
                  </a:extLst>
                </a:gridCol>
                <a:gridCol w="2870346">
                  <a:extLst>
                    <a:ext uri="{9D8B030D-6E8A-4147-A177-3AD203B41FA5}">
                      <a16:colId xmlns:a16="http://schemas.microsoft.com/office/drawing/2014/main" val="904486192"/>
                    </a:ext>
                  </a:extLst>
                </a:gridCol>
                <a:gridCol w="2870346">
                  <a:extLst>
                    <a:ext uri="{9D8B030D-6E8A-4147-A177-3AD203B41FA5}">
                      <a16:colId xmlns:a16="http://schemas.microsoft.com/office/drawing/2014/main" val="1659039837"/>
                    </a:ext>
                  </a:extLst>
                </a:gridCol>
              </a:tblGrid>
              <a:tr h="462958">
                <a:tc>
                  <a:txBody>
                    <a:bodyPr/>
                    <a:lstStyle/>
                    <a:p>
                      <a:pPr marL="0" indent="0" algn="ctr" defTabSz="914400" rtl="1" eaLnBrk="1" latinLnBrk="0" hangingPunct="1">
                        <a:lnSpc>
                          <a:spcPct val="110000"/>
                        </a:lnSpc>
                        <a:spcBef>
                          <a:spcPts val="1000"/>
                        </a:spcBef>
                        <a:buNone/>
                      </a:pPr>
                      <a:r>
                        <a:rPr lang="he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השלם </a:t>
                      </a:r>
                      <a:r>
                        <a:rPr lang="en-US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</a:t>
                      </a:r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latinLnBrk="0" hangingPunct="1">
                        <a:lnSpc>
                          <a:spcPct val="110000"/>
                        </a:lnSpc>
                        <a:spcBef>
                          <a:spcPts val="1000"/>
                        </a:spcBef>
                        <a:buNone/>
                      </a:pPr>
                      <a:r>
                        <a:rPr lang="he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תוצאת החלוקה ב-</a:t>
                      </a:r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שארית החלוקה ב-</a:t>
                      </a:r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3125198"/>
                  </a:ext>
                </a:extLst>
              </a:tr>
              <a:tr h="772047">
                <a:tc>
                  <a:txBody>
                    <a:bodyPr/>
                    <a:lstStyle/>
                    <a:p>
                      <a:pPr algn="ctr" rtl="1"/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13180281"/>
                  </a:ext>
                </a:extLst>
              </a:tr>
              <a:tr h="772047">
                <a:tc>
                  <a:txBody>
                    <a:bodyPr/>
                    <a:lstStyle/>
                    <a:p>
                      <a:pPr algn="ctr" rtl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9275034"/>
                  </a:ext>
                </a:extLst>
              </a:tr>
              <a:tr h="772047">
                <a:tc>
                  <a:txBody>
                    <a:bodyPr/>
                    <a:lstStyle/>
                    <a:p>
                      <a:pPr algn="ctr" rtl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3355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12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47B4FE-6D9F-1B45-9AC6-6B7ECF2CA3EE}"/>
              </a:ext>
            </a:extLst>
          </p:cNvPr>
          <p:cNvSpPr txBox="1"/>
          <p:nvPr/>
        </p:nvSpPr>
        <p:spPr>
          <a:xfrm>
            <a:off x="7458060" y="387927"/>
            <a:ext cx="428655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נעביר את המספר 125 לבסיס 8</a:t>
            </a:r>
          </a:p>
          <a:p>
            <a:pPr algn="r" rtl="1"/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הולכים לפי האלגוריתם: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k=125, B=8</a:t>
            </a:r>
            <a:endParaRPr lang="en-I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31289A-1EDC-F344-AD72-C87F8CBBE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386230"/>
              </p:ext>
            </p:extLst>
          </p:nvPr>
        </p:nvGraphicFramePr>
        <p:xfrm>
          <a:off x="263234" y="2231601"/>
          <a:ext cx="11481384" cy="285347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70346">
                  <a:extLst>
                    <a:ext uri="{9D8B030D-6E8A-4147-A177-3AD203B41FA5}">
                      <a16:colId xmlns:a16="http://schemas.microsoft.com/office/drawing/2014/main" val="50140050"/>
                    </a:ext>
                  </a:extLst>
                </a:gridCol>
                <a:gridCol w="2870346">
                  <a:extLst>
                    <a:ext uri="{9D8B030D-6E8A-4147-A177-3AD203B41FA5}">
                      <a16:colId xmlns:a16="http://schemas.microsoft.com/office/drawing/2014/main" val="4120512270"/>
                    </a:ext>
                  </a:extLst>
                </a:gridCol>
                <a:gridCol w="2870346">
                  <a:extLst>
                    <a:ext uri="{9D8B030D-6E8A-4147-A177-3AD203B41FA5}">
                      <a16:colId xmlns:a16="http://schemas.microsoft.com/office/drawing/2014/main" val="904486192"/>
                    </a:ext>
                  </a:extLst>
                </a:gridCol>
                <a:gridCol w="2870346">
                  <a:extLst>
                    <a:ext uri="{9D8B030D-6E8A-4147-A177-3AD203B41FA5}">
                      <a16:colId xmlns:a16="http://schemas.microsoft.com/office/drawing/2014/main" val="1659039837"/>
                    </a:ext>
                  </a:extLst>
                </a:gridCol>
              </a:tblGrid>
              <a:tr h="462958">
                <a:tc>
                  <a:txBody>
                    <a:bodyPr/>
                    <a:lstStyle/>
                    <a:p>
                      <a:pPr marL="0" indent="0" algn="ctr" defTabSz="914400" rtl="1" eaLnBrk="1" latinLnBrk="0" hangingPunct="1">
                        <a:lnSpc>
                          <a:spcPct val="110000"/>
                        </a:lnSpc>
                        <a:spcBef>
                          <a:spcPts val="1000"/>
                        </a:spcBef>
                        <a:buNone/>
                      </a:pPr>
                      <a:r>
                        <a:rPr lang="en-US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</a:t>
                      </a:r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latinLnBrk="0" hangingPunct="1">
                        <a:lnSpc>
                          <a:spcPct val="110000"/>
                        </a:lnSpc>
                        <a:spcBef>
                          <a:spcPts val="1000"/>
                        </a:spcBef>
                        <a:buNone/>
                      </a:pPr>
                      <a:r>
                        <a:rPr lang="en-US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K//B</a:t>
                      </a:r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K%B</a:t>
                      </a:r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3125198"/>
                  </a:ext>
                </a:extLst>
              </a:tr>
              <a:tr h="772047">
                <a:tc>
                  <a:txBody>
                    <a:bodyPr/>
                    <a:lstStyle/>
                    <a:p>
                      <a:pPr algn="ctr" rtl="1"/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13180281"/>
                  </a:ext>
                </a:extLst>
              </a:tr>
              <a:tr h="772047">
                <a:tc>
                  <a:txBody>
                    <a:bodyPr/>
                    <a:lstStyle/>
                    <a:p>
                      <a:pPr algn="ctr" rtl="1"/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9275034"/>
                  </a:ext>
                </a:extLst>
              </a:tr>
              <a:tr h="772047">
                <a:tc>
                  <a:txBody>
                    <a:bodyPr/>
                    <a:lstStyle/>
                    <a:p>
                      <a:pPr algn="ctr" rtl="1"/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IL" sz="2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L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335588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04DB24C-2F15-E343-8F70-89B74234345C}"/>
                  </a:ext>
                </a:extLst>
              </p:cNvPr>
              <p:cNvSpPr txBox="1"/>
              <p:nvPr/>
            </p:nvSpPr>
            <p:spPr>
              <a:xfrm>
                <a:off x="609601" y="5543758"/>
                <a:ext cx="106541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נוודא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he-IL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שעשינו נכון</a:t>
                </a:r>
              </a:p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175</m:t>
                          </m:r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he-IL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125</m:t>
                              </m:r>
                            </m:e>
                          </m:d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IL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 rtl="1"/>
                <a:endParaRPr lang="en-IL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04DB24C-2F15-E343-8F70-89B742343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" y="5543758"/>
                <a:ext cx="10654144" cy="1200329"/>
              </a:xfrm>
              <a:prstGeom prst="rect">
                <a:avLst/>
              </a:prstGeom>
              <a:blipFill>
                <a:blip r:embed="rId3"/>
                <a:stretch>
                  <a:fillRect t="-4211" r="-71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1919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F8AC2-3B9A-9C40-89C0-5B35C4878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ייצוג בבסיס 16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45B0B-A367-0E4B-BEA5-75C6E0DEE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454" y="1929384"/>
            <a:ext cx="4634345" cy="2310107"/>
          </a:xfrm>
        </p:spPr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רוב המחשבים עובדים בבסיס 16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בסיס הקסדצימלי מיוצג ע״י:</a:t>
            </a:r>
          </a:p>
          <a:p>
            <a:pPr lvl="1" algn="r" rtl="1">
              <a:spcBef>
                <a:spcPts val="1000"/>
              </a:spcBef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הספרות 0,1,2,3,4,5,6,7,8,9</a:t>
            </a:r>
          </a:p>
          <a:p>
            <a:pPr lvl="1" algn="r" rtl="1">
              <a:spcBef>
                <a:spcPts val="1000"/>
              </a:spcBef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האותיות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A,B,C,D,E,F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r" rtl="1">
              <a:spcBef>
                <a:spcPts val="1000"/>
              </a:spcBef>
              <a:buNone/>
            </a:pP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8" name="Picture 4" descr="Possible permutations, how to work out the maths - Mathematics Stack  Exchange">
            <a:extLst>
              <a:ext uri="{FF2B5EF4-FFF2-40B4-BE49-F238E27FC236}">
                <a16:creationId xmlns:a16="http://schemas.microsoft.com/office/drawing/2014/main" id="{96537F74-A248-134E-ACBF-DEA390BDC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49" y="494911"/>
            <a:ext cx="5307013" cy="5868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C028266-462F-2B42-A44B-273175909674}"/>
                  </a:ext>
                </a:extLst>
              </p:cNvPr>
              <p:cNvSpPr txBox="1"/>
              <p:nvPr/>
            </p:nvSpPr>
            <p:spPr>
              <a:xfrm>
                <a:off x="6096001" y="5195455"/>
                <a:ext cx="5652654" cy="1315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דוגמה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  <a:endParaRPr lang="he-IL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37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54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139</m:t>
                              </m:r>
                            </m:e>
                          </m:d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he-IL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C028266-462F-2B42-A44B-273175909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5195455"/>
                <a:ext cx="5652654" cy="1315425"/>
              </a:xfrm>
              <a:prstGeom prst="rect">
                <a:avLst/>
              </a:prstGeom>
              <a:blipFill>
                <a:blip r:embed="rId3"/>
                <a:stretch>
                  <a:fillRect t="-1905" r="-1348" b="-666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500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E9EA734-0930-A55C-B0A8-60EF70FB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כללי אצבע למעברים בין בסיסים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916FD23-92F5-10FA-EEC5-E1F60F92B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דצימלי לכל בסיס אחר: חישוב באמצעות אלגוריתם חלוקה</a:t>
            </a:r>
          </a:p>
          <a:p>
            <a:pPr algn="r" rtl="1"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כל בסיס לדצימלי: </a:t>
            </a:r>
            <a:r>
              <a:rPr lang="he-I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סכימת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המכפלות של הבסיס לפי מיקומים</a:t>
            </a:r>
          </a:p>
          <a:p>
            <a:pPr algn="r" rtl="1">
              <a:lnSpc>
                <a:spcPct val="150000"/>
              </a:lnSpc>
            </a:pPr>
            <a:r>
              <a:rPr lang="he-I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הקסה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לבינארי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בינארי </a:t>
            </a:r>
            <a:r>
              <a:rPr lang="he-I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להקסה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כל ספרה </a:t>
            </a:r>
            <a:r>
              <a:rPr lang="he-I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הקסהדצימלית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תופסת 4 ביטים. לכן אפשר להמיר ישירות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3EE15FE0-1A1E-17BA-44A8-E95AB8293E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560"/>
          <a:stretch/>
        </p:blipFill>
        <p:spPr>
          <a:xfrm>
            <a:off x="640061" y="4931596"/>
            <a:ext cx="7023308" cy="181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29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91ABB-0AAF-574B-AD31-FAAB81C8E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תרגיל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3CC509C-4E08-4C45-8495-4352DE7D4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325667"/>
              </p:ext>
            </p:extLst>
          </p:nvPr>
        </p:nvGraphicFramePr>
        <p:xfrm>
          <a:off x="838200" y="2105121"/>
          <a:ext cx="10515600" cy="43586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43808223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87415376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716529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Decimal</a:t>
                      </a:r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Binary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Hexadecimal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940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071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0011 0111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088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633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1111 0011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90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748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104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456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1010 0111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61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0011 1110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57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L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11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57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91ABB-0AAF-574B-AD31-FAAB81C8E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פתרון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3CC509C-4E08-4C45-8495-4352DE7D48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409495"/>
              </p:ext>
            </p:extLst>
          </p:nvPr>
        </p:nvGraphicFramePr>
        <p:xfrm>
          <a:off x="838200" y="2105121"/>
          <a:ext cx="10515600" cy="43586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43808223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87415376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716529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Decimal</a:t>
                      </a:r>
                      <a:endParaRPr lang="en-IL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Binary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Hexadecimal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940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071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0011 0111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088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1000</a:t>
                      </a:r>
                      <a:r>
                        <a:rPr lang="he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633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1111 0011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he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90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e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0010 0101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748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1010</a:t>
                      </a:r>
                      <a:r>
                        <a:rPr lang="he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104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e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231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0111 1110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456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1010 0111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A7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61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0011 1110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3E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57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188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1011 1100</a:t>
                      </a:r>
                      <a:endParaRPr lang="en-IL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L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11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43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8CCE6-B989-3F42-A15A-FFFCEDFD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קצת על הקורס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204DB-2E43-F74E-85D5-B5880DAD9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המטרה של הקורס - ללמוד איך מערכות הפעלה עובדות מנקודת המבט של המתכנת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שפת התכנות תהיה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- אם אתם לא זוכרים, זה הזמן לחזור על החומר!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ספר הקורס -</a:t>
            </a:r>
          </a:p>
          <a:p>
            <a:pPr lvl="1" algn="r" rtl="1">
              <a:spcBef>
                <a:spcPts val="1000"/>
              </a:spcBef>
            </a:pPr>
            <a:r>
              <a:rPr lang="he-IL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חלק ראשון- </a:t>
            </a:r>
            <a:r>
              <a:rPr lang="en-US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Computer systems - a programmer’s perspective / Bryant and </a:t>
            </a:r>
            <a:r>
              <a:rPr lang="en-US" sz="2000" dirty="0" err="1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O’hallaron</a:t>
            </a:r>
            <a:endParaRPr lang="he-IL" sz="2000" b="1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r" rtl="1">
              <a:spcBef>
                <a:spcPts val="1000"/>
              </a:spcBef>
            </a:pPr>
            <a:r>
              <a:rPr lang="he-IL" sz="2000" dirty="0">
                <a:latin typeface="Calibri" panose="020F0502020204030204" pitchFamily="34" charset="0"/>
                <a:cs typeface="Calibri" panose="020F0502020204030204" pitchFamily="34" charset="0"/>
              </a:rPr>
              <a:t>חלק שני-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Operating System Concepts /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Silberschatz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Peter Baer Galvin, Greg Gagne</a:t>
            </a:r>
            <a:endParaRPr lang="he-I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14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365E-B5BA-544B-8812-9320D2A71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למה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5FE2A-4188-8240-9A19-06ECA86F6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אם אנחנו רוצים לשלוט על המשאבים של המחשב, אנחנו צריכים שפה שתהיה כמה שיותר קרובה לשפת מכונה.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כדי לקבל מושג על מערכות הפעלה נעקוב אחרי התכנית הבסיסית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hello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מזמן היצירה שלה ע״י המתכנת, ההרצה במערכת, הדפסת ההודעה והסיום.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66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4C583E97-99F3-EC4C-9AFA-6D8F13E3F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220" y="1179300"/>
            <a:ext cx="11033559" cy="449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5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E21C10-5C82-7C49-8030-C8F7464A009C}"/>
              </a:ext>
            </a:extLst>
          </p:cNvPr>
          <p:cNvSpPr txBox="1"/>
          <p:nvPr/>
        </p:nvSpPr>
        <p:spPr>
          <a:xfrm>
            <a:off x="2352728" y="816864"/>
            <a:ext cx="9398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תכנית ה-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hello 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מתחילה את חייה כקובץ מקור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source file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) שהמתכנת יוצר עם עורך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editor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) ושומר את זה כקובץ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שנקרא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hello.c</a:t>
            </a:r>
            <a:endParaRPr lang="en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092C0E-39DF-494A-91A5-C9263D46DCB8}"/>
              </a:ext>
            </a:extLst>
          </p:cNvPr>
          <p:cNvSpPr txBox="1"/>
          <p:nvPr/>
        </p:nvSpPr>
        <p:spPr>
          <a:xfrm>
            <a:off x="440509" y="1936750"/>
            <a:ext cx="113109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קובץ המקור מורכב מסיביות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bits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) שיכולות להיות 0 או 1, ומאורגנות בקבוצות של 8 - נקרא בית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byte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r" rtl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כל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byte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מייצג תו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character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) בתכנית.</a:t>
            </a:r>
            <a:endParaRPr lang="en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DDFC1A-2E05-C74C-ADE6-B6B52443D413}"/>
              </a:ext>
            </a:extLst>
          </p:cNvPr>
          <p:cNvSpPr txBox="1"/>
          <p:nvPr/>
        </p:nvSpPr>
        <p:spPr>
          <a:xfrm>
            <a:off x="4943216" y="4105300"/>
            <a:ext cx="680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נרצה להבין איך התכנית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hello.c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 מיוצגת בעזרת סיביות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bits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101DFC-5EB6-DC49-9F42-89952275E768}"/>
              </a:ext>
            </a:extLst>
          </p:cNvPr>
          <p:cNvSpPr txBox="1"/>
          <p:nvPr/>
        </p:nvSpPr>
        <p:spPr>
          <a:xfrm>
            <a:off x="4986497" y="4939417"/>
            <a:ext cx="6764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כדי להבין - נתחיל בלעבור על לוגיקה פסוקית ומעברי בסיסים</a:t>
            </a:r>
            <a:endParaRPr lang="en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טבלה 6">
            <a:extLst>
              <a:ext uri="{FF2B5EF4-FFF2-40B4-BE49-F238E27FC236}">
                <a16:creationId xmlns:a16="http://schemas.microsoft.com/office/drawing/2014/main" id="{EA9212F3-C0C2-3C21-788A-A9AE1D44C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235853"/>
              </p:ext>
            </p:extLst>
          </p:nvPr>
        </p:nvGraphicFramePr>
        <p:xfrm>
          <a:off x="2031999" y="3145953"/>
          <a:ext cx="8128000" cy="37084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75804209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8086354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5404066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635308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202988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8098937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48354631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75150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344187"/>
                  </a:ext>
                </a:extLst>
              </a:tr>
            </a:tbl>
          </a:graphicData>
        </a:graphic>
      </p:graphicFrame>
      <p:sp>
        <p:nvSpPr>
          <p:cNvPr id="13" name="סוגר מסולסל ימני 12">
            <a:extLst>
              <a:ext uri="{FF2B5EF4-FFF2-40B4-BE49-F238E27FC236}">
                <a16:creationId xmlns:a16="http://schemas.microsoft.com/office/drawing/2014/main" id="{E761117D-670D-D1EC-26FF-C5A288A053A3}"/>
              </a:ext>
            </a:extLst>
          </p:cNvPr>
          <p:cNvSpPr/>
          <p:nvPr/>
        </p:nvSpPr>
        <p:spPr>
          <a:xfrm>
            <a:off x="10159999" y="3052318"/>
            <a:ext cx="329916" cy="53425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b="1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05C371ED-0278-AC23-D174-B70635F0F82A}"/>
              </a:ext>
            </a:extLst>
          </p:cNvPr>
          <p:cNvSpPr txBox="1"/>
          <p:nvPr/>
        </p:nvSpPr>
        <p:spPr>
          <a:xfrm>
            <a:off x="10489915" y="3073266"/>
            <a:ext cx="8630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Byte</a:t>
            </a:r>
            <a:endParaRPr lang="he-IL" sz="28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FDA6CEB4-8D54-1BE3-D0D8-89C314A86E4F}"/>
              </a:ext>
            </a:extLst>
          </p:cNvPr>
          <p:cNvSpPr txBox="1"/>
          <p:nvPr/>
        </p:nvSpPr>
        <p:spPr>
          <a:xfrm>
            <a:off x="2288228" y="3145953"/>
            <a:ext cx="86302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</a:t>
            </a:r>
            <a:endParaRPr lang="he-IL" sz="20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13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3" grpId="0" animBg="1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196E9-3C07-544D-945B-463183A97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לוגיקה פסוקית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5B702-C8BD-FB40-A41F-FE68742A8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בכל שפה- יחידת התוכן הבסיסית היא המשפט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במתמטיקה- </a:t>
            </a:r>
            <a:r>
              <a:rPr lang="he-IL" u="sng" dirty="0">
                <a:latin typeface="Calibri" panose="020F0502020204030204" pitchFamily="34" charset="0"/>
                <a:cs typeface="Calibri" panose="020F0502020204030204" pitchFamily="34" charset="0"/>
              </a:rPr>
              <a:t>משפט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הוא טענה חד משמעית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אמיתית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, שיש לה הוכחה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ניתן לסווג משפטים לכאלו שנכונים וכאלו שלא נכונים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u="sng" dirty="0">
                <a:latin typeface="Calibri" panose="020F0502020204030204" pitchFamily="34" charset="0"/>
                <a:cs typeface="Calibri" panose="020F0502020204030204" pitchFamily="34" charset="0"/>
              </a:rPr>
              <a:t>פסוק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הצהרה שמציינת עובדה שיכולה להיות נכונה או לא נכונה</a:t>
            </a:r>
          </a:p>
        </p:txBody>
      </p:sp>
    </p:spTree>
    <p:extLst>
      <p:ext uri="{BB962C8B-B14F-4D97-AF65-F5344CB8AC3E}">
        <p14:creationId xmlns:p14="http://schemas.microsoft.com/office/powerpoint/2010/main" val="264349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CC6ED-BF83-AB4C-B051-5B3C72C3F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פסוק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1FE16-0D12-6E42-86D6-56B7D7497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965821"/>
            <a:ext cx="5157787" cy="600657"/>
          </a:xfrm>
        </p:spPr>
        <p:txBody>
          <a:bodyPr>
            <a:normAutofit fontScale="92500" lnSpcReduction="10000"/>
          </a:bodyPr>
          <a:lstStyle/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קשרים לוגיים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CAAA8-5A0D-2C41-8EC2-20A72B1B5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953373"/>
            <a:ext cx="5157787" cy="2379853"/>
          </a:xfrm>
        </p:spPr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פעולות שמפעילים על המשתנים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מאפשרים לשלב כמה פסוקים פשוטים לפסוק מורכב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AB0B8-8DBF-074A-81C9-F6CF228F1A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965821"/>
            <a:ext cx="5183188" cy="600657"/>
          </a:xfrm>
        </p:spPr>
        <p:txBody>
          <a:bodyPr>
            <a:normAutofit fontScale="92500" lnSpcReduction="10000"/>
          </a:bodyPr>
          <a:lstStyle/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משתנים בוליאניים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5C1A35-D259-9F40-9B3C-13DFF8069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953373"/>
            <a:ext cx="5183188" cy="2379853"/>
          </a:xfrm>
        </p:spPr>
        <p:txBody>
          <a:bodyPr/>
          <a:lstStyle/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None/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יכולים להיות 0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) או 1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B73008-E5E6-DB43-A888-D9E8502BFDBF}"/>
              </a:ext>
            </a:extLst>
          </p:cNvPr>
          <p:cNvSpPr txBox="1"/>
          <p:nvPr/>
        </p:nvSpPr>
        <p:spPr>
          <a:xfrm>
            <a:off x="4998720" y="1950520"/>
            <a:ext cx="63566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נסמן פסוק באותיות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a,b,c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algn="r" defTabSz="914400" rtl="1" eaLnBrk="1" latinLnBrk="0" hangingPunct="1"/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כל פסוק מורכב מ:</a:t>
            </a:r>
            <a:endParaRPr lang="en-I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4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5" grpId="0" build="p"/>
      <p:bldP spid="6" grpId="0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BF722-6228-4647-8C44-AF6F69518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/>
              <a:t>קשרים לוגיים</a:t>
            </a:r>
            <a:endParaRPr lang="en-IL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790EE0-F192-744F-983B-029D1DA9DF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741920" y="1929384"/>
                <a:ext cx="3611880" cy="4251960"/>
              </a:xfrm>
            </p:spPr>
            <p:txBody>
              <a:bodyPr/>
              <a:lstStyle/>
              <a:p>
                <a:pPr marL="228600" indent="-22860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r>
                  <a:rPr lang="en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NOT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28600" indent="-22860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r>
                  <a:rPr lang="en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AND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&amp;</m:t>
                    </m:r>
                  </m:oMath>
                </a14:m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28600" indent="-22860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r>
                  <a:rPr lang="en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OR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28600" indent="-22860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r>
                  <a:rPr lang="en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XOR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b="0" i="1" smtClean="0">
                        <a:latin typeface="Cambria Math" panose="02040503050406030204" pitchFamily="18" charset="0"/>
                      </a:rPr>
                      <m:t>^</m:t>
                    </m:r>
                  </m:oMath>
                </a14:m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28600" indent="-22860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r>
                  <a:rPr lang="en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IMPLIES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28600" indent="-228600" algn="r" defTabSz="914400" rtl="1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r>
                  <a:rPr lang="en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EQUIVALENT TO</a:t>
                </a:r>
                <a:r>
                  <a:rPr lang="he-IL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e-I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</m:oMath>
                </a14:m>
                <a:endParaRPr lang="en-IL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790EE0-F192-744F-983B-029D1DA9DF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41920" y="1929384"/>
                <a:ext cx="3611880" cy="4251960"/>
              </a:xfrm>
              <a:blipFill>
                <a:blip r:embed="rId2"/>
                <a:stretch>
                  <a:fillRect t="-1194" r="-279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5073AB29-D788-B14B-A7E5-EA6CDF8A5177}"/>
              </a:ext>
            </a:extLst>
          </p:cNvPr>
          <p:cNvSpPr txBox="1"/>
          <p:nvPr/>
        </p:nvSpPr>
        <p:spPr>
          <a:xfrm>
            <a:off x="184704" y="2328672"/>
            <a:ext cx="719145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כדי להבין איך קשרים לוגיים עובדים- נבין מהי </a:t>
            </a:r>
            <a:r>
              <a:rPr lang="he-IL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טבלת אמת</a:t>
            </a:r>
          </a:p>
          <a:p>
            <a:pPr marL="0" algn="r" defTabSz="914400" rtl="1" eaLnBrk="1" latinLnBrk="0" hangingPunct="1"/>
            <a:endParaRPr lang="he-IL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algn="r" defTabSz="914400" rtl="1" eaLnBrk="1" latinLnBrk="0" hangingPunct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זוהי הדרך להציג את כל ההשמות האפשריות לפסוקיות בוליאניות</a:t>
            </a:r>
          </a:p>
          <a:p>
            <a:pPr marL="0" algn="r" defTabSz="914400" rtl="1" eaLnBrk="1" latinLnBrk="0" hangingPunct="1"/>
            <a:endParaRPr lang="he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algn="r" defTabSz="914400" rtl="1" eaLnBrk="1" latinLnBrk="0" hangingPunct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טבלת אמת מורכבת מ:</a:t>
            </a:r>
          </a:p>
          <a:p>
            <a:pPr marL="0" algn="r" defTabSz="914400" rtl="1" eaLnBrk="1" latinLnBrk="0" hangingPunct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	1. משתנים בוליאניים- פסוקיות, קשרים </a:t>
            </a:r>
          </a:p>
          <a:p>
            <a:pPr marL="0" algn="r" defTabSz="914400" rtl="1" eaLnBrk="1" latinLnBrk="0" hangingPunct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	2. שלבי ביניים- אם צריך</a:t>
            </a:r>
          </a:p>
          <a:p>
            <a:pPr marL="0" algn="r" defTabSz="914400" rtl="1" eaLnBrk="1" latinLnBrk="0" hangingPunct="1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	3. ביטוי סופי- התשובה</a:t>
            </a:r>
          </a:p>
        </p:txBody>
      </p:sp>
    </p:spTree>
    <p:extLst>
      <p:ext uri="{BB962C8B-B14F-4D97-AF65-F5344CB8AC3E}">
        <p14:creationId xmlns:p14="http://schemas.microsoft.com/office/powerpoint/2010/main" val="117380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1481</Words>
  <Application>Microsoft Office PowerPoint</Application>
  <PresentationFormat>מסך רחב</PresentationFormat>
  <Paragraphs>332</Paragraphs>
  <Slides>27</Slides>
  <Notes>12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27</vt:i4>
      </vt:variant>
    </vt:vector>
  </HeadingPairs>
  <TitlesOfParts>
    <vt:vector size="34" baseType="lpstr">
      <vt:lpstr>Arial</vt:lpstr>
      <vt:lpstr>Calibri</vt:lpstr>
      <vt:lpstr>Cambria Math</vt:lpstr>
      <vt:lpstr>Modern Love</vt:lpstr>
      <vt:lpstr>The Hand</vt:lpstr>
      <vt:lpstr>Wingdings</vt:lpstr>
      <vt:lpstr>SketchyVTI</vt:lpstr>
      <vt:lpstr>ארגון המחשב ומערכות הפעלה</vt:lpstr>
      <vt:lpstr>קצת פרטים</vt:lpstr>
      <vt:lpstr>קצת על הקורס</vt:lpstr>
      <vt:lpstr>למה C?</vt:lpstr>
      <vt:lpstr>מצגת של PowerPoint‏</vt:lpstr>
      <vt:lpstr>מצגת של PowerPoint‏</vt:lpstr>
      <vt:lpstr>לוגיקה פסוקית</vt:lpstr>
      <vt:lpstr>פסוק</vt:lpstr>
      <vt:lpstr>קשרים לוגיים</vt:lpstr>
      <vt:lpstr>NOT ~</vt:lpstr>
      <vt:lpstr>AND &amp;</vt:lpstr>
      <vt:lpstr>OR |</vt:lpstr>
      <vt:lpstr>XOR  ^</vt:lpstr>
      <vt:lpstr>IMPLIES →</vt:lpstr>
      <vt:lpstr>EQUIVALENT TO ↔</vt:lpstr>
      <vt:lpstr>תרגיל</vt:lpstr>
      <vt:lpstr>פתרון</vt:lpstr>
      <vt:lpstr>התמרות בין אופרטורים</vt:lpstr>
      <vt:lpstr>מעברי בסיסים</vt:lpstr>
      <vt:lpstr>מעבר מבסיס כלשהו לבסיס 10</vt:lpstr>
      <vt:lpstr>מצגת של PowerPoint‏</vt:lpstr>
      <vt:lpstr>מצגת של PowerPoint‏</vt:lpstr>
      <vt:lpstr>מצגת של PowerPoint‏</vt:lpstr>
      <vt:lpstr>ייצוג בבסיס 16</vt:lpstr>
      <vt:lpstr>כללי אצבע למעברים בין בסיסים</vt:lpstr>
      <vt:lpstr>תרגיל</vt:lpstr>
      <vt:lpstr>פתרון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ארגון המחשב ומערכות הפעלה</dc:title>
  <dc:creator>Shahar Dekel</dc:creator>
  <cp:lastModifiedBy>Yonatan Koifman</cp:lastModifiedBy>
  <cp:revision>37</cp:revision>
  <dcterms:created xsi:type="dcterms:W3CDTF">2021-02-28T09:30:39Z</dcterms:created>
  <dcterms:modified xsi:type="dcterms:W3CDTF">2024-05-28T13:05:23Z</dcterms:modified>
</cp:coreProperties>
</file>