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427" r:id="rId2"/>
    <p:sldId id="377" r:id="rId3"/>
    <p:sldId id="401" r:id="rId4"/>
    <p:sldId id="419" r:id="rId5"/>
    <p:sldId id="394" r:id="rId6"/>
    <p:sldId id="388" r:id="rId7"/>
    <p:sldId id="421" r:id="rId8"/>
    <p:sldId id="420" r:id="rId9"/>
    <p:sldId id="431" r:id="rId10"/>
    <p:sldId id="435" r:id="rId11"/>
    <p:sldId id="429" r:id="rId12"/>
    <p:sldId id="432" r:id="rId13"/>
    <p:sldId id="422" r:id="rId14"/>
    <p:sldId id="423" r:id="rId15"/>
    <p:sldId id="433" r:id="rId16"/>
    <p:sldId id="434" r:id="rId17"/>
    <p:sldId id="424" r:id="rId18"/>
    <p:sldId id="425" r:id="rId19"/>
    <p:sldId id="426" r:id="rId20"/>
  </p:sldIdLst>
  <p:sldSz cx="9144000" cy="6858000" type="letter"/>
  <p:notesSz cx="6854825" cy="97504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5000"/>
      </a:lnSpc>
      <a:spcBef>
        <a:spcPts val="600"/>
      </a:spcBef>
      <a:spcAft>
        <a:spcPct val="0"/>
      </a:spcAft>
      <a:buClr>
        <a:schemeClr val="hlink"/>
      </a:buClr>
      <a:buFont typeface="Wingdings" panose="05000000000000000000" pitchFamily="2" charset="2"/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lnSpc>
        <a:spcPct val="95000"/>
      </a:lnSpc>
      <a:spcBef>
        <a:spcPts val="600"/>
      </a:spcBef>
      <a:spcAft>
        <a:spcPct val="0"/>
      </a:spcAft>
      <a:buClr>
        <a:schemeClr val="hlink"/>
      </a:buClr>
      <a:buFont typeface="Wingdings" panose="05000000000000000000" pitchFamily="2" charset="2"/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lnSpc>
        <a:spcPct val="95000"/>
      </a:lnSpc>
      <a:spcBef>
        <a:spcPts val="600"/>
      </a:spcBef>
      <a:spcAft>
        <a:spcPct val="0"/>
      </a:spcAft>
      <a:buClr>
        <a:schemeClr val="hlink"/>
      </a:buClr>
      <a:buFont typeface="Wingdings" panose="05000000000000000000" pitchFamily="2" charset="2"/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lnSpc>
        <a:spcPct val="95000"/>
      </a:lnSpc>
      <a:spcBef>
        <a:spcPts val="600"/>
      </a:spcBef>
      <a:spcAft>
        <a:spcPct val="0"/>
      </a:spcAft>
      <a:buClr>
        <a:schemeClr val="hlink"/>
      </a:buClr>
      <a:buFont typeface="Wingdings" panose="05000000000000000000" pitchFamily="2" charset="2"/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lnSpc>
        <a:spcPct val="95000"/>
      </a:lnSpc>
      <a:spcBef>
        <a:spcPts val="600"/>
      </a:spcBef>
      <a:spcAft>
        <a:spcPct val="0"/>
      </a:spcAft>
      <a:buClr>
        <a:schemeClr val="hlink"/>
      </a:buClr>
      <a:buFont typeface="Wingdings" panose="05000000000000000000" pitchFamily="2" charset="2"/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0">
          <p15:clr>
            <a:srgbClr val="A4A3A4"/>
          </p15:clr>
        </p15:guide>
        <p15:guide id="2" pos="215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0021"/>
    <a:srgbClr val="CC66FF"/>
    <a:srgbClr val="CCFF33"/>
    <a:srgbClr val="00CCFF"/>
    <a:srgbClr val="FF00FF"/>
    <a:srgbClr val="CC0000"/>
    <a:srgbClr val="FFFF99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24" autoAdjust="0"/>
    <p:restoredTop sz="88592" autoAdjust="0"/>
  </p:normalViewPr>
  <p:slideViewPr>
    <p:cSldViewPr>
      <p:cViewPr varScale="1">
        <p:scale>
          <a:sx n="93" d="100"/>
          <a:sy n="93" d="100"/>
        </p:scale>
        <p:origin x="66" y="90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3070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9588" y="9286875"/>
            <a:ext cx="7683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259" tIns="45441" rIns="89259" bIns="45441">
            <a:spAutoFit/>
          </a:bodyPr>
          <a:lstStyle>
            <a:lvl1pPr defTabSz="88741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8741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8741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8741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8741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defTabSz="887413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defTabSz="887413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defTabSz="887413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defTabSz="887413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latin typeface="Helvetica" panose="020B0604020202020204" pitchFamily="34" charset="0"/>
              </a:rPr>
              <a:t>Page </a:t>
            </a:r>
            <a:fld id="{B63814CF-6727-4E63-9E3B-15418B10995E}" type="slidenum">
              <a:rPr lang="he-IL" altLang="en-US" sz="1200">
                <a:latin typeface="Helvetica" panose="020B0604020202020204" pitchFamily="34" charset="0"/>
              </a:rPr>
              <a:pPr algn="ctr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t>‹#›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064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32325"/>
            <a:ext cx="5026025" cy="438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505" tIns="45441" rIns="92505" bIns="454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555" name="Rectangle 1027"/>
          <p:cNvSpPr>
            <a:spLocks noChangeArrowheads="1"/>
          </p:cNvSpPr>
          <p:nvPr/>
        </p:nvSpPr>
        <p:spPr bwMode="auto">
          <a:xfrm>
            <a:off x="3027363" y="9286875"/>
            <a:ext cx="811212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259" tIns="45441" rIns="89259" bIns="45441">
            <a:spAutoFit/>
          </a:bodyPr>
          <a:lstStyle>
            <a:lvl1pPr defTabSz="88741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8741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8741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8741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8741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defTabSz="887413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defTabSz="887413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defTabSz="887413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defTabSz="887413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latin typeface="Century Gothic" panose="020B0502020202020204" pitchFamily="34" charset="0"/>
              </a:rPr>
              <a:t>Page </a:t>
            </a:r>
            <a:fld id="{915B3D10-7C93-413B-9914-2E9BB673DD8F}" type="slidenum">
              <a:rPr lang="he-IL" altLang="en-US" sz="1200">
                <a:latin typeface="Century Gothic" panose="020B0502020202020204" pitchFamily="34" charset="0"/>
              </a:rPr>
              <a:pPr algn="ctr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t>‹#›</a:t>
            </a:fld>
            <a:endParaRPr lang="en-US" altLang="en-US" sz="1200">
              <a:latin typeface="Century Gothic" panose="020B0502020202020204" pitchFamily="34" charset="0"/>
            </a:endParaRPr>
          </a:p>
        </p:txBody>
      </p:sp>
      <p:sp>
        <p:nvSpPr>
          <p:cNvPr id="1946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38188"/>
            <a:ext cx="4854575" cy="3641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755099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defRPr/>
            </a:pPr>
            <a:r>
              <a:rPr lang="he-IL" dirty="0"/>
              <a:t>בטבלה התחתונה בשקף יש דוגמאות שונות לאופרנדים ולערך שהם מעבירים לפקודות השונות של המעבד.</a:t>
            </a:r>
          </a:p>
          <a:p>
            <a:pPr marL="171450" indent="-171450" algn="r" rtl="1">
              <a:buFont typeface="Arial" pitchFamily="34" charset="0"/>
              <a:buChar char="•"/>
              <a:defRPr/>
            </a:pPr>
            <a:r>
              <a:rPr lang="he-IL" dirty="0"/>
              <a:t>אם שם הרגיסטר מופיע כמות שהוא (כמו </a:t>
            </a:r>
            <a:r>
              <a:rPr lang="en-US" dirty="0"/>
              <a:t>R1</a:t>
            </a:r>
            <a:r>
              <a:rPr lang="he-IL" dirty="0"/>
              <a:t>) בשורה הראשונה, אז ניגשים אליו: או קוראים את ערכו או כותבים לתוכו. ניתן לחשוב על הרגיסטרים כמערך שניגשים לתוכו. במקרה זה נגשים למערך לפי שם הרגיסטר </a:t>
            </a:r>
            <a:r>
              <a:rPr lang="en-US" dirty="0"/>
              <a:t>R1 </a:t>
            </a:r>
            <a:r>
              <a:rPr lang="he-IL" dirty="0"/>
              <a:t> ומקבלים את </a:t>
            </a:r>
            <a:r>
              <a:rPr lang="en-US" dirty="0"/>
              <a:t>R[“R1”]</a:t>
            </a:r>
            <a:endParaRPr lang="he-IL" dirty="0"/>
          </a:p>
          <a:p>
            <a:pPr marL="171450" indent="-171450" algn="r" rtl="1">
              <a:buFont typeface="Arial" pitchFamily="34" charset="0"/>
              <a:buChar char="•"/>
              <a:defRPr/>
            </a:pPr>
            <a:r>
              <a:rPr lang="he-IL" dirty="0"/>
              <a:t>ניתן לחשוב על הזיכרון בתור מערך גדול מאד של בתים, שנקרא לו במצגת זו </a:t>
            </a:r>
            <a:r>
              <a:rPr lang="en-US" dirty="0"/>
              <a:t>M</a:t>
            </a:r>
            <a:r>
              <a:rPr lang="he-IL" dirty="0"/>
              <a:t>. אם מופיע מספר עשרוני או </a:t>
            </a:r>
            <a:r>
              <a:rPr lang="he-IL" dirty="0" err="1"/>
              <a:t>הקסדצימלי</a:t>
            </a:r>
            <a:r>
              <a:rPr lang="he-IL" dirty="0"/>
              <a:t> כמו </a:t>
            </a:r>
            <a:r>
              <a:rPr lang="en-US" dirty="0"/>
              <a:t>0x104   </a:t>
            </a:r>
            <a:r>
              <a:rPr lang="he-IL" dirty="0"/>
              <a:t> אז ניגשים לזיכרון בכתובת הזו. בשורה השנייה ניגשים לכן ל </a:t>
            </a:r>
            <a:r>
              <a:rPr lang="en-US" dirty="0"/>
              <a:t>M[0x104] </a:t>
            </a:r>
            <a:r>
              <a:rPr lang="he-IL" dirty="0"/>
              <a:t> או במילים אחרות </a:t>
            </a:r>
            <a:r>
              <a:rPr lang="en-US" dirty="0"/>
              <a:t>M[260]</a:t>
            </a:r>
            <a:endParaRPr lang="he-IL" dirty="0"/>
          </a:p>
          <a:p>
            <a:pPr marL="171450" indent="-171450" algn="r" rtl="1">
              <a:buFont typeface="Arial" pitchFamily="34" charset="0"/>
              <a:buChar char="•"/>
              <a:defRPr/>
            </a:pPr>
            <a:r>
              <a:rPr lang="he-IL" dirty="0"/>
              <a:t>אם לפני המספר מופיע סימן $ אז מתייחסים לערך בתור קבוע. לא ניגשים לזיכרון ולא לרגיסטר אלא לוקחים את המספר כמות שהוא.</a:t>
            </a:r>
          </a:p>
          <a:p>
            <a:pPr marL="171450" indent="-171450" algn="r" rtl="1">
              <a:buFont typeface="Arial" pitchFamily="34" charset="0"/>
              <a:buChar char="•"/>
              <a:defRPr/>
            </a:pPr>
            <a:r>
              <a:rPr lang="he-IL" dirty="0"/>
              <a:t>כאשר האופרנד מכיל סוגריים (החל מהשורה הרביעית) אז קודם מחשבים כתובת ואז ניגשים בעזרתה לזיכרון.</a:t>
            </a:r>
          </a:p>
          <a:p>
            <a:pPr marL="628650" lvl="1" indent="-171450" algn="r" rtl="1">
              <a:buFont typeface="Arial" pitchFamily="34" charset="0"/>
              <a:buChar char="•"/>
              <a:defRPr/>
            </a:pPr>
            <a:r>
              <a:rPr lang="en-US" dirty="0"/>
              <a:t>(R1)</a:t>
            </a:r>
            <a:r>
              <a:rPr lang="he-IL" dirty="0"/>
              <a:t> היא הדוגמא הפשוטה ביותר, כאשר </a:t>
            </a:r>
            <a:r>
              <a:rPr lang="en-US" dirty="0"/>
              <a:t>R1</a:t>
            </a:r>
            <a:r>
              <a:rPr lang="he-IL" dirty="0"/>
              <a:t> מכיל כתובת לזיכרון. במקרה זה נגשים ל </a:t>
            </a:r>
            <a:r>
              <a:rPr lang="en-US" dirty="0"/>
              <a:t>M[R[“R1”]]</a:t>
            </a:r>
            <a:endParaRPr lang="he-IL" dirty="0"/>
          </a:p>
          <a:p>
            <a:pPr marL="628650" lvl="1" indent="-171450" algn="r" rtl="1">
              <a:buFont typeface="Arial" pitchFamily="34" charset="0"/>
              <a:buChar char="•"/>
              <a:defRPr/>
            </a:pPr>
            <a:r>
              <a:rPr lang="he-IL" dirty="0"/>
              <a:t>כאשר מופיע מספר מחוץ לסוגריים אז מסכמים אותו לכתובת אליה ניגש. לכן </a:t>
            </a:r>
            <a:r>
              <a:rPr lang="en-US" dirty="0"/>
              <a:t>4(R1)</a:t>
            </a:r>
            <a:r>
              <a:rPr lang="he-IL" dirty="0"/>
              <a:t> ייגש לתא הזיכרון </a:t>
            </a:r>
            <a:r>
              <a:rPr lang="en-US" dirty="0"/>
              <a:t>M[R[“R1”]+4]</a:t>
            </a:r>
            <a:endParaRPr lang="he-IL" dirty="0"/>
          </a:p>
          <a:p>
            <a:pPr marL="628650" lvl="1" indent="-171450" algn="r" rtl="1">
              <a:buFont typeface="Arial" pitchFamily="34" charset="0"/>
              <a:buChar char="•"/>
              <a:defRPr/>
            </a:pPr>
            <a:r>
              <a:rPr lang="he-IL" dirty="0"/>
              <a:t>כאשר מופיעים שני רגיסטרים בתוך הסוגריים אז מסכמים אותם. </a:t>
            </a:r>
            <a:r>
              <a:rPr lang="en-US" dirty="0">
                <a:latin typeface="Helvetica" pitchFamily="34" charset="0"/>
              </a:rPr>
              <a:t>9(R1,R3)</a:t>
            </a:r>
            <a:r>
              <a:rPr lang="he-IL" dirty="0">
                <a:latin typeface="Helvetica" pitchFamily="34" charset="0"/>
              </a:rPr>
              <a:t> מיתרגם ל-</a:t>
            </a:r>
            <a:r>
              <a:rPr lang="en-US" dirty="0">
                <a:latin typeface="Helvetica" pitchFamily="34" charset="0"/>
              </a:rPr>
              <a:t>M[9+R[“R1”]+R[“R3”]]</a:t>
            </a:r>
            <a:endParaRPr lang="he-IL" dirty="0">
              <a:latin typeface="Helvetica" pitchFamily="34" charset="0"/>
            </a:endParaRPr>
          </a:p>
          <a:p>
            <a:pPr marL="628650" lvl="1" indent="-171450" algn="r" rtl="1">
              <a:buFont typeface="Arial" pitchFamily="34" charset="0"/>
              <a:buChar char="•"/>
              <a:defRPr/>
            </a:pPr>
            <a:r>
              <a:rPr lang="he-IL" dirty="0">
                <a:latin typeface="Helvetica" pitchFamily="34" charset="0"/>
              </a:rPr>
              <a:t>כאשר מופיע מספר בתוך הסוגריים (הוא יכול להיות רק 1,2,4 או 8) אז מכפילים אותו בערך הרגיסטר שילידו, ואם יש, מסכמים אל התוצאה גם את הרגיסטר משמאל לו: </a:t>
            </a:r>
            <a:r>
              <a:rPr lang="en-US" dirty="0">
                <a:latin typeface="Helvetica" pitchFamily="34" charset="0"/>
              </a:rPr>
              <a:t>0xFC(,R2,4)</a:t>
            </a:r>
            <a:r>
              <a:rPr lang="he-IL" dirty="0">
                <a:latin typeface="Helvetica" pitchFamily="34" charset="0"/>
              </a:rPr>
              <a:t>  מיתרגם ל </a:t>
            </a:r>
            <a:r>
              <a:rPr lang="en-US" dirty="0">
                <a:latin typeface="Helvetica" pitchFamily="34" charset="0"/>
              </a:rPr>
              <a:t>M[0xFC+R[“R2”]*4]</a:t>
            </a:r>
            <a:r>
              <a:rPr lang="he-IL" dirty="0">
                <a:latin typeface="Helvetica" pitchFamily="34" charset="0"/>
              </a:rPr>
              <a:t> ואילו </a:t>
            </a:r>
            <a:r>
              <a:rPr lang="en-US" dirty="0">
                <a:latin typeface="Helvetica" pitchFamily="34" charset="0"/>
              </a:rPr>
              <a:t>(R1,R3,4)</a:t>
            </a:r>
            <a:r>
              <a:rPr lang="he-IL" dirty="0">
                <a:latin typeface="Helvetica" pitchFamily="34" charset="0"/>
              </a:rPr>
              <a:t> מיתרגם ל- </a:t>
            </a:r>
            <a:r>
              <a:rPr lang="en-US" dirty="0">
                <a:latin typeface="Helvetica" pitchFamily="34" charset="0"/>
              </a:rPr>
              <a:t>M[R[“R1”]+R[“R3”]*4]</a:t>
            </a:r>
            <a:endParaRPr lang="he-IL" dirty="0">
              <a:latin typeface="Helvetica" pitchFamily="34" charset="0"/>
            </a:endParaRPr>
          </a:p>
          <a:p>
            <a:pPr marL="628650" lvl="1" indent="-171450" algn="r" rtl="1">
              <a:buFont typeface="Arial" pitchFamily="34" charset="0"/>
              <a:buChar char="•"/>
              <a:defRPr/>
            </a:pPr>
            <a:endParaRPr lang="he-IL" dirty="0">
              <a:latin typeface="Helvetica" pitchFamily="34" charset="0"/>
            </a:endParaRPr>
          </a:p>
          <a:p>
            <a:pPr lvl="1" algn="r" rtl="1">
              <a:buFont typeface="Arial" pitchFamily="34" charset="0"/>
              <a:buNone/>
              <a:defRPr/>
            </a:pPr>
            <a:endParaRPr lang="he-IL" dirty="0">
              <a:latin typeface="Helvetica" pitchFamily="34" charset="0"/>
            </a:endParaRPr>
          </a:p>
          <a:p>
            <a:pPr marL="628650" lvl="1" indent="-171450" algn="r" rtl="1">
              <a:buFont typeface="Arial" pitchFamily="34" charset="0"/>
              <a:buChar char="•"/>
              <a:defRPr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30371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buFont typeface="Wingdings" panose="05000000000000000000" pitchFamily="2" charset="2"/>
              <a:buNone/>
            </a:pPr>
            <a:r>
              <a:rPr lang="he-IL" altLang="he-IL"/>
              <a:t>-נשים לב כי ישנו רגיסטר שמור עבור ערך ההחזרה של הפונקציות.</a:t>
            </a:r>
          </a:p>
          <a:p>
            <a:pPr algn="r" rtl="1" eaLnBrk="1" hangingPunct="1">
              <a:buFont typeface="Wingdings" panose="05000000000000000000" pitchFamily="2" charset="2"/>
              <a:buNone/>
            </a:pPr>
            <a:r>
              <a:rPr lang="he-IL" altLang="he-IL"/>
              <a:t>- כל פעם ש </a:t>
            </a:r>
            <a:r>
              <a:rPr lang="en-US" altLang="he-IL"/>
              <a:t>R7</a:t>
            </a:r>
            <a:r>
              <a:rPr lang="he-IL" altLang="he-IL"/>
              <a:t> זז למעלה אז כל מה שמתחתיו לא נמחק (כל פעם שנכתוב למקומות אז אנחנו בעצם דורסים מידע ישן שהיה שם). 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821878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buFont typeface="Wingdings" panose="05000000000000000000" pitchFamily="2" charset="2"/>
              <a:buNone/>
            </a:pP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401454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he-IL" dirty="0"/>
              <a:t>המסגרת מכילה בין השאר:</a:t>
            </a:r>
            <a:r>
              <a:rPr lang="en-US" dirty="0"/>
              <a:t> </a:t>
            </a:r>
            <a:endParaRPr lang="he-IL" dirty="0"/>
          </a:p>
          <a:p>
            <a:pPr lvl="1" algn="r" rtl="1" eaLnBrk="1" hangingPunct="1">
              <a:defRPr/>
            </a:pPr>
            <a:r>
              <a:rPr lang="he-IL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משתנים מקומיים שאין רגיסטר פנוי עבורם או שהם מטיפוס מורכב כגון מערך. </a:t>
            </a:r>
          </a:p>
          <a:p>
            <a:pPr lvl="1" algn="r" rtl="1" eaLnBrk="1" hangingPunct="1">
              <a:defRPr/>
            </a:pPr>
            <a:r>
              <a:rPr lang="he-IL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לפני הסוף: פרמטרים של הפונקציה הנקראת מפונקציה זאת.</a:t>
            </a:r>
          </a:p>
          <a:p>
            <a:pPr lvl="1" algn="r" rtl="1" eaLnBrk="1" hangingPunct="1">
              <a:defRPr/>
            </a:pPr>
            <a:r>
              <a:rPr lang="he-IL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בסוף: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e-IL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כתובת לחזרה (הכוונה לכתובת בזיכרון הראשי של הפקודה הבאה).</a:t>
            </a: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en-US" dirty="0"/>
              <a:t>frame pointer</a:t>
            </a:r>
            <a:r>
              <a:rPr lang="he-IL" dirty="0"/>
              <a:t> נשמר תמיד ב </a:t>
            </a:r>
            <a:r>
              <a:rPr lang="en-US" dirty="0"/>
              <a:t>R8</a:t>
            </a:r>
            <a:r>
              <a:rPr lang="he-IL" dirty="0"/>
              <a:t>.</a:t>
            </a: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en-US" dirty="0"/>
              <a:t>stack pointer</a:t>
            </a:r>
            <a:r>
              <a:rPr lang="he-IL" dirty="0"/>
              <a:t> (המקום הבא לכתיבה במחסנית) נשמר תמיד ב </a:t>
            </a:r>
            <a:r>
              <a:rPr lang="en-US" dirty="0"/>
              <a:t>R7</a:t>
            </a:r>
            <a:r>
              <a:rPr lang="he-IL" dirty="0"/>
              <a:t>. כשחוזרים מהפונקציה, הוא נסוג במחסנית.</a:t>
            </a:r>
          </a:p>
          <a:p>
            <a:pPr algn="r" rtl="1">
              <a:defRPr/>
            </a:pPr>
            <a:endParaRPr lang="he-IL" altLang="he-IL" dirty="0"/>
          </a:p>
          <a:p>
            <a:pPr algn="r" rtl="1">
              <a:defRPr/>
            </a:pPr>
            <a:r>
              <a:rPr lang="he-IL" altLang="he-IL" dirty="0"/>
              <a:t>מידע נוסף שנשמר במחסנית: כתובת של משתנה זמני שיש צורך בכתובת שלו. זה קורה כשיש השמה כגון </a:t>
            </a:r>
            <a:r>
              <a:rPr lang="en-US" altLang="he-IL" dirty="0"/>
              <a:t>x = &amp;y</a:t>
            </a:r>
            <a:r>
              <a:rPr lang="he-IL" altLang="he-IL" dirty="0"/>
              <a:t>. גם כש </a:t>
            </a:r>
            <a:r>
              <a:rPr lang="en-US" altLang="he-IL" dirty="0"/>
              <a:t>y</a:t>
            </a:r>
            <a:r>
              <a:rPr lang="he-IL" altLang="he-IL" dirty="0"/>
              <a:t> לוקאלי ויש עבורו מקום ברגיסטר, מכיוון שצריך כתובת בשבילו אז עושים לו הקצאה במחסנית (לרגיסטר אין כתובת).</a:t>
            </a:r>
          </a:p>
          <a:p>
            <a:pPr algn="r" rtl="1">
              <a:defRPr/>
            </a:pPr>
            <a:r>
              <a:rPr lang="he-IL" altLang="he-IL" dirty="0"/>
              <a:t>נזכור שהכתיבה במחסנית היא מלמעלה למטה, כלומר כתובות יורדות.</a:t>
            </a:r>
          </a:p>
          <a:p>
            <a:pPr algn="r" rtl="1">
              <a:defRPr/>
            </a:pPr>
            <a:r>
              <a:rPr lang="en-US" altLang="he-IL" dirty="0"/>
              <a:t>R7,R8</a:t>
            </a:r>
            <a:r>
              <a:rPr lang="he-IL" altLang="he-IL" dirty="0"/>
              <a:t> הם רגיסטרים. שומרים בהם את מקום תחילת הפונקציה הנוכחית </a:t>
            </a:r>
            <a:r>
              <a:rPr lang="en-US" altLang="he-IL" dirty="0"/>
              <a:t>(frame pointer)</a:t>
            </a:r>
            <a:r>
              <a:rPr lang="he-IL" altLang="he-IL" dirty="0"/>
              <a:t> והמקום הבא לכתיבה במחסנית. מדוע צריך את ה </a:t>
            </a:r>
            <a:r>
              <a:rPr lang="en-US" altLang="he-IL" dirty="0"/>
              <a:t>frame pointer</a:t>
            </a:r>
            <a:r>
              <a:rPr lang="he-IL" altLang="he-IL" dirty="0"/>
              <a:t>? למשל כי ממנו והלאה נמצאים הפרמטרים. בגלל זה ראינו קודם פקודות בסגנון </a:t>
            </a:r>
            <a:r>
              <a:rPr lang="en-US" altLang="he-IL" dirty="0"/>
              <a:t>move 12(R8)</a:t>
            </a:r>
            <a:r>
              <a:rPr lang="he-IL" altLang="he-IL" dirty="0"/>
              <a:t>. </a:t>
            </a:r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2122070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he-IL" dirty="0"/>
              <a:t>המסגרת מכילה בין השאר:</a:t>
            </a:r>
            <a:r>
              <a:rPr lang="en-US" dirty="0"/>
              <a:t> </a:t>
            </a:r>
            <a:endParaRPr lang="he-IL" dirty="0"/>
          </a:p>
          <a:p>
            <a:pPr lvl="1" algn="r" rtl="1" eaLnBrk="1" hangingPunct="1">
              <a:defRPr/>
            </a:pPr>
            <a:r>
              <a:rPr lang="he-IL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משתנים מקומיים שאין רגיסטר פנוי עבורם או שהם מטיפוס מורכב כגון מערך. </a:t>
            </a:r>
          </a:p>
          <a:p>
            <a:pPr lvl="1" algn="r" rtl="1" eaLnBrk="1" hangingPunct="1">
              <a:defRPr/>
            </a:pPr>
            <a:r>
              <a:rPr lang="he-IL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לפני הסוף: פרמטרים של הפונקציה הנקראת מפונקציה זאת.</a:t>
            </a:r>
          </a:p>
          <a:p>
            <a:pPr lvl="1" algn="r" rtl="1" eaLnBrk="1" hangingPunct="1">
              <a:defRPr/>
            </a:pPr>
            <a:r>
              <a:rPr lang="he-IL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בסוף: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e-IL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כתובת לחזרה (הכוונה לכתובת בזיכרון הראשי של הפקודה הבאה).</a:t>
            </a: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en-US" dirty="0"/>
              <a:t>frame pointer</a:t>
            </a:r>
            <a:r>
              <a:rPr lang="he-IL" dirty="0"/>
              <a:t> נשמר תמיד ב </a:t>
            </a:r>
            <a:r>
              <a:rPr lang="en-US" dirty="0"/>
              <a:t>R8</a:t>
            </a:r>
            <a:r>
              <a:rPr lang="he-IL" dirty="0"/>
              <a:t>.</a:t>
            </a: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en-US" dirty="0"/>
              <a:t>stack pointer</a:t>
            </a:r>
            <a:r>
              <a:rPr lang="he-IL" dirty="0"/>
              <a:t> (המקום הבא לכתיבה במחסנית) נשמר תמיד ב </a:t>
            </a:r>
            <a:r>
              <a:rPr lang="en-US" dirty="0"/>
              <a:t>R7</a:t>
            </a:r>
            <a:r>
              <a:rPr lang="he-IL" dirty="0"/>
              <a:t>. כשחוזרים מהפונקציה, הוא נסוג במחסנית.</a:t>
            </a:r>
          </a:p>
          <a:p>
            <a:pPr algn="r" rtl="1">
              <a:defRPr/>
            </a:pPr>
            <a:endParaRPr lang="he-IL" altLang="he-IL" dirty="0"/>
          </a:p>
          <a:p>
            <a:pPr algn="r" rtl="1">
              <a:defRPr/>
            </a:pPr>
            <a:r>
              <a:rPr lang="he-IL" altLang="he-IL" dirty="0"/>
              <a:t>מידע נוסף שנשמר במחסנית: כתובת של משתנה זמני שיש צורך בכתובת שלו. זה קורה כשיש השמה כגון </a:t>
            </a:r>
            <a:r>
              <a:rPr lang="en-US" altLang="he-IL" dirty="0"/>
              <a:t>x = &amp;y</a:t>
            </a:r>
            <a:r>
              <a:rPr lang="he-IL" altLang="he-IL" dirty="0"/>
              <a:t>. גם כש </a:t>
            </a:r>
            <a:r>
              <a:rPr lang="en-US" altLang="he-IL" dirty="0"/>
              <a:t>y</a:t>
            </a:r>
            <a:r>
              <a:rPr lang="he-IL" altLang="he-IL" dirty="0"/>
              <a:t> לוקאלי ויש עבורו מקום ברגיסטר, מכיוון שצריך כתובת בשבילו אז עושים לו הקצאה במחסנית (לרגיסטר אין כתובת).</a:t>
            </a:r>
          </a:p>
          <a:p>
            <a:pPr algn="r" rtl="1">
              <a:defRPr/>
            </a:pPr>
            <a:r>
              <a:rPr lang="he-IL" altLang="he-IL" dirty="0"/>
              <a:t>נזכור שהכתיבה במחסנית היא מלמעלה למטה, כלומר כתובות יורדות.</a:t>
            </a:r>
          </a:p>
          <a:p>
            <a:pPr algn="r" rtl="1">
              <a:defRPr/>
            </a:pPr>
            <a:r>
              <a:rPr lang="en-US" altLang="he-IL" dirty="0"/>
              <a:t>R7,R8</a:t>
            </a:r>
            <a:r>
              <a:rPr lang="he-IL" altLang="he-IL" dirty="0"/>
              <a:t> הם רגיסטרים. שומרים בהם את מקום תחילת הפונקציה הנוכחית </a:t>
            </a:r>
            <a:r>
              <a:rPr lang="en-US" altLang="he-IL" dirty="0"/>
              <a:t>(frame pointer)</a:t>
            </a:r>
            <a:r>
              <a:rPr lang="he-IL" altLang="he-IL" dirty="0"/>
              <a:t> והמקום הבא לכתיבה במחסנית. מדוע צריך את ה </a:t>
            </a:r>
            <a:r>
              <a:rPr lang="en-US" altLang="he-IL" dirty="0"/>
              <a:t>frame pointer</a:t>
            </a:r>
            <a:r>
              <a:rPr lang="he-IL" altLang="he-IL" dirty="0"/>
              <a:t>? למשל כי ממנו והלאה נמצאים הפרמטרים. בגלל זה ראינו קודם פקודות בסגנון </a:t>
            </a:r>
            <a:r>
              <a:rPr lang="en-US" altLang="he-IL" dirty="0"/>
              <a:t>move 12(R8)</a:t>
            </a:r>
            <a:r>
              <a:rPr lang="he-IL" altLang="he-IL" dirty="0"/>
              <a:t>. </a:t>
            </a:r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2634005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he-IL" dirty="0"/>
              <a:t>המסגרת מכילה בין השאר:</a:t>
            </a:r>
            <a:r>
              <a:rPr lang="en-US" dirty="0"/>
              <a:t> </a:t>
            </a:r>
            <a:endParaRPr lang="he-IL" dirty="0"/>
          </a:p>
          <a:p>
            <a:pPr lvl="1" algn="r" rtl="1" eaLnBrk="1" hangingPunct="1">
              <a:defRPr/>
            </a:pPr>
            <a:r>
              <a:rPr lang="he-IL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משתנים מקומיים שאין רגיסטר פנוי עבורם או שהם מטיפוס מורכב כגון מערך. </a:t>
            </a:r>
          </a:p>
          <a:p>
            <a:pPr lvl="1" algn="r" rtl="1" eaLnBrk="1" hangingPunct="1">
              <a:defRPr/>
            </a:pPr>
            <a:r>
              <a:rPr lang="he-IL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לפני הסוף: פרמטרים של הפונקציה הנקראת מפונקציה זאת.</a:t>
            </a:r>
          </a:p>
          <a:p>
            <a:pPr lvl="1" algn="r" rtl="1" eaLnBrk="1" hangingPunct="1">
              <a:defRPr/>
            </a:pPr>
            <a:r>
              <a:rPr lang="he-IL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בסוף: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e-IL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כתובת לחזרה (הכוונה לכתובת בזיכרון הראשי של הפקודה הבאה).</a:t>
            </a: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en-US" dirty="0"/>
              <a:t>frame pointer</a:t>
            </a:r>
            <a:r>
              <a:rPr lang="he-IL" dirty="0"/>
              <a:t> נשמר תמיד ב </a:t>
            </a:r>
            <a:r>
              <a:rPr lang="en-US" dirty="0"/>
              <a:t>R8</a:t>
            </a:r>
            <a:r>
              <a:rPr lang="he-IL" dirty="0"/>
              <a:t>.</a:t>
            </a: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en-US" dirty="0"/>
              <a:t>stack pointer</a:t>
            </a:r>
            <a:r>
              <a:rPr lang="he-IL" dirty="0"/>
              <a:t> (המקום הבא לכתיבה במחסנית) נשמר תמיד ב </a:t>
            </a:r>
            <a:r>
              <a:rPr lang="en-US" dirty="0"/>
              <a:t>R7</a:t>
            </a:r>
            <a:r>
              <a:rPr lang="he-IL" dirty="0"/>
              <a:t>. כשחוזרים מהפונקציה, הוא נסוג במחסנית.</a:t>
            </a:r>
          </a:p>
          <a:p>
            <a:pPr algn="r" rtl="1">
              <a:defRPr/>
            </a:pPr>
            <a:endParaRPr lang="he-IL" altLang="he-IL" dirty="0"/>
          </a:p>
          <a:p>
            <a:pPr algn="r" rtl="1">
              <a:defRPr/>
            </a:pPr>
            <a:r>
              <a:rPr lang="he-IL" altLang="he-IL" dirty="0"/>
              <a:t>מידע נוסף שנשמר במחסנית: כתובת של משתנה זמני שיש צורך בכתובת שלו. זה קורה כשיש השמה כגון </a:t>
            </a:r>
            <a:r>
              <a:rPr lang="en-US" altLang="he-IL" dirty="0"/>
              <a:t>x = &amp;y</a:t>
            </a:r>
            <a:r>
              <a:rPr lang="he-IL" altLang="he-IL" dirty="0"/>
              <a:t>. גם כש </a:t>
            </a:r>
            <a:r>
              <a:rPr lang="en-US" altLang="he-IL" dirty="0"/>
              <a:t>y</a:t>
            </a:r>
            <a:r>
              <a:rPr lang="he-IL" altLang="he-IL" dirty="0"/>
              <a:t> לוקאלי ויש עבורו מקום ברגיסטר, מכיוון שצריך כתובת בשבילו אז עושים לו הקצאה במחסנית (לרגיסטר אין כתובת).</a:t>
            </a:r>
          </a:p>
          <a:p>
            <a:pPr algn="r" rtl="1">
              <a:defRPr/>
            </a:pPr>
            <a:r>
              <a:rPr lang="he-IL" altLang="he-IL" dirty="0"/>
              <a:t>נזכור שהכתיבה במחסנית היא מלמעלה למטה, כלומר כתובות יורדות.</a:t>
            </a:r>
          </a:p>
          <a:p>
            <a:pPr algn="r" rtl="1">
              <a:defRPr/>
            </a:pPr>
            <a:r>
              <a:rPr lang="en-US" altLang="he-IL" dirty="0"/>
              <a:t>R7,R8</a:t>
            </a:r>
            <a:r>
              <a:rPr lang="he-IL" altLang="he-IL" dirty="0"/>
              <a:t> הם רגיסטרים. שומרים בהם את מקום תחילת הפונקציה הנוכחית </a:t>
            </a:r>
            <a:r>
              <a:rPr lang="en-US" altLang="he-IL" dirty="0"/>
              <a:t>(frame pointer)</a:t>
            </a:r>
            <a:r>
              <a:rPr lang="he-IL" altLang="he-IL" dirty="0"/>
              <a:t> והמקום הבא לכתיבה במחסנית. מדוע צריך את ה </a:t>
            </a:r>
            <a:r>
              <a:rPr lang="en-US" altLang="he-IL" dirty="0"/>
              <a:t>frame pointer</a:t>
            </a:r>
            <a:r>
              <a:rPr lang="he-IL" altLang="he-IL" dirty="0"/>
              <a:t>? למשל כי ממנו והלאה נמצאים הפרמטרים. בגלל זה ראינו קודם פקודות בסגנון </a:t>
            </a:r>
            <a:r>
              <a:rPr lang="en-US" altLang="he-IL" dirty="0"/>
              <a:t>move 12(R8)</a:t>
            </a:r>
            <a:r>
              <a:rPr lang="he-IL" altLang="he-IL" dirty="0"/>
              <a:t>. </a:t>
            </a:r>
          </a:p>
          <a:p>
            <a:pPr algn="r" rtl="1">
              <a:defRPr/>
            </a:pPr>
            <a:r>
              <a:rPr lang="he-IL" altLang="he-IL" dirty="0"/>
              <a:t>ייתכן שהמהדר עושה אופטימיזציה על ידי </a:t>
            </a:r>
            <a:r>
              <a:rPr lang="en-US" altLang="he-IL" dirty="0" err="1"/>
              <a:t>inlining</a:t>
            </a:r>
            <a:r>
              <a:rPr lang="he-IL" altLang="he-IL" dirty="0"/>
              <a:t> ואז לא נוצרת מסגרת. </a:t>
            </a:r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278010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buFont typeface="Wingdings" panose="05000000000000000000" pitchFamily="2" charset="2"/>
              <a:buNone/>
            </a:pPr>
            <a:r>
              <a:rPr lang="he-IL" altLang="he-IL" dirty="0"/>
              <a:t>-נשים לב כי ישנו רגיסטר שמור עבור ערך ההחזרה של הפונקציות.</a:t>
            </a:r>
          </a:p>
          <a:p>
            <a:pPr algn="r" rtl="1" eaLnBrk="1" hangingPunct="1">
              <a:buFont typeface="Wingdings" panose="05000000000000000000" pitchFamily="2" charset="2"/>
              <a:buNone/>
            </a:pPr>
            <a:r>
              <a:rPr lang="he-IL" altLang="he-IL" dirty="0"/>
              <a:t>- כל פעם ש </a:t>
            </a:r>
            <a:r>
              <a:rPr lang="en-US" altLang="he-IL" dirty="0"/>
              <a:t>R7</a:t>
            </a:r>
            <a:r>
              <a:rPr lang="he-IL" altLang="he-IL" dirty="0"/>
              <a:t> זז למעלה אז כל מה שמתחתיו לא נמחק (כל פעם שנכתוב למקומות אז אנחנו בעצם דורסים מידע ישן שהיה שם). </a:t>
            </a:r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2534428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buFont typeface="Wingdings" panose="05000000000000000000" pitchFamily="2" charset="2"/>
              <a:buNone/>
            </a:pPr>
            <a:r>
              <a:rPr lang="he-IL" altLang="he-IL"/>
              <a:t>-נשים לב כי ישנו רגיסטר שמור עבור ערך ההחזרה של הפונקציות.</a:t>
            </a:r>
          </a:p>
          <a:p>
            <a:pPr algn="r" rtl="1" eaLnBrk="1" hangingPunct="1">
              <a:buFont typeface="Wingdings" panose="05000000000000000000" pitchFamily="2" charset="2"/>
              <a:buNone/>
            </a:pPr>
            <a:r>
              <a:rPr lang="he-IL" altLang="he-IL"/>
              <a:t>- כל פעם ש </a:t>
            </a:r>
            <a:r>
              <a:rPr lang="en-US" altLang="he-IL"/>
              <a:t>R7</a:t>
            </a:r>
            <a:r>
              <a:rPr lang="he-IL" altLang="he-IL"/>
              <a:t> זז למעלה אז כל מה שמתחתיו לא נמחק (כל פעם שנכתוב למקומות אז אנחנו בעצם דורסים מידע ישן שהיה שם). 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646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buFont typeface="Wingdings" panose="05000000000000000000" pitchFamily="2" charset="2"/>
              <a:buNone/>
            </a:pPr>
            <a:r>
              <a:rPr lang="he-IL" altLang="he-IL"/>
              <a:t>-נשים לב כי ישנו רגיסטר שמור עבור ערך ההחזרה של הפונקציות.</a:t>
            </a:r>
          </a:p>
          <a:p>
            <a:pPr algn="r" rtl="1" eaLnBrk="1" hangingPunct="1">
              <a:buFont typeface="Wingdings" panose="05000000000000000000" pitchFamily="2" charset="2"/>
              <a:buNone/>
            </a:pPr>
            <a:r>
              <a:rPr lang="he-IL" altLang="he-IL"/>
              <a:t>- כל פעם ש </a:t>
            </a:r>
            <a:r>
              <a:rPr lang="en-US" altLang="he-IL"/>
              <a:t>R7</a:t>
            </a:r>
            <a:r>
              <a:rPr lang="he-IL" altLang="he-IL"/>
              <a:t> זז למעלה אז כל מה שמתחתיו לא נמחק (כל פעם שנכתוב למקומות אז אנחנו בעצם דורסים מידע ישן שהיה שם). 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159369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buFont typeface="Wingdings" panose="05000000000000000000" pitchFamily="2" charset="2"/>
              <a:buNone/>
            </a:pPr>
            <a:r>
              <a:rPr lang="he-IL" altLang="he-IL"/>
              <a:t>-נשים לב כי ישנו רגיסטר שמור עבור ערך ההחזרה של הפונקציות.</a:t>
            </a:r>
          </a:p>
          <a:p>
            <a:pPr algn="r" rtl="1" eaLnBrk="1" hangingPunct="1">
              <a:buFont typeface="Wingdings" panose="05000000000000000000" pitchFamily="2" charset="2"/>
              <a:buNone/>
            </a:pPr>
            <a:r>
              <a:rPr lang="he-IL" altLang="he-IL"/>
              <a:t>- כל פעם ש </a:t>
            </a:r>
            <a:r>
              <a:rPr lang="en-US" altLang="he-IL"/>
              <a:t>R7</a:t>
            </a:r>
            <a:r>
              <a:rPr lang="he-IL" altLang="he-IL"/>
              <a:t> זז למעלה אז כל מה שמתחתיו לא נמחק (כל פעם שנכתוב למקומות אז אנחנו בעצם דורסים מידע ישן שהיה שם). 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663040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buFont typeface="Wingdings" panose="05000000000000000000" pitchFamily="2" charset="2"/>
              <a:buNone/>
            </a:pPr>
            <a:r>
              <a:rPr lang="he-IL" altLang="he-IL" dirty="0"/>
              <a:t>-נשים לב כי ישנו רגיסטר שמור עבור ערך ההחזרה של הפונקציות.</a:t>
            </a:r>
          </a:p>
          <a:p>
            <a:pPr algn="r" rtl="1" eaLnBrk="1" hangingPunct="1">
              <a:buFont typeface="Wingdings" panose="05000000000000000000" pitchFamily="2" charset="2"/>
              <a:buNone/>
            </a:pPr>
            <a:r>
              <a:rPr lang="he-IL" altLang="he-IL" dirty="0"/>
              <a:t>- כל פעם ש </a:t>
            </a:r>
            <a:r>
              <a:rPr lang="en-US" altLang="he-IL" dirty="0"/>
              <a:t>R7</a:t>
            </a:r>
            <a:r>
              <a:rPr lang="he-IL" altLang="he-IL" dirty="0"/>
              <a:t> זז למעלה אז כל מה שמתחתיו לא נמחק (כל פעם שנכתוב למקומות אז אנחנו בעצם דורסים מידע ישן שהיה שם). </a:t>
            </a:r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4089294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buFont typeface="Wingdings" panose="05000000000000000000" pitchFamily="2" charset="2"/>
              <a:buNone/>
            </a:pP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717984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buFont typeface="Wingdings" panose="05000000000000000000" pitchFamily="2" charset="2"/>
              <a:buNone/>
            </a:pPr>
            <a:r>
              <a:rPr lang="he-IL" altLang="he-IL"/>
              <a:t>-נשים לב כי ישנו רגיסטר שמור עבור ערך ההחזרה של הפונקציות.</a:t>
            </a:r>
          </a:p>
          <a:p>
            <a:pPr algn="r" rtl="1" eaLnBrk="1" hangingPunct="1">
              <a:buFont typeface="Wingdings" panose="05000000000000000000" pitchFamily="2" charset="2"/>
              <a:buNone/>
            </a:pPr>
            <a:r>
              <a:rPr lang="he-IL" altLang="he-IL"/>
              <a:t>- כל פעם ש </a:t>
            </a:r>
            <a:r>
              <a:rPr lang="en-US" altLang="he-IL"/>
              <a:t>R7</a:t>
            </a:r>
            <a:r>
              <a:rPr lang="he-IL" altLang="he-IL"/>
              <a:t> זז למעלה אז כל מה שמתחתיו לא נמחק (כל פעם שנכתוב למקומות אז אנחנו בעצם דורסים מידע ישן שהיה שם). 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997874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570965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054589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47650"/>
            <a:ext cx="213995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47650"/>
            <a:ext cx="6267450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409272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47650"/>
            <a:ext cx="8559800" cy="781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41325" y="1220788"/>
            <a:ext cx="8307388" cy="5224462"/>
          </a:xfrm>
        </p:spPr>
        <p:txBody>
          <a:bodyPr/>
          <a:lstStyle/>
          <a:p>
            <a:pPr lvl="0"/>
            <a:endParaRPr lang="he-IL" noProof="0"/>
          </a:p>
        </p:txBody>
      </p:sp>
    </p:spTree>
    <p:extLst>
      <p:ext uri="{BB962C8B-B14F-4D97-AF65-F5344CB8AC3E}">
        <p14:creationId xmlns:p14="http://schemas.microsoft.com/office/powerpoint/2010/main" val="147956949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042784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48446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325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0425" y="1220788"/>
            <a:ext cx="4078288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685064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02909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990151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132016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335679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847914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1325" y="1220788"/>
            <a:ext cx="8307388" cy="522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47650"/>
            <a:ext cx="8559800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4838" cy="285750"/>
          </a:xfrm>
          <a:prstGeom prst="rect">
            <a:avLst/>
          </a:prstGeom>
          <a:noFill/>
          <a:ln>
            <a:noFill/>
          </a:ln>
        </p:spPr>
        <p:txBody>
          <a:bodyPr wrap="none" lIns="45715" tIns="45715" rIns="45715" bIns="45715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400">
                <a:solidFill>
                  <a:schemeClr val="hlink"/>
                </a:solidFill>
                <a:latin typeface="Helvetica" panose="020B0604020202020204" pitchFamily="34" charset="0"/>
              </a:rPr>
              <a:t>– </a:t>
            </a:r>
            <a:fld id="{6217225B-276B-4658-B52B-57D83F4D4D92}" type="slidenum">
              <a:rPr lang="he-IL" altLang="he-IL" sz="1400">
                <a:solidFill>
                  <a:schemeClr val="hlink"/>
                </a:solidFill>
                <a:latin typeface="Helvetica" panose="020B0604020202020204" pitchFamily="34" charset="0"/>
              </a:rPr>
              <a:pPr algn="ctr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t>‹#›</a:t>
            </a:fld>
            <a:r>
              <a:rPr lang="en-US" altLang="he-IL" sz="1400">
                <a:solidFill>
                  <a:schemeClr val="hlink"/>
                </a:solidFill>
                <a:latin typeface="Helvetica" panose="020B0604020202020204" pitchFamily="34" charset="0"/>
              </a:rPr>
              <a:t> –</a:t>
            </a:r>
            <a:endParaRPr lang="en-US" altLang="he-IL" sz="1400">
              <a:latin typeface="Helvetica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</p:sldLayoutIdLst>
  <p:transition spd="med"/>
  <p:txStyles>
    <p:titleStyle>
      <a:lvl1pPr algn="ctr" rtl="1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1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ctr" rtl="1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ctr" rtl="1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ctr" rtl="1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ctr" rtl="1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ctr" rtl="1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ctr" rtl="1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ctr" rtl="1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r" rtl="1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•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r" rtl="1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r" rtl="1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sz="2400" b="1">
          <a:solidFill>
            <a:schemeClr val="folHlink"/>
          </a:solidFill>
          <a:latin typeface="+mn-lt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908720"/>
            <a:ext cx="6696744" cy="5431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he-IL" sz="6600" dirty="0">
                <a:solidFill>
                  <a:srgbClr val="7030A0"/>
                </a:solidFill>
              </a:rPr>
              <a:t>ארגון המחשב ומערכות הפעלה </a:t>
            </a:r>
          </a:p>
          <a:p>
            <a:pPr algn="ctr" eaLnBrk="1" hangingPunct="1">
              <a:defRPr/>
            </a:pPr>
            <a:r>
              <a:rPr lang="he-IL" sz="5400" dirty="0">
                <a:solidFill>
                  <a:srgbClr val="7030A0"/>
                </a:solidFill>
              </a:rPr>
              <a:t>אביב תשע"ז</a:t>
            </a:r>
          </a:p>
          <a:p>
            <a:pPr algn="ctr" eaLnBrk="1" hangingPunct="1">
              <a:defRPr/>
            </a:pPr>
            <a:endParaRPr lang="he-IL" sz="2800" dirty="0">
              <a:solidFill>
                <a:schemeClr val="accent5">
                  <a:lumMod val="50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he-IL" sz="4000" dirty="0">
                <a:solidFill>
                  <a:schemeClr val="accent5">
                    <a:lumMod val="50000"/>
                  </a:schemeClr>
                </a:solidFill>
              </a:rPr>
              <a:t>תרגול מס' 6</a:t>
            </a:r>
          </a:p>
          <a:p>
            <a:pPr algn="ctr" eaLnBrk="1" hangingPunct="1">
              <a:defRPr/>
            </a:pPr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Assembly </a:t>
            </a:r>
          </a:p>
          <a:p>
            <a:pPr algn="ctr" eaLnBrk="1" hangingPunct="1">
              <a:defRPr/>
            </a:pPr>
            <a:r>
              <a:rPr lang="he-IL" sz="4000" dirty="0">
                <a:solidFill>
                  <a:schemeClr val="accent5">
                    <a:lumMod val="50000"/>
                  </a:schemeClr>
                </a:solidFill>
              </a:rPr>
              <a:t>שפת מכונה</a:t>
            </a:r>
          </a:p>
        </p:txBody>
      </p:sp>
    </p:spTree>
    <p:extLst>
      <p:ext uri="{BB962C8B-B14F-4D97-AF65-F5344CB8AC3E}">
        <p14:creationId xmlns:p14="http://schemas.microsoft.com/office/powerpoint/2010/main" val="71698698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-112712"/>
            <a:ext cx="8488014" cy="825500"/>
          </a:xfrm>
        </p:spPr>
        <p:txBody>
          <a:bodyPr/>
          <a:lstStyle/>
          <a:p>
            <a:pPr eaLnBrk="1" hangingPunct="1"/>
            <a:r>
              <a:rPr lang="he-IL" altLang="he-IL" dirty="0">
                <a:solidFill>
                  <a:srgbClr val="002060"/>
                </a:solidFill>
                <a:cs typeface="Arial" panose="020B0604020202020204" pitchFamily="34" charset="0"/>
              </a:rPr>
              <a:t>המחסנית - פתרון</a:t>
            </a:r>
            <a:endParaRPr lang="en-US" altLang="he-IL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4339" name="Text Box 12"/>
          <p:cNvSpPr txBox="1">
            <a:spLocks noChangeArrowheads="1"/>
          </p:cNvSpPr>
          <p:nvPr/>
        </p:nvSpPr>
        <p:spPr bwMode="auto">
          <a:xfrm>
            <a:off x="363538" y="7762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0 </a:t>
            </a:r>
          </a:p>
        </p:txBody>
      </p:sp>
      <p:sp>
        <p:nvSpPr>
          <p:cNvPr id="14340" name="Text Box 13"/>
          <p:cNvSpPr txBox="1">
            <a:spLocks noChangeArrowheads="1"/>
          </p:cNvSpPr>
          <p:nvPr/>
        </p:nvSpPr>
        <p:spPr bwMode="auto">
          <a:xfrm>
            <a:off x="363538" y="4587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4 </a:t>
            </a:r>
          </a:p>
        </p:txBody>
      </p:sp>
      <p:sp>
        <p:nvSpPr>
          <p:cNvPr id="14341" name="Text Box 14"/>
          <p:cNvSpPr txBox="1">
            <a:spLocks noChangeArrowheads="1"/>
          </p:cNvSpPr>
          <p:nvPr/>
        </p:nvSpPr>
        <p:spPr bwMode="auto">
          <a:xfrm>
            <a:off x="363538" y="1285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8 </a:t>
            </a:r>
          </a:p>
        </p:txBody>
      </p:sp>
      <p:sp>
        <p:nvSpPr>
          <p:cNvPr id="14342" name="Text Box 19"/>
          <p:cNvSpPr txBox="1">
            <a:spLocks noChangeArrowheads="1"/>
          </p:cNvSpPr>
          <p:nvPr/>
        </p:nvSpPr>
        <p:spPr bwMode="auto">
          <a:xfrm>
            <a:off x="363538" y="10652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-4 </a:t>
            </a:r>
          </a:p>
        </p:txBody>
      </p:sp>
      <p:sp>
        <p:nvSpPr>
          <p:cNvPr id="14343" name="Text Box 19"/>
          <p:cNvSpPr txBox="1">
            <a:spLocks noChangeArrowheads="1"/>
          </p:cNvSpPr>
          <p:nvPr/>
        </p:nvSpPr>
        <p:spPr bwMode="auto">
          <a:xfrm>
            <a:off x="363538" y="13954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-8 </a:t>
            </a:r>
          </a:p>
        </p:txBody>
      </p:sp>
      <p:sp>
        <p:nvSpPr>
          <p:cNvPr id="14344" name="Text Box 19"/>
          <p:cNvSpPr txBox="1">
            <a:spLocks noChangeArrowheads="1"/>
          </p:cNvSpPr>
          <p:nvPr/>
        </p:nvSpPr>
        <p:spPr bwMode="auto">
          <a:xfrm>
            <a:off x="219075" y="1712913"/>
            <a:ext cx="9223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-12 </a:t>
            </a:r>
          </a:p>
        </p:txBody>
      </p:sp>
      <p:sp>
        <p:nvSpPr>
          <p:cNvPr id="14345" name="Text Box 12"/>
          <p:cNvSpPr txBox="1">
            <a:spLocks noChangeArrowheads="1"/>
          </p:cNvSpPr>
          <p:nvPr/>
        </p:nvSpPr>
        <p:spPr bwMode="auto">
          <a:xfrm>
            <a:off x="49213" y="3297238"/>
            <a:ext cx="3683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4346" name="Rectangle 6"/>
          <p:cNvSpPr>
            <a:spLocks noChangeArrowheads="1"/>
          </p:cNvSpPr>
          <p:nvPr/>
        </p:nvSpPr>
        <p:spPr bwMode="auto">
          <a:xfrm>
            <a:off x="896938" y="23431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47" name="Rectangle 7"/>
          <p:cNvSpPr>
            <a:spLocks noChangeArrowheads="1"/>
          </p:cNvSpPr>
          <p:nvPr/>
        </p:nvSpPr>
        <p:spPr bwMode="auto">
          <a:xfrm>
            <a:off x="896938" y="26622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48" name="Rectangle 8"/>
          <p:cNvSpPr>
            <a:spLocks noChangeArrowheads="1"/>
          </p:cNvSpPr>
          <p:nvPr/>
        </p:nvSpPr>
        <p:spPr bwMode="auto">
          <a:xfrm>
            <a:off x="896938" y="29813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49" name="Rectangle 9"/>
          <p:cNvSpPr>
            <a:spLocks noChangeArrowheads="1"/>
          </p:cNvSpPr>
          <p:nvPr/>
        </p:nvSpPr>
        <p:spPr bwMode="auto">
          <a:xfrm>
            <a:off x="896938" y="3298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0" name="Rectangle 18"/>
          <p:cNvSpPr>
            <a:spLocks noChangeArrowheads="1"/>
          </p:cNvSpPr>
          <p:nvPr/>
        </p:nvSpPr>
        <p:spPr bwMode="auto">
          <a:xfrm>
            <a:off x="896938" y="361791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1" name="Rectangle 6"/>
          <p:cNvSpPr>
            <a:spLocks noChangeArrowheads="1"/>
          </p:cNvSpPr>
          <p:nvPr/>
        </p:nvSpPr>
        <p:spPr bwMode="auto">
          <a:xfrm>
            <a:off x="896938" y="17049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2" name="Rectangle 6"/>
          <p:cNvSpPr>
            <a:spLocks noChangeArrowheads="1"/>
          </p:cNvSpPr>
          <p:nvPr/>
        </p:nvSpPr>
        <p:spPr bwMode="auto">
          <a:xfrm>
            <a:off x="896938" y="13858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3" name="Rectangle 6"/>
          <p:cNvSpPr>
            <a:spLocks noChangeArrowheads="1"/>
          </p:cNvSpPr>
          <p:nvPr/>
        </p:nvSpPr>
        <p:spPr bwMode="auto">
          <a:xfrm>
            <a:off x="896938" y="10668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4" name="Rectangle 6"/>
          <p:cNvSpPr>
            <a:spLocks noChangeArrowheads="1"/>
          </p:cNvSpPr>
          <p:nvPr/>
        </p:nvSpPr>
        <p:spPr bwMode="auto">
          <a:xfrm>
            <a:off x="896938" y="20256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896938" y="39370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6" name="Rectangle 18"/>
          <p:cNvSpPr>
            <a:spLocks noChangeArrowheads="1"/>
          </p:cNvSpPr>
          <p:nvPr/>
        </p:nvSpPr>
        <p:spPr bwMode="auto">
          <a:xfrm>
            <a:off x="896938" y="4573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7" name="Rectangle 18"/>
          <p:cNvSpPr>
            <a:spLocks noChangeArrowheads="1"/>
          </p:cNvSpPr>
          <p:nvPr/>
        </p:nvSpPr>
        <p:spPr bwMode="auto">
          <a:xfrm>
            <a:off x="896938" y="425608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8" name="Rectangle 18"/>
          <p:cNvSpPr>
            <a:spLocks noChangeArrowheads="1"/>
          </p:cNvSpPr>
          <p:nvPr/>
        </p:nvSpPr>
        <p:spPr bwMode="auto">
          <a:xfrm>
            <a:off x="896938" y="48926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9" name="Rectangle 9"/>
          <p:cNvSpPr>
            <a:spLocks noChangeArrowheads="1"/>
          </p:cNvSpPr>
          <p:nvPr/>
        </p:nvSpPr>
        <p:spPr bwMode="auto">
          <a:xfrm>
            <a:off x="896938" y="4589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0" name="Rectangle 18"/>
          <p:cNvSpPr>
            <a:spLocks noChangeArrowheads="1"/>
          </p:cNvSpPr>
          <p:nvPr/>
        </p:nvSpPr>
        <p:spPr bwMode="auto">
          <a:xfrm>
            <a:off x="896938" y="49085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1" name="Rectangle 18"/>
          <p:cNvSpPr>
            <a:spLocks noChangeArrowheads="1"/>
          </p:cNvSpPr>
          <p:nvPr/>
        </p:nvSpPr>
        <p:spPr bwMode="auto">
          <a:xfrm>
            <a:off x="896938" y="52276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2" name="Rectangle 18"/>
          <p:cNvSpPr>
            <a:spLocks noChangeArrowheads="1"/>
          </p:cNvSpPr>
          <p:nvPr/>
        </p:nvSpPr>
        <p:spPr bwMode="auto">
          <a:xfrm>
            <a:off x="896938" y="58642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3" name="Rectangle 18"/>
          <p:cNvSpPr>
            <a:spLocks noChangeArrowheads="1"/>
          </p:cNvSpPr>
          <p:nvPr/>
        </p:nvSpPr>
        <p:spPr bwMode="auto">
          <a:xfrm>
            <a:off x="896938" y="55467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4" name="Rectangle 18"/>
          <p:cNvSpPr>
            <a:spLocks noChangeArrowheads="1"/>
          </p:cNvSpPr>
          <p:nvPr/>
        </p:nvSpPr>
        <p:spPr bwMode="auto">
          <a:xfrm>
            <a:off x="896938" y="618331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5" name="Rectangle 18"/>
          <p:cNvSpPr>
            <a:spLocks noChangeArrowheads="1"/>
          </p:cNvSpPr>
          <p:nvPr/>
        </p:nvSpPr>
        <p:spPr bwMode="auto">
          <a:xfrm>
            <a:off x="896938" y="5203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6" name="Rectangle 18"/>
          <p:cNvSpPr>
            <a:spLocks noChangeArrowheads="1"/>
          </p:cNvSpPr>
          <p:nvPr/>
        </p:nvSpPr>
        <p:spPr bwMode="auto">
          <a:xfrm>
            <a:off x="896938" y="52197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7" name="Rectangle 18"/>
          <p:cNvSpPr>
            <a:spLocks noChangeArrowheads="1"/>
          </p:cNvSpPr>
          <p:nvPr/>
        </p:nvSpPr>
        <p:spPr bwMode="auto">
          <a:xfrm>
            <a:off x="896938" y="55403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8" name="Rectangle 18"/>
          <p:cNvSpPr>
            <a:spLocks noChangeArrowheads="1"/>
          </p:cNvSpPr>
          <p:nvPr/>
        </p:nvSpPr>
        <p:spPr bwMode="auto">
          <a:xfrm>
            <a:off x="896938" y="617696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9" name="Rectangle 18"/>
          <p:cNvSpPr>
            <a:spLocks noChangeArrowheads="1"/>
          </p:cNvSpPr>
          <p:nvPr/>
        </p:nvSpPr>
        <p:spPr bwMode="auto">
          <a:xfrm>
            <a:off x="896938" y="585787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70" name="Rectangle 18"/>
          <p:cNvSpPr>
            <a:spLocks noChangeArrowheads="1"/>
          </p:cNvSpPr>
          <p:nvPr/>
        </p:nvSpPr>
        <p:spPr bwMode="auto">
          <a:xfrm>
            <a:off x="896938" y="6494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71" name="Rectangle 6"/>
          <p:cNvSpPr>
            <a:spLocks noChangeArrowheads="1"/>
          </p:cNvSpPr>
          <p:nvPr/>
        </p:nvSpPr>
        <p:spPr bwMode="auto">
          <a:xfrm>
            <a:off x="896938" y="4492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72" name="Rectangle 6"/>
          <p:cNvSpPr>
            <a:spLocks noChangeArrowheads="1"/>
          </p:cNvSpPr>
          <p:nvPr/>
        </p:nvSpPr>
        <p:spPr bwMode="auto">
          <a:xfrm>
            <a:off x="896938" y="128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73" name="Rectangle 6"/>
          <p:cNvSpPr>
            <a:spLocks noChangeArrowheads="1"/>
          </p:cNvSpPr>
          <p:nvPr/>
        </p:nvSpPr>
        <p:spPr bwMode="auto">
          <a:xfrm>
            <a:off x="896938" y="7683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R8</a:t>
            </a:r>
          </a:p>
        </p:txBody>
      </p:sp>
      <p:sp>
        <p:nvSpPr>
          <p:cNvPr id="14374" name="Text Box 19"/>
          <p:cNvSpPr txBox="1">
            <a:spLocks noChangeArrowheads="1"/>
          </p:cNvSpPr>
          <p:nvPr/>
        </p:nvSpPr>
        <p:spPr bwMode="auto">
          <a:xfrm>
            <a:off x="508000" y="1928813"/>
            <a:ext cx="3683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</p:txBody>
      </p:sp>
      <p:sp>
        <p:nvSpPr>
          <p:cNvPr id="89" name="Content Placeholder 2"/>
          <p:cNvSpPr>
            <a:spLocks noGrp="1"/>
          </p:cNvSpPr>
          <p:nvPr>
            <p:ph idx="1"/>
          </p:nvPr>
        </p:nvSpPr>
        <p:spPr>
          <a:xfrm>
            <a:off x="5292725" y="836613"/>
            <a:ext cx="3600450" cy="2781300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int F( ) {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he-IL" dirty="0"/>
          </a:p>
        </p:txBody>
      </p:sp>
      <p:sp>
        <p:nvSpPr>
          <p:cNvPr id="14376" name="Rectangle 18"/>
          <p:cNvSpPr>
            <a:spLocks noChangeArrowheads="1"/>
          </p:cNvSpPr>
          <p:nvPr/>
        </p:nvSpPr>
        <p:spPr bwMode="auto">
          <a:xfrm>
            <a:off x="896938" y="4651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Rtn adr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24050" y="692150"/>
            <a:ext cx="1659429" cy="44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R7 R8=R7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  <p:grpSp>
        <p:nvGrpSpPr>
          <p:cNvPr id="14385" name="Group 107"/>
          <p:cNvGrpSpPr>
            <a:grpSpLocks/>
          </p:cNvGrpSpPr>
          <p:nvPr/>
        </p:nvGrpSpPr>
        <p:grpSpPr bwMode="auto">
          <a:xfrm>
            <a:off x="7451725" y="4398963"/>
            <a:ext cx="1011238" cy="1592262"/>
            <a:chOff x="1048694" y="5372608"/>
            <a:chExt cx="1011410" cy="1593168"/>
          </a:xfrm>
        </p:grpSpPr>
        <p:sp>
          <p:nvSpPr>
            <p:cNvPr id="14390" name="Rectangle 18"/>
            <p:cNvSpPr>
              <a:spLocks noChangeArrowheads="1"/>
            </p:cNvSpPr>
            <p:nvPr/>
          </p:nvSpPr>
          <p:spPr bwMode="auto">
            <a:xfrm>
              <a:off x="1048694" y="537260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sz="2000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1" name="Rectangle 18"/>
            <p:cNvSpPr>
              <a:spLocks noChangeArrowheads="1"/>
            </p:cNvSpPr>
            <p:nvPr/>
          </p:nvSpPr>
          <p:spPr bwMode="auto">
            <a:xfrm>
              <a:off x="1048694" y="569222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2" name="Rectangle 18"/>
            <p:cNvSpPr>
              <a:spLocks noChangeArrowheads="1"/>
            </p:cNvSpPr>
            <p:nvPr/>
          </p:nvSpPr>
          <p:spPr bwMode="auto">
            <a:xfrm>
              <a:off x="1048694" y="6329002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3" name="Rectangle 18"/>
            <p:cNvSpPr>
              <a:spLocks noChangeArrowheads="1"/>
            </p:cNvSpPr>
            <p:nvPr/>
          </p:nvSpPr>
          <p:spPr bwMode="auto">
            <a:xfrm>
              <a:off x="1048694" y="6010615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4" name="Rectangle 18"/>
            <p:cNvSpPr>
              <a:spLocks noChangeArrowheads="1"/>
            </p:cNvSpPr>
            <p:nvPr/>
          </p:nvSpPr>
          <p:spPr bwMode="auto">
            <a:xfrm>
              <a:off x="1048694" y="6647389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</p:grpSp>
      <p:sp>
        <p:nvSpPr>
          <p:cNvPr id="14386" name="Text Box 19"/>
          <p:cNvSpPr txBox="1">
            <a:spLocks noChangeArrowheads="1"/>
          </p:cNvSpPr>
          <p:nvPr/>
        </p:nvSpPr>
        <p:spPr bwMode="auto">
          <a:xfrm rot="-5400000">
            <a:off x="6375400" y="4841876"/>
            <a:ext cx="18430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Registers</a:t>
            </a:r>
          </a:p>
        </p:txBody>
      </p:sp>
    </p:spTree>
    <p:extLst>
      <p:ext uri="{BB962C8B-B14F-4D97-AF65-F5344CB8AC3E}">
        <p14:creationId xmlns:p14="http://schemas.microsoft.com/office/powerpoint/2010/main" val="2840854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-112712"/>
            <a:ext cx="8488014" cy="825500"/>
          </a:xfrm>
        </p:spPr>
        <p:txBody>
          <a:bodyPr/>
          <a:lstStyle/>
          <a:p>
            <a:pPr eaLnBrk="1" hangingPunct="1"/>
            <a:r>
              <a:rPr lang="he-IL" altLang="he-IL" dirty="0">
                <a:solidFill>
                  <a:srgbClr val="002060"/>
                </a:solidFill>
                <a:cs typeface="Arial" panose="020B0604020202020204" pitchFamily="34" charset="0"/>
              </a:rPr>
              <a:t>המחסנית - פתרון</a:t>
            </a:r>
            <a:endParaRPr lang="en-US" altLang="he-IL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4339" name="Text Box 12"/>
          <p:cNvSpPr txBox="1">
            <a:spLocks noChangeArrowheads="1"/>
          </p:cNvSpPr>
          <p:nvPr/>
        </p:nvSpPr>
        <p:spPr bwMode="auto">
          <a:xfrm>
            <a:off x="363538" y="7762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0 </a:t>
            </a:r>
          </a:p>
        </p:txBody>
      </p:sp>
      <p:sp>
        <p:nvSpPr>
          <p:cNvPr id="14340" name="Text Box 13"/>
          <p:cNvSpPr txBox="1">
            <a:spLocks noChangeArrowheads="1"/>
          </p:cNvSpPr>
          <p:nvPr/>
        </p:nvSpPr>
        <p:spPr bwMode="auto">
          <a:xfrm>
            <a:off x="363538" y="4587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4 </a:t>
            </a:r>
          </a:p>
        </p:txBody>
      </p:sp>
      <p:sp>
        <p:nvSpPr>
          <p:cNvPr id="14341" name="Text Box 14"/>
          <p:cNvSpPr txBox="1">
            <a:spLocks noChangeArrowheads="1"/>
          </p:cNvSpPr>
          <p:nvPr/>
        </p:nvSpPr>
        <p:spPr bwMode="auto">
          <a:xfrm>
            <a:off x="363538" y="1285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8 </a:t>
            </a:r>
          </a:p>
        </p:txBody>
      </p:sp>
      <p:sp>
        <p:nvSpPr>
          <p:cNvPr id="14342" name="Text Box 19"/>
          <p:cNvSpPr txBox="1">
            <a:spLocks noChangeArrowheads="1"/>
          </p:cNvSpPr>
          <p:nvPr/>
        </p:nvSpPr>
        <p:spPr bwMode="auto">
          <a:xfrm>
            <a:off x="363538" y="10652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-4 </a:t>
            </a:r>
          </a:p>
        </p:txBody>
      </p:sp>
      <p:sp>
        <p:nvSpPr>
          <p:cNvPr id="14343" name="Text Box 19"/>
          <p:cNvSpPr txBox="1">
            <a:spLocks noChangeArrowheads="1"/>
          </p:cNvSpPr>
          <p:nvPr/>
        </p:nvSpPr>
        <p:spPr bwMode="auto">
          <a:xfrm>
            <a:off x="363538" y="13954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-8 </a:t>
            </a:r>
          </a:p>
        </p:txBody>
      </p:sp>
      <p:sp>
        <p:nvSpPr>
          <p:cNvPr id="14344" name="Text Box 19"/>
          <p:cNvSpPr txBox="1">
            <a:spLocks noChangeArrowheads="1"/>
          </p:cNvSpPr>
          <p:nvPr/>
        </p:nvSpPr>
        <p:spPr bwMode="auto">
          <a:xfrm>
            <a:off x="219075" y="1712913"/>
            <a:ext cx="9223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-12 </a:t>
            </a:r>
          </a:p>
        </p:txBody>
      </p:sp>
      <p:sp>
        <p:nvSpPr>
          <p:cNvPr id="14345" name="Text Box 12"/>
          <p:cNvSpPr txBox="1">
            <a:spLocks noChangeArrowheads="1"/>
          </p:cNvSpPr>
          <p:nvPr/>
        </p:nvSpPr>
        <p:spPr bwMode="auto">
          <a:xfrm>
            <a:off x="49213" y="3297238"/>
            <a:ext cx="3683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4346" name="Rectangle 6"/>
          <p:cNvSpPr>
            <a:spLocks noChangeArrowheads="1"/>
          </p:cNvSpPr>
          <p:nvPr/>
        </p:nvSpPr>
        <p:spPr bwMode="auto">
          <a:xfrm>
            <a:off x="896938" y="23431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47" name="Rectangle 7"/>
          <p:cNvSpPr>
            <a:spLocks noChangeArrowheads="1"/>
          </p:cNvSpPr>
          <p:nvPr/>
        </p:nvSpPr>
        <p:spPr bwMode="auto">
          <a:xfrm>
            <a:off x="896938" y="26622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48" name="Rectangle 8"/>
          <p:cNvSpPr>
            <a:spLocks noChangeArrowheads="1"/>
          </p:cNvSpPr>
          <p:nvPr/>
        </p:nvSpPr>
        <p:spPr bwMode="auto">
          <a:xfrm>
            <a:off x="896938" y="29813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49" name="Rectangle 9"/>
          <p:cNvSpPr>
            <a:spLocks noChangeArrowheads="1"/>
          </p:cNvSpPr>
          <p:nvPr/>
        </p:nvSpPr>
        <p:spPr bwMode="auto">
          <a:xfrm>
            <a:off x="896938" y="3298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0" name="Rectangle 18"/>
          <p:cNvSpPr>
            <a:spLocks noChangeArrowheads="1"/>
          </p:cNvSpPr>
          <p:nvPr/>
        </p:nvSpPr>
        <p:spPr bwMode="auto">
          <a:xfrm>
            <a:off x="896938" y="361791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1" name="Rectangle 6"/>
          <p:cNvSpPr>
            <a:spLocks noChangeArrowheads="1"/>
          </p:cNvSpPr>
          <p:nvPr/>
        </p:nvSpPr>
        <p:spPr bwMode="auto">
          <a:xfrm>
            <a:off x="896938" y="17049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2" name="Rectangle 6"/>
          <p:cNvSpPr>
            <a:spLocks noChangeArrowheads="1"/>
          </p:cNvSpPr>
          <p:nvPr/>
        </p:nvSpPr>
        <p:spPr bwMode="auto">
          <a:xfrm>
            <a:off x="896938" y="13858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y</a:t>
            </a:r>
          </a:p>
        </p:txBody>
      </p:sp>
      <p:sp>
        <p:nvSpPr>
          <p:cNvPr id="14353" name="Rectangle 6"/>
          <p:cNvSpPr>
            <a:spLocks noChangeArrowheads="1"/>
          </p:cNvSpPr>
          <p:nvPr/>
        </p:nvSpPr>
        <p:spPr bwMode="auto">
          <a:xfrm>
            <a:off x="896938" y="1096962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x</a:t>
            </a:r>
          </a:p>
        </p:txBody>
      </p:sp>
      <p:sp>
        <p:nvSpPr>
          <p:cNvPr id="14354" name="Rectangle 6"/>
          <p:cNvSpPr>
            <a:spLocks noChangeArrowheads="1"/>
          </p:cNvSpPr>
          <p:nvPr/>
        </p:nvSpPr>
        <p:spPr bwMode="auto">
          <a:xfrm>
            <a:off x="896938" y="20256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896938" y="39370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6" name="Rectangle 18"/>
          <p:cNvSpPr>
            <a:spLocks noChangeArrowheads="1"/>
          </p:cNvSpPr>
          <p:nvPr/>
        </p:nvSpPr>
        <p:spPr bwMode="auto">
          <a:xfrm>
            <a:off x="896938" y="4573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7" name="Rectangle 18"/>
          <p:cNvSpPr>
            <a:spLocks noChangeArrowheads="1"/>
          </p:cNvSpPr>
          <p:nvPr/>
        </p:nvSpPr>
        <p:spPr bwMode="auto">
          <a:xfrm>
            <a:off x="896938" y="425608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8" name="Rectangle 18"/>
          <p:cNvSpPr>
            <a:spLocks noChangeArrowheads="1"/>
          </p:cNvSpPr>
          <p:nvPr/>
        </p:nvSpPr>
        <p:spPr bwMode="auto">
          <a:xfrm>
            <a:off x="896938" y="48926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9" name="Rectangle 9"/>
          <p:cNvSpPr>
            <a:spLocks noChangeArrowheads="1"/>
          </p:cNvSpPr>
          <p:nvPr/>
        </p:nvSpPr>
        <p:spPr bwMode="auto">
          <a:xfrm>
            <a:off x="896938" y="4589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0" name="Rectangle 18"/>
          <p:cNvSpPr>
            <a:spLocks noChangeArrowheads="1"/>
          </p:cNvSpPr>
          <p:nvPr/>
        </p:nvSpPr>
        <p:spPr bwMode="auto">
          <a:xfrm>
            <a:off x="896938" y="49085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1" name="Rectangle 18"/>
          <p:cNvSpPr>
            <a:spLocks noChangeArrowheads="1"/>
          </p:cNvSpPr>
          <p:nvPr/>
        </p:nvSpPr>
        <p:spPr bwMode="auto">
          <a:xfrm>
            <a:off x="896938" y="52276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2" name="Rectangle 18"/>
          <p:cNvSpPr>
            <a:spLocks noChangeArrowheads="1"/>
          </p:cNvSpPr>
          <p:nvPr/>
        </p:nvSpPr>
        <p:spPr bwMode="auto">
          <a:xfrm>
            <a:off x="896938" y="58642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3" name="Rectangle 18"/>
          <p:cNvSpPr>
            <a:spLocks noChangeArrowheads="1"/>
          </p:cNvSpPr>
          <p:nvPr/>
        </p:nvSpPr>
        <p:spPr bwMode="auto">
          <a:xfrm>
            <a:off x="896938" y="55467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4" name="Rectangle 18"/>
          <p:cNvSpPr>
            <a:spLocks noChangeArrowheads="1"/>
          </p:cNvSpPr>
          <p:nvPr/>
        </p:nvSpPr>
        <p:spPr bwMode="auto">
          <a:xfrm>
            <a:off x="896938" y="618331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5" name="Rectangle 18"/>
          <p:cNvSpPr>
            <a:spLocks noChangeArrowheads="1"/>
          </p:cNvSpPr>
          <p:nvPr/>
        </p:nvSpPr>
        <p:spPr bwMode="auto">
          <a:xfrm>
            <a:off x="896938" y="5203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6" name="Rectangle 18"/>
          <p:cNvSpPr>
            <a:spLocks noChangeArrowheads="1"/>
          </p:cNvSpPr>
          <p:nvPr/>
        </p:nvSpPr>
        <p:spPr bwMode="auto">
          <a:xfrm>
            <a:off x="896938" y="52197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7" name="Rectangle 18"/>
          <p:cNvSpPr>
            <a:spLocks noChangeArrowheads="1"/>
          </p:cNvSpPr>
          <p:nvPr/>
        </p:nvSpPr>
        <p:spPr bwMode="auto">
          <a:xfrm>
            <a:off x="896938" y="55403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8" name="Rectangle 18"/>
          <p:cNvSpPr>
            <a:spLocks noChangeArrowheads="1"/>
          </p:cNvSpPr>
          <p:nvPr/>
        </p:nvSpPr>
        <p:spPr bwMode="auto">
          <a:xfrm>
            <a:off x="896938" y="617696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9" name="Rectangle 18"/>
          <p:cNvSpPr>
            <a:spLocks noChangeArrowheads="1"/>
          </p:cNvSpPr>
          <p:nvPr/>
        </p:nvSpPr>
        <p:spPr bwMode="auto">
          <a:xfrm>
            <a:off x="896938" y="585787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70" name="Rectangle 18"/>
          <p:cNvSpPr>
            <a:spLocks noChangeArrowheads="1"/>
          </p:cNvSpPr>
          <p:nvPr/>
        </p:nvSpPr>
        <p:spPr bwMode="auto">
          <a:xfrm>
            <a:off x="896938" y="6494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71" name="Rectangle 6"/>
          <p:cNvSpPr>
            <a:spLocks noChangeArrowheads="1"/>
          </p:cNvSpPr>
          <p:nvPr/>
        </p:nvSpPr>
        <p:spPr bwMode="auto">
          <a:xfrm>
            <a:off x="896938" y="4492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72" name="Rectangle 6"/>
          <p:cNvSpPr>
            <a:spLocks noChangeArrowheads="1"/>
          </p:cNvSpPr>
          <p:nvPr/>
        </p:nvSpPr>
        <p:spPr bwMode="auto">
          <a:xfrm>
            <a:off x="896938" y="128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73" name="Rectangle 6"/>
          <p:cNvSpPr>
            <a:spLocks noChangeArrowheads="1"/>
          </p:cNvSpPr>
          <p:nvPr/>
        </p:nvSpPr>
        <p:spPr bwMode="auto">
          <a:xfrm>
            <a:off x="896938" y="7683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R8</a:t>
            </a:r>
          </a:p>
        </p:txBody>
      </p:sp>
      <p:sp>
        <p:nvSpPr>
          <p:cNvPr id="14374" name="Text Box 19"/>
          <p:cNvSpPr txBox="1">
            <a:spLocks noChangeArrowheads="1"/>
          </p:cNvSpPr>
          <p:nvPr/>
        </p:nvSpPr>
        <p:spPr bwMode="auto">
          <a:xfrm>
            <a:off x="508000" y="1928813"/>
            <a:ext cx="3683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</p:txBody>
      </p:sp>
      <p:sp>
        <p:nvSpPr>
          <p:cNvPr id="89" name="Content Placeholder 2"/>
          <p:cNvSpPr>
            <a:spLocks noGrp="1"/>
          </p:cNvSpPr>
          <p:nvPr>
            <p:ph idx="1"/>
          </p:nvPr>
        </p:nvSpPr>
        <p:spPr>
          <a:xfrm>
            <a:off x="5292725" y="836613"/>
            <a:ext cx="3600450" cy="2781300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int F( ) {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x; 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y;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he-IL" dirty="0"/>
          </a:p>
        </p:txBody>
      </p:sp>
      <p:sp>
        <p:nvSpPr>
          <p:cNvPr id="14376" name="Rectangle 18"/>
          <p:cNvSpPr>
            <a:spLocks noChangeArrowheads="1"/>
          </p:cNvSpPr>
          <p:nvPr/>
        </p:nvSpPr>
        <p:spPr bwMode="auto">
          <a:xfrm>
            <a:off x="896938" y="4651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Rtn adr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24050" y="692150"/>
            <a:ext cx="553357" cy="44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R8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  <p:grpSp>
        <p:nvGrpSpPr>
          <p:cNvPr id="14385" name="Group 107"/>
          <p:cNvGrpSpPr>
            <a:grpSpLocks/>
          </p:cNvGrpSpPr>
          <p:nvPr/>
        </p:nvGrpSpPr>
        <p:grpSpPr bwMode="auto">
          <a:xfrm>
            <a:off x="7451725" y="4398963"/>
            <a:ext cx="1011238" cy="1592262"/>
            <a:chOff x="1048694" y="5372608"/>
            <a:chExt cx="1011410" cy="1593168"/>
          </a:xfrm>
        </p:grpSpPr>
        <p:sp>
          <p:nvSpPr>
            <p:cNvPr id="14390" name="Rectangle 18"/>
            <p:cNvSpPr>
              <a:spLocks noChangeArrowheads="1"/>
            </p:cNvSpPr>
            <p:nvPr/>
          </p:nvSpPr>
          <p:spPr bwMode="auto">
            <a:xfrm>
              <a:off x="1048694" y="537260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sz="2000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1" name="Rectangle 18"/>
            <p:cNvSpPr>
              <a:spLocks noChangeArrowheads="1"/>
            </p:cNvSpPr>
            <p:nvPr/>
          </p:nvSpPr>
          <p:spPr bwMode="auto">
            <a:xfrm>
              <a:off x="1048694" y="569222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2" name="Rectangle 18"/>
            <p:cNvSpPr>
              <a:spLocks noChangeArrowheads="1"/>
            </p:cNvSpPr>
            <p:nvPr/>
          </p:nvSpPr>
          <p:spPr bwMode="auto">
            <a:xfrm>
              <a:off x="1048694" y="6329002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3" name="Rectangle 18"/>
            <p:cNvSpPr>
              <a:spLocks noChangeArrowheads="1"/>
            </p:cNvSpPr>
            <p:nvPr/>
          </p:nvSpPr>
          <p:spPr bwMode="auto">
            <a:xfrm>
              <a:off x="1048694" y="6010615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4" name="Rectangle 18"/>
            <p:cNvSpPr>
              <a:spLocks noChangeArrowheads="1"/>
            </p:cNvSpPr>
            <p:nvPr/>
          </p:nvSpPr>
          <p:spPr bwMode="auto">
            <a:xfrm>
              <a:off x="1048694" y="6647389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</p:grpSp>
      <p:sp>
        <p:nvSpPr>
          <p:cNvPr id="14386" name="Text Box 19"/>
          <p:cNvSpPr txBox="1">
            <a:spLocks noChangeArrowheads="1"/>
          </p:cNvSpPr>
          <p:nvPr/>
        </p:nvSpPr>
        <p:spPr bwMode="auto">
          <a:xfrm rot="-5400000">
            <a:off x="6375400" y="4841876"/>
            <a:ext cx="18430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Registers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65466DF-0DFE-41EA-824E-1934C9A1D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3652" y="1382713"/>
            <a:ext cx="553357" cy="44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R7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484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2738" y="0"/>
            <a:ext cx="8488014" cy="825500"/>
          </a:xfrm>
        </p:spPr>
        <p:txBody>
          <a:bodyPr/>
          <a:lstStyle/>
          <a:p>
            <a:pPr eaLnBrk="1" hangingPunct="1"/>
            <a:r>
              <a:rPr lang="he-IL" altLang="he-IL" dirty="0">
                <a:solidFill>
                  <a:srgbClr val="002060"/>
                </a:solidFill>
                <a:cs typeface="Arial" panose="020B0604020202020204" pitchFamily="34" charset="0"/>
              </a:rPr>
              <a:t>המחסנית - פתרון</a:t>
            </a:r>
            <a:endParaRPr lang="en-US" altLang="he-IL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4339" name="Text Box 12"/>
          <p:cNvSpPr txBox="1">
            <a:spLocks noChangeArrowheads="1"/>
          </p:cNvSpPr>
          <p:nvPr/>
        </p:nvSpPr>
        <p:spPr bwMode="auto">
          <a:xfrm>
            <a:off x="363538" y="7762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0 </a:t>
            </a:r>
          </a:p>
        </p:txBody>
      </p:sp>
      <p:sp>
        <p:nvSpPr>
          <p:cNvPr id="14340" name="Text Box 13"/>
          <p:cNvSpPr txBox="1">
            <a:spLocks noChangeArrowheads="1"/>
          </p:cNvSpPr>
          <p:nvPr/>
        </p:nvSpPr>
        <p:spPr bwMode="auto">
          <a:xfrm>
            <a:off x="363538" y="4587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4 </a:t>
            </a:r>
          </a:p>
        </p:txBody>
      </p:sp>
      <p:sp>
        <p:nvSpPr>
          <p:cNvPr id="14341" name="Text Box 14"/>
          <p:cNvSpPr txBox="1">
            <a:spLocks noChangeArrowheads="1"/>
          </p:cNvSpPr>
          <p:nvPr/>
        </p:nvSpPr>
        <p:spPr bwMode="auto">
          <a:xfrm>
            <a:off x="363538" y="1285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8 </a:t>
            </a:r>
          </a:p>
        </p:txBody>
      </p:sp>
      <p:sp>
        <p:nvSpPr>
          <p:cNvPr id="14342" name="Text Box 19"/>
          <p:cNvSpPr txBox="1">
            <a:spLocks noChangeArrowheads="1"/>
          </p:cNvSpPr>
          <p:nvPr/>
        </p:nvSpPr>
        <p:spPr bwMode="auto">
          <a:xfrm>
            <a:off x="363538" y="10652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-4 </a:t>
            </a:r>
          </a:p>
        </p:txBody>
      </p:sp>
      <p:sp>
        <p:nvSpPr>
          <p:cNvPr id="14343" name="Text Box 19"/>
          <p:cNvSpPr txBox="1">
            <a:spLocks noChangeArrowheads="1"/>
          </p:cNvSpPr>
          <p:nvPr/>
        </p:nvSpPr>
        <p:spPr bwMode="auto">
          <a:xfrm>
            <a:off x="363538" y="13954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-8 </a:t>
            </a:r>
          </a:p>
        </p:txBody>
      </p:sp>
      <p:sp>
        <p:nvSpPr>
          <p:cNvPr id="14344" name="Text Box 19"/>
          <p:cNvSpPr txBox="1">
            <a:spLocks noChangeArrowheads="1"/>
          </p:cNvSpPr>
          <p:nvPr/>
        </p:nvSpPr>
        <p:spPr bwMode="auto">
          <a:xfrm>
            <a:off x="219075" y="1712913"/>
            <a:ext cx="9223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-12 </a:t>
            </a:r>
          </a:p>
        </p:txBody>
      </p:sp>
      <p:sp>
        <p:nvSpPr>
          <p:cNvPr id="14345" name="Text Box 12"/>
          <p:cNvSpPr txBox="1">
            <a:spLocks noChangeArrowheads="1"/>
          </p:cNvSpPr>
          <p:nvPr/>
        </p:nvSpPr>
        <p:spPr bwMode="auto">
          <a:xfrm>
            <a:off x="49213" y="3297238"/>
            <a:ext cx="3683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4346" name="Rectangle 6"/>
          <p:cNvSpPr>
            <a:spLocks noChangeArrowheads="1"/>
          </p:cNvSpPr>
          <p:nvPr/>
        </p:nvSpPr>
        <p:spPr bwMode="auto">
          <a:xfrm>
            <a:off x="896938" y="23431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47" name="Rectangle 7"/>
          <p:cNvSpPr>
            <a:spLocks noChangeArrowheads="1"/>
          </p:cNvSpPr>
          <p:nvPr/>
        </p:nvSpPr>
        <p:spPr bwMode="auto">
          <a:xfrm>
            <a:off x="896938" y="26622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48" name="Rectangle 8"/>
          <p:cNvSpPr>
            <a:spLocks noChangeArrowheads="1"/>
          </p:cNvSpPr>
          <p:nvPr/>
        </p:nvSpPr>
        <p:spPr bwMode="auto">
          <a:xfrm>
            <a:off x="896938" y="29813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49" name="Rectangle 9"/>
          <p:cNvSpPr>
            <a:spLocks noChangeArrowheads="1"/>
          </p:cNvSpPr>
          <p:nvPr/>
        </p:nvSpPr>
        <p:spPr bwMode="auto">
          <a:xfrm>
            <a:off x="896938" y="3298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0" name="Rectangle 18"/>
          <p:cNvSpPr>
            <a:spLocks noChangeArrowheads="1"/>
          </p:cNvSpPr>
          <p:nvPr/>
        </p:nvSpPr>
        <p:spPr bwMode="auto">
          <a:xfrm>
            <a:off x="896938" y="361791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1" name="Rectangle 6"/>
          <p:cNvSpPr>
            <a:spLocks noChangeArrowheads="1"/>
          </p:cNvSpPr>
          <p:nvPr/>
        </p:nvSpPr>
        <p:spPr bwMode="auto">
          <a:xfrm>
            <a:off x="896938" y="17049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2" name="Rectangle 6"/>
          <p:cNvSpPr>
            <a:spLocks noChangeArrowheads="1"/>
          </p:cNvSpPr>
          <p:nvPr/>
        </p:nvSpPr>
        <p:spPr bwMode="auto">
          <a:xfrm>
            <a:off x="896938" y="13858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3" name="Rectangle 6"/>
          <p:cNvSpPr>
            <a:spLocks noChangeArrowheads="1"/>
          </p:cNvSpPr>
          <p:nvPr/>
        </p:nvSpPr>
        <p:spPr bwMode="auto">
          <a:xfrm>
            <a:off x="896938" y="10668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4" name="Rectangle 6"/>
          <p:cNvSpPr>
            <a:spLocks noChangeArrowheads="1"/>
          </p:cNvSpPr>
          <p:nvPr/>
        </p:nvSpPr>
        <p:spPr bwMode="auto">
          <a:xfrm>
            <a:off x="896938" y="20256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R8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896938" y="39370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6" name="Rectangle 18"/>
          <p:cNvSpPr>
            <a:spLocks noChangeArrowheads="1"/>
          </p:cNvSpPr>
          <p:nvPr/>
        </p:nvSpPr>
        <p:spPr bwMode="auto">
          <a:xfrm>
            <a:off x="896938" y="4573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7" name="Rectangle 18"/>
          <p:cNvSpPr>
            <a:spLocks noChangeArrowheads="1"/>
          </p:cNvSpPr>
          <p:nvPr/>
        </p:nvSpPr>
        <p:spPr bwMode="auto">
          <a:xfrm>
            <a:off x="896938" y="425608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8" name="Rectangle 18"/>
          <p:cNvSpPr>
            <a:spLocks noChangeArrowheads="1"/>
          </p:cNvSpPr>
          <p:nvPr/>
        </p:nvSpPr>
        <p:spPr bwMode="auto">
          <a:xfrm>
            <a:off x="896938" y="48926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9" name="Rectangle 9"/>
          <p:cNvSpPr>
            <a:spLocks noChangeArrowheads="1"/>
          </p:cNvSpPr>
          <p:nvPr/>
        </p:nvSpPr>
        <p:spPr bwMode="auto">
          <a:xfrm>
            <a:off x="896938" y="4589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0" name="Rectangle 18"/>
          <p:cNvSpPr>
            <a:spLocks noChangeArrowheads="1"/>
          </p:cNvSpPr>
          <p:nvPr/>
        </p:nvSpPr>
        <p:spPr bwMode="auto">
          <a:xfrm>
            <a:off x="896938" y="49085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1" name="Rectangle 18"/>
          <p:cNvSpPr>
            <a:spLocks noChangeArrowheads="1"/>
          </p:cNvSpPr>
          <p:nvPr/>
        </p:nvSpPr>
        <p:spPr bwMode="auto">
          <a:xfrm>
            <a:off x="896938" y="52276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2" name="Rectangle 18"/>
          <p:cNvSpPr>
            <a:spLocks noChangeArrowheads="1"/>
          </p:cNvSpPr>
          <p:nvPr/>
        </p:nvSpPr>
        <p:spPr bwMode="auto">
          <a:xfrm>
            <a:off x="896938" y="58642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3" name="Rectangle 18"/>
          <p:cNvSpPr>
            <a:spLocks noChangeArrowheads="1"/>
          </p:cNvSpPr>
          <p:nvPr/>
        </p:nvSpPr>
        <p:spPr bwMode="auto">
          <a:xfrm>
            <a:off x="896938" y="55467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4" name="Rectangle 18"/>
          <p:cNvSpPr>
            <a:spLocks noChangeArrowheads="1"/>
          </p:cNvSpPr>
          <p:nvPr/>
        </p:nvSpPr>
        <p:spPr bwMode="auto">
          <a:xfrm>
            <a:off x="896938" y="618331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5" name="Rectangle 18"/>
          <p:cNvSpPr>
            <a:spLocks noChangeArrowheads="1"/>
          </p:cNvSpPr>
          <p:nvPr/>
        </p:nvSpPr>
        <p:spPr bwMode="auto">
          <a:xfrm>
            <a:off x="896938" y="5203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6" name="Rectangle 18"/>
          <p:cNvSpPr>
            <a:spLocks noChangeArrowheads="1"/>
          </p:cNvSpPr>
          <p:nvPr/>
        </p:nvSpPr>
        <p:spPr bwMode="auto">
          <a:xfrm>
            <a:off x="896938" y="52197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7" name="Rectangle 18"/>
          <p:cNvSpPr>
            <a:spLocks noChangeArrowheads="1"/>
          </p:cNvSpPr>
          <p:nvPr/>
        </p:nvSpPr>
        <p:spPr bwMode="auto">
          <a:xfrm>
            <a:off x="896938" y="55403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8" name="Rectangle 18"/>
          <p:cNvSpPr>
            <a:spLocks noChangeArrowheads="1"/>
          </p:cNvSpPr>
          <p:nvPr/>
        </p:nvSpPr>
        <p:spPr bwMode="auto">
          <a:xfrm>
            <a:off x="896938" y="617696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9" name="Rectangle 18"/>
          <p:cNvSpPr>
            <a:spLocks noChangeArrowheads="1"/>
          </p:cNvSpPr>
          <p:nvPr/>
        </p:nvSpPr>
        <p:spPr bwMode="auto">
          <a:xfrm>
            <a:off x="896938" y="585787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70" name="Rectangle 18"/>
          <p:cNvSpPr>
            <a:spLocks noChangeArrowheads="1"/>
          </p:cNvSpPr>
          <p:nvPr/>
        </p:nvSpPr>
        <p:spPr bwMode="auto">
          <a:xfrm>
            <a:off x="896938" y="6494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71" name="Rectangle 6"/>
          <p:cNvSpPr>
            <a:spLocks noChangeArrowheads="1"/>
          </p:cNvSpPr>
          <p:nvPr/>
        </p:nvSpPr>
        <p:spPr bwMode="auto">
          <a:xfrm>
            <a:off x="896938" y="4492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72" name="Rectangle 6"/>
          <p:cNvSpPr>
            <a:spLocks noChangeArrowheads="1"/>
          </p:cNvSpPr>
          <p:nvPr/>
        </p:nvSpPr>
        <p:spPr bwMode="auto">
          <a:xfrm>
            <a:off x="896938" y="128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73" name="Rectangle 6"/>
          <p:cNvSpPr>
            <a:spLocks noChangeArrowheads="1"/>
          </p:cNvSpPr>
          <p:nvPr/>
        </p:nvSpPr>
        <p:spPr bwMode="auto">
          <a:xfrm>
            <a:off x="896938" y="7683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R8</a:t>
            </a:r>
          </a:p>
        </p:txBody>
      </p:sp>
      <p:sp>
        <p:nvSpPr>
          <p:cNvPr id="14374" name="Text Box 19"/>
          <p:cNvSpPr txBox="1">
            <a:spLocks noChangeArrowheads="1"/>
          </p:cNvSpPr>
          <p:nvPr/>
        </p:nvSpPr>
        <p:spPr bwMode="auto">
          <a:xfrm>
            <a:off x="203200" y="1983747"/>
            <a:ext cx="737702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-16</a:t>
            </a:r>
          </a:p>
          <a:p>
            <a:pPr>
              <a:lnSpc>
                <a:spcPct val="100000"/>
              </a:lnSpc>
            </a:pPr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</p:txBody>
      </p:sp>
      <p:sp>
        <p:nvSpPr>
          <p:cNvPr id="89" name="Content Placeholder 2"/>
          <p:cNvSpPr>
            <a:spLocks noGrp="1"/>
          </p:cNvSpPr>
          <p:nvPr>
            <p:ph idx="1"/>
          </p:nvPr>
        </p:nvSpPr>
        <p:spPr>
          <a:xfrm>
            <a:off x="5292725" y="836613"/>
            <a:ext cx="3600450" cy="2781300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int F( ) {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int x=1, y=1;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x=g( )+x;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he-IL" dirty="0"/>
          </a:p>
        </p:txBody>
      </p:sp>
      <p:sp>
        <p:nvSpPr>
          <p:cNvPr id="14376" name="Rectangle 18"/>
          <p:cNvSpPr>
            <a:spLocks noChangeArrowheads="1"/>
          </p:cNvSpPr>
          <p:nvPr/>
        </p:nvSpPr>
        <p:spPr bwMode="auto">
          <a:xfrm>
            <a:off x="896938" y="4651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Rtn adr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24050" y="692150"/>
            <a:ext cx="554038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R8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  <p:sp>
        <p:nvSpPr>
          <p:cNvPr id="100" name="Rectangle 18"/>
          <p:cNvSpPr>
            <a:spLocks noChangeArrowheads="1"/>
          </p:cNvSpPr>
          <p:nvPr/>
        </p:nvSpPr>
        <p:spPr bwMode="auto">
          <a:xfrm>
            <a:off x="900113" y="14049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y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01" name="Rectangle 18"/>
          <p:cNvSpPr>
            <a:spLocks noChangeArrowheads="1"/>
          </p:cNvSpPr>
          <p:nvPr/>
        </p:nvSpPr>
        <p:spPr bwMode="auto">
          <a:xfrm>
            <a:off x="896938" y="107950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x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04" name="Rectangle 18"/>
          <p:cNvSpPr>
            <a:spLocks noChangeArrowheads="1"/>
          </p:cNvSpPr>
          <p:nvPr/>
        </p:nvSpPr>
        <p:spPr bwMode="auto">
          <a:xfrm>
            <a:off x="896938" y="17224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Rtn adr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1924050" y="2008188"/>
            <a:ext cx="1423814" cy="357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he-IL" sz="1800" b="1" dirty="0">
                <a:solidFill>
                  <a:srgbClr val="A50021"/>
                </a:solidFill>
                <a:latin typeface="Courier New" panose="02070309020205020404" pitchFamily="49" charset="0"/>
              </a:rPr>
              <a:t>R7 </a:t>
            </a:r>
            <a:r>
              <a:rPr lang="en-US" altLang="he-IL" sz="1800" b="1" dirty="0">
                <a:latin typeface="Courier New" panose="02070309020205020404" pitchFamily="49" charset="0"/>
              </a:rPr>
              <a:t>R8</a:t>
            </a:r>
            <a:r>
              <a:rPr lang="en-US" altLang="he-IL" sz="1800" b="1" dirty="0">
                <a:solidFill>
                  <a:srgbClr val="A50021"/>
                </a:solidFill>
                <a:latin typeface="Courier New" panose="02070309020205020404" pitchFamily="49" charset="0"/>
              </a:rPr>
              <a:t>=R7</a:t>
            </a:r>
            <a:endParaRPr lang="he-IL" sz="1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4385" name="Group 107"/>
          <p:cNvGrpSpPr>
            <a:grpSpLocks/>
          </p:cNvGrpSpPr>
          <p:nvPr/>
        </p:nvGrpSpPr>
        <p:grpSpPr bwMode="auto">
          <a:xfrm>
            <a:off x="7451725" y="4398963"/>
            <a:ext cx="1011238" cy="1592262"/>
            <a:chOff x="1048694" y="5372608"/>
            <a:chExt cx="1011410" cy="1593168"/>
          </a:xfrm>
        </p:grpSpPr>
        <p:sp>
          <p:nvSpPr>
            <p:cNvPr id="14390" name="Rectangle 18"/>
            <p:cNvSpPr>
              <a:spLocks noChangeArrowheads="1"/>
            </p:cNvSpPr>
            <p:nvPr/>
          </p:nvSpPr>
          <p:spPr bwMode="auto">
            <a:xfrm>
              <a:off x="1048694" y="537260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sz="2000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1" name="Rectangle 18"/>
            <p:cNvSpPr>
              <a:spLocks noChangeArrowheads="1"/>
            </p:cNvSpPr>
            <p:nvPr/>
          </p:nvSpPr>
          <p:spPr bwMode="auto">
            <a:xfrm>
              <a:off x="1048694" y="569222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2" name="Rectangle 18"/>
            <p:cNvSpPr>
              <a:spLocks noChangeArrowheads="1"/>
            </p:cNvSpPr>
            <p:nvPr/>
          </p:nvSpPr>
          <p:spPr bwMode="auto">
            <a:xfrm>
              <a:off x="1048694" y="6329002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3" name="Rectangle 18"/>
            <p:cNvSpPr>
              <a:spLocks noChangeArrowheads="1"/>
            </p:cNvSpPr>
            <p:nvPr/>
          </p:nvSpPr>
          <p:spPr bwMode="auto">
            <a:xfrm>
              <a:off x="1048694" y="6010615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4" name="Rectangle 18"/>
            <p:cNvSpPr>
              <a:spLocks noChangeArrowheads="1"/>
            </p:cNvSpPr>
            <p:nvPr/>
          </p:nvSpPr>
          <p:spPr bwMode="auto">
            <a:xfrm>
              <a:off x="1048694" y="6647389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</p:grpSp>
      <p:sp>
        <p:nvSpPr>
          <p:cNvPr id="14386" name="Text Box 19"/>
          <p:cNvSpPr txBox="1">
            <a:spLocks noChangeArrowheads="1"/>
          </p:cNvSpPr>
          <p:nvPr/>
        </p:nvSpPr>
        <p:spPr bwMode="auto">
          <a:xfrm rot="-5400000">
            <a:off x="6375400" y="4841876"/>
            <a:ext cx="18430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Registers</a:t>
            </a:r>
          </a:p>
        </p:txBody>
      </p:sp>
      <p:sp>
        <p:nvSpPr>
          <p:cNvPr id="116" name="Rectangle 115"/>
          <p:cNvSpPr>
            <a:spLocks noChangeArrowheads="1"/>
          </p:cNvSpPr>
          <p:nvPr/>
        </p:nvSpPr>
        <p:spPr bwMode="auto">
          <a:xfrm>
            <a:off x="2217738" y="2022475"/>
            <a:ext cx="737702" cy="44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  <p:sp>
        <p:nvSpPr>
          <p:cNvPr id="117" name="Content Placeholder 2"/>
          <p:cNvSpPr txBox="1">
            <a:spLocks/>
          </p:cNvSpPr>
          <p:nvPr/>
        </p:nvSpPr>
        <p:spPr bwMode="auto">
          <a:xfrm>
            <a:off x="3144540" y="821531"/>
            <a:ext cx="2124372" cy="2120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79" tIns="44446" rIns="90479" bIns="44446"/>
          <a:lstStyle>
            <a:lvl1pPr marL="385763" indent="-385763" algn="r" rtl="1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•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r" rtl="1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r" rtl="1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sz="2400" b="1">
                <a:solidFill>
                  <a:schemeClr val="folHlink"/>
                </a:solidFill>
                <a:latin typeface="+mn-lt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int g( ) {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endParaRPr lang="en-US" kern="0" dirty="0"/>
          </a:p>
          <a:p>
            <a:pPr marL="0" indent="0" algn="l" rtl="0">
              <a:buFont typeface="Wingdings" pitchFamily="2" charset="2"/>
              <a:buNone/>
              <a:defRPr/>
            </a:pPr>
            <a:endParaRPr lang="he-IL" kern="0" dirty="0"/>
          </a:p>
        </p:txBody>
      </p:sp>
    </p:spTree>
    <p:extLst>
      <p:ext uri="{BB962C8B-B14F-4D97-AF65-F5344CB8AC3E}">
        <p14:creationId xmlns:p14="http://schemas.microsoft.com/office/powerpoint/2010/main" val="3709336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2738" y="0"/>
            <a:ext cx="8488014" cy="825500"/>
          </a:xfrm>
        </p:spPr>
        <p:txBody>
          <a:bodyPr/>
          <a:lstStyle/>
          <a:p>
            <a:pPr eaLnBrk="1" hangingPunct="1"/>
            <a:r>
              <a:rPr lang="he-IL" altLang="he-IL" dirty="0">
                <a:solidFill>
                  <a:srgbClr val="002060"/>
                </a:solidFill>
                <a:cs typeface="Arial" panose="020B0604020202020204" pitchFamily="34" charset="0"/>
              </a:rPr>
              <a:t>המחסנית - פתרון</a:t>
            </a:r>
            <a:endParaRPr lang="en-US" altLang="he-IL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4339" name="Text Box 12"/>
          <p:cNvSpPr txBox="1">
            <a:spLocks noChangeArrowheads="1"/>
          </p:cNvSpPr>
          <p:nvPr/>
        </p:nvSpPr>
        <p:spPr bwMode="auto">
          <a:xfrm>
            <a:off x="363538" y="7762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0 </a:t>
            </a:r>
          </a:p>
        </p:txBody>
      </p:sp>
      <p:sp>
        <p:nvSpPr>
          <p:cNvPr id="14340" name="Text Box 13"/>
          <p:cNvSpPr txBox="1">
            <a:spLocks noChangeArrowheads="1"/>
          </p:cNvSpPr>
          <p:nvPr/>
        </p:nvSpPr>
        <p:spPr bwMode="auto">
          <a:xfrm>
            <a:off x="363538" y="4587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4 </a:t>
            </a:r>
          </a:p>
        </p:txBody>
      </p:sp>
      <p:sp>
        <p:nvSpPr>
          <p:cNvPr id="14341" name="Text Box 14"/>
          <p:cNvSpPr txBox="1">
            <a:spLocks noChangeArrowheads="1"/>
          </p:cNvSpPr>
          <p:nvPr/>
        </p:nvSpPr>
        <p:spPr bwMode="auto">
          <a:xfrm>
            <a:off x="363538" y="1285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8 </a:t>
            </a:r>
          </a:p>
        </p:txBody>
      </p:sp>
      <p:sp>
        <p:nvSpPr>
          <p:cNvPr id="14342" name="Text Box 19"/>
          <p:cNvSpPr txBox="1">
            <a:spLocks noChangeArrowheads="1"/>
          </p:cNvSpPr>
          <p:nvPr/>
        </p:nvSpPr>
        <p:spPr bwMode="auto">
          <a:xfrm>
            <a:off x="363538" y="10652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-4 </a:t>
            </a:r>
          </a:p>
        </p:txBody>
      </p:sp>
      <p:sp>
        <p:nvSpPr>
          <p:cNvPr id="14343" name="Text Box 19"/>
          <p:cNvSpPr txBox="1">
            <a:spLocks noChangeArrowheads="1"/>
          </p:cNvSpPr>
          <p:nvPr/>
        </p:nvSpPr>
        <p:spPr bwMode="auto">
          <a:xfrm>
            <a:off x="363538" y="13954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-8 </a:t>
            </a:r>
          </a:p>
        </p:txBody>
      </p:sp>
      <p:sp>
        <p:nvSpPr>
          <p:cNvPr id="14344" name="Text Box 19"/>
          <p:cNvSpPr txBox="1">
            <a:spLocks noChangeArrowheads="1"/>
          </p:cNvSpPr>
          <p:nvPr/>
        </p:nvSpPr>
        <p:spPr bwMode="auto">
          <a:xfrm>
            <a:off x="219075" y="1712913"/>
            <a:ext cx="9223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-12 </a:t>
            </a:r>
          </a:p>
        </p:txBody>
      </p:sp>
      <p:sp>
        <p:nvSpPr>
          <p:cNvPr id="14345" name="Text Box 12"/>
          <p:cNvSpPr txBox="1">
            <a:spLocks noChangeArrowheads="1"/>
          </p:cNvSpPr>
          <p:nvPr/>
        </p:nvSpPr>
        <p:spPr bwMode="auto">
          <a:xfrm>
            <a:off x="49213" y="3297238"/>
            <a:ext cx="3683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4346" name="Rectangle 6"/>
          <p:cNvSpPr>
            <a:spLocks noChangeArrowheads="1"/>
          </p:cNvSpPr>
          <p:nvPr/>
        </p:nvSpPr>
        <p:spPr bwMode="auto">
          <a:xfrm>
            <a:off x="896938" y="23431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47" name="Rectangle 7"/>
          <p:cNvSpPr>
            <a:spLocks noChangeArrowheads="1"/>
          </p:cNvSpPr>
          <p:nvPr/>
        </p:nvSpPr>
        <p:spPr bwMode="auto">
          <a:xfrm>
            <a:off x="896938" y="26622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48" name="Rectangle 8"/>
          <p:cNvSpPr>
            <a:spLocks noChangeArrowheads="1"/>
          </p:cNvSpPr>
          <p:nvPr/>
        </p:nvSpPr>
        <p:spPr bwMode="auto">
          <a:xfrm>
            <a:off x="896938" y="29813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49" name="Rectangle 9"/>
          <p:cNvSpPr>
            <a:spLocks noChangeArrowheads="1"/>
          </p:cNvSpPr>
          <p:nvPr/>
        </p:nvSpPr>
        <p:spPr bwMode="auto">
          <a:xfrm>
            <a:off x="896938" y="3298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0" name="Rectangle 18"/>
          <p:cNvSpPr>
            <a:spLocks noChangeArrowheads="1"/>
          </p:cNvSpPr>
          <p:nvPr/>
        </p:nvSpPr>
        <p:spPr bwMode="auto">
          <a:xfrm>
            <a:off x="896938" y="361791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1" name="Rectangle 6"/>
          <p:cNvSpPr>
            <a:spLocks noChangeArrowheads="1"/>
          </p:cNvSpPr>
          <p:nvPr/>
        </p:nvSpPr>
        <p:spPr bwMode="auto">
          <a:xfrm>
            <a:off x="896938" y="17049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2" name="Rectangle 6"/>
          <p:cNvSpPr>
            <a:spLocks noChangeArrowheads="1"/>
          </p:cNvSpPr>
          <p:nvPr/>
        </p:nvSpPr>
        <p:spPr bwMode="auto">
          <a:xfrm>
            <a:off x="896938" y="13858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3" name="Rectangle 6"/>
          <p:cNvSpPr>
            <a:spLocks noChangeArrowheads="1"/>
          </p:cNvSpPr>
          <p:nvPr/>
        </p:nvSpPr>
        <p:spPr bwMode="auto">
          <a:xfrm>
            <a:off x="896938" y="10668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4" name="Rectangle 6"/>
          <p:cNvSpPr>
            <a:spLocks noChangeArrowheads="1"/>
          </p:cNvSpPr>
          <p:nvPr/>
        </p:nvSpPr>
        <p:spPr bwMode="auto">
          <a:xfrm>
            <a:off x="896938" y="20256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R8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896938" y="39370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6" name="Rectangle 18"/>
          <p:cNvSpPr>
            <a:spLocks noChangeArrowheads="1"/>
          </p:cNvSpPr>
          <p:nvPr/>
        </p:nvSpPr>
        <p:spPr bwMode="auto">
          <a:xfrm>
            <a:off x="896938" y="4573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7" name="Rectangle 18"/>
          <p:cNvSpPr>
            <a:spLocks noChangeArrowheads="1"/>
          </p:cNvSpPr>
          <p:nvPr/>
        </p:nvSpPr>
        <p:spPr bwMode="auto">
          <a:xfrm>
            <a:off x="896938" y="425608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8" name="Rectangle 18"/>
          <p:cNvSpPr>
            <a:spLocks noChangeArrowheads="1"/>
          </p:cNvSpPr>
          <p:nvPr/>
        </p:nvSpPr>
        <p:spPr bwMode="auto">
          <a:xfrm>
            <a:off x="896938" y="48926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9" name="Rectangle 9"/>
          <p:cNvSpPr>
            <a:spLocks noChangeArrowheads="1"/>
          </p:cNvSpPr>
          <p:nvPr/>
        </p:nvSpPr>
        <p:spPr bwMode="auto">
          <a:xfrm>
            <a:off x="896938" y="4589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0" name="Rectangle 18"/>
          <p:cNvSpPr>
            <a:spLocks noChangeArrowheads="1"/>
          </p:cNvSpPr>
          <p:nvPr/>
        </p:nvSpPr>
        <p:spPr bwMode="auto">
          <a:xfrm>
            <a:off x="896938" y="49085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1" name="Rectangle 18"/>
          <p:cNvSpPr>
            <a:spLocks noChangeArrowheads="1"/>
          </p:cNvSpPr>
          <p:nvPr/>
        </p:nvSpPr>
        <p:spPr bwMode="auto">
          <a:xfrm>
            <a:off x="896938" y="52276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2" name="Rectangle 18"/>
          <p:cNvSpPr>
            <a:spLocks noChangeArrowheads="1"/>
          </p:cNvSpPr>
          <p:nvPr/>
        </p:nvSpPr>
        <p:spPr bwMode="auto">
          <a:xfrm>
            <a:off x="896938" y="58642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3" name="Rectangle 18"/>
          <p:cNvSpPr>
            <a:spLocks noChangeArrowheads="1"/>
          </p:cNvSpPr>
          <p:nvPr/>
        </p:nvSpPr>
        <p:spPr bwMode="auto">
          <a:xfrm>
            <a:off x="896938" y="55467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4" name="Rectangle 18"/>
          <p:cNvSpPr>
            <a:spLocks noChangeArrowheads="1"/>
          </p:cNvSpPr>
          <p:nvPr/>
        </p:nvSpPr>
        <p:spPr bwMode="auto">
          <a:xfrm>
            <a:off x="896938" y="618331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5" name="Rectangle 18"/>
          <p:cNvSpPr>
            <a:spLocks noChangeArrowheads="1"/>
          </p:cNvSpPr>
          <p:nvPr/>
        </p:nvSpPr>
        <p:spPr bwMode="auto">
          <a:xfrm>
            <a:off x="896938" y="5203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6" name="Rectangle 18"/>
          <p:cNvSpPr>
            <a:spLocks noChangeArrowheads="1"/>
          </p:cNvSpPr>
          <p:nvPr/>
        </p:nvSpPr>
        <p:spPr bwMode="auto">
          <a:xfrm>
            <a:off x="896938" y="52197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7" name="Rectangle 18"/>
          <p:cNvSpPr>
            <a:spLocks noChangeArrowheads="1"/>
          </p:cNvSpPr>
          <p:nvPr/>
        </p:nvSpPr>
        <p:spPr bwMode="auto">
          <a:xfrm>
            <a:off x="896938" y="55403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8" name="Rectangle 18"/>
          <p:cNvSpPr>
            <a:spLocks noChangeArrowheads="1"/>
          </p:cNvSpPr>
          <p:nvPr/>
        </p:nvSpPr>
        <p:spPr bwMode="auto">
          <a:xfrm>
            <a:off x="896938" y="617696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9" name="Rectangle 18"/>
          <p:cNvSpPr>
            <a:spLocks noChangeArrowheads="1"/>
          </p:cNvSpPr>
          <p:nvPr/>
        </p:nvSpPr>
        <p:spPr bwMode="auto">
          <a:xfrm>
            <a:off x="896938" y="585787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70" name="Rectangle 18"/>
          <p:cNvSpPr>
            <a:spLocks noChangeArrowheads="1"/>
          </p:cNvSpPr>
          <p:nvPr/>
        </p:nvSpPr>
        <p:spPr bwMode="auto">
          <a:xfrm>
            <a:off x="896938" y="6494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71" name="Rectangle 6"/>
          <p:cNvSpPr>
            <a:spLocks noChangeArrowheads="1"/>
          </p:cNvSpPr>
          <p:nvPr/>
        </p:nvSpPr>
        <p:spPr bwMode="auto">
          <a:xfrm>
            <a:off x="896938" y="4492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72" name="Rectangle 6"/>
          <p:cNvSpPr>
            <a:spLocks noChangeArrowheads="1"/>
          </p:cNvSpPr>
          <p:nvPr/>
        </p:nvSpPr>
        <p:spPr bwMode="auto">
          <a:xfrm>
            <a:off x="896938" y="128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73" name="Rectangle 6"/>
          <p:cNvSpPr>
            <a:spLocks noChangeArrowheads="1"/>
          </p:cNvSpPr>
          <p:nvPr/>
        </p:nvSpPr>
        <p:spPr bwMode="auto">
          <a:xfrm>
            <a:off x="896938" y="7683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R8</a:t>
            </a:r>
          </a:p>
        </p:txBody>
      </p:sp>
      <p:sp>
        <p:nvSpPr>
          <p:cNvPr id="14374" name="Text Box 19"/>
          <p:cNvSpPr txBox="1">
            <a:spLocks noChangeArrowheads="1"/>
          </p:cNvSpPr>
          <p:nvPr/>
        </p:nvSpPr>
        <p:spPr bwMode="auto">
          <a:xfrm>
            <a:off x="508000" y="1928813"/>
            <a:ext cx="3683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</p:txBody>
      </p:sp>
      <p:sp>
        <p:nvSpPr>
          <p:cNvPr id="89" name="Content Placeholder 2"/>
          <p:cNvSpPr>
            <a:spLocks noGrp="1"/>
          </p:cNvSpPr>
          <p:nvPr>
            <p:ph idx="1"/>
          </p:nvPr>
        </p:nvSpPr>
        <p:spPr>
          <a:xfrm>
            <a:off x="5292725" y="836613"/>
            <a:ext cx="3600450" cy="2781300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int F( ) {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int x=1, y=1;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x=g( )+x;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he-IL" dirty="0"/>
          </a:p>
        </p:txBody>
      </p:sp>
      <p:sp>
        <p:nvSpPr>
          <p:cNvPr id="14376" name="Rectangle 18"/>
          <p:cNvSpPr>
            <a:spLocks noChangeArrowheads="1"/>
          </p:cNvSpPr>
          <p:nvPr/>
        </p:nvSpPr>
        <p:spPr bwMode="auto">
          <a:xfrm>
            <a:off x="896938" y="4651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Rtn adr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24050" y="692150"/>
            <a:ext cx="554038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R8</a:t>
            </a:r>
            <a:endParaRPr lang="he-IL" altLang="he-IL" b="1">
              <a:solidFill>
                <a:srgbClr val="A50021"/>
              </a:solidFill>
            </a:endParaRPr>
          </a:p>
        </p:txBody>
      </p:sp>
      <p:sp>
        <p:nvSpPr>
          <p:cNvPr id="100" name="Rectangle 18"/>
          <p:cNvSpPr>
            <a:spLocks noChangeArrowheads="1"/>
          </p:cNvSpPr>
          <p:nvPr/>
        </p:nvSpPr>
        <p:spPr bwMode="auto">
          <a:xfrm>
            <a:off x="900113" y="14049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y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01" name="Rectangle 18"/>
          <p:cNvSpPr>
            <a:spLocks noChangeArrowheads="1"/>
          </p:cNvSpPr>
          <p:nvPr/>
        </p:nvSpPr>
        <p:spPr bwMode="auto">
          <a:xfrm>
            <a:off x="896938" y="107950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x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04" name="Rectangle 18"/>
          <p:cNvSpPr>
            <a:spLocks noChangeArrowheads="1"/>
          </p:cNvSpPr>
          <p:nvPr/>
        </p:nvSpPr>
        <p:spPr bwMode="auto">
          <a:xfrm>
            <a:off x="896938" y="17224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Rtn adr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1924050" y="2008188"/>
            <a:ext cx="554038" cy="442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he-IL" b="1" dirty="0">
                <a:latin typeface="Courier New" pitchFamily="49" charset="0"/>
              </a:rPr>
              <a:t>R8</a:t>
            </a:r>
            <a:endParaRPr lang="he-IL" b="1" dirty="0"/>
          </a:p>
        </p:txBody>
      </p:sp>
      <p:sp>
        <p:nvSpPr>
          <p:cNvPr id="107" name="Rectangle 18"/>
          <p:cNvSpPr>
            <a:spLocks noChangeArrowheads="1"/>
          </p:cNvSpPr>
          <p:nvPr/>
        </p:nvSpPr>
        <p:spPr bwMode="auto">
          <a:xfrm>
            <a:off x="896938" y="234950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w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14385" name="Group 107"/>
          <p:cNvGrpSpPr>
            <a:grpSpLocks/>
          </p:cNvGrpSpPr>
          <p:nvPr/>
        </p:nvGrpSpPr>
        <p:grpSpPr bwMode="auto">
          <a:xfrm>
            <a:off x="7451725" y="4398963"/>
            <a:ext cx="1011238" cy="1592262"/>
            <a:chOff x="1048694" y="5372608"/>
            <a:chExt cx="1011410" cy="1593168"/>
          </a:xfrm>
        </p:grpSpPr>
        <p:sp>
          <p:nvSpPr>
            <p:cNvPr id="14390" name="Rectangle 18"/>
            <p:cNvSpPr>
              <a:spLocks noChangeArrowheads="1"/>
            </p:cNvSpPr>
            <p:nvPr/>
          </p:nvSpPr>
          <p:spPr bwMode="auto">
            <a:xfrm>
              <a:off x="1048694" y="537260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sz="2000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1" name="Rectangle 18"/>
            <p:cNvSpPr>
              <a:spLocks noChangeArrowheads="1"/>
            </p:cNvSpPr>
            <p:nvPr/>
          </p:nvSpPr>
          <p:spPr bwMode="auto">
            <a:xfrm>
              <a:off x="1048694" y="569222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2" name="Rectangle 18"/>
            <p:cNvSpPr>
              <a:spLocks noChangeArrowheads="1"/>
            </p:cNvSpPr>
            <p:nvPr/>
          </p:nvSpPr>
          <p:spPr bwMode="auto">
            <a:xfrm>
              <a:off x="1048694" y="6329002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3" name="Rectangle 18"/>
            <p:cNvSpPr>
              <a:spLocks noChangeArrowheads="1"/>
            </p:cNvSpPr>
            <p:nvPr/>
          </p:nvSpPr>
          <p:spPr bwMode="auto">
            <a:xfrm>
              <a:off x="1048694" y="6010615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4" name="Rectangle 18"/>
            <p:cNvSpPr>
              <a:spLocks noChangeArrowheads="1"/>
            </p:cNvSpPr>
            <p:nvPr/>
          </p:nvSpPr>
          <p:spPr bwMode="auto">
            <a:xfrm>
              <a:off x="1048694" y="6647389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</p:grpSp>
      <p:sp>
        <p:nvSpPr>
          <p:cNvPr id="14386" name="Text Box 19"/>
          <p:cNvSpPr txBox="1">
            <a:spLocks noChangeArrowheads="1"/>
          </p:cNvSpPr>
          <p:nvPr/>
        </p:nvSpPr>
        <p:spPr bwMode="auto">
          <a:xfrm rot="-5400000">
            <a:off x="6375400" y="4841876"/>
            <a:ext cx="18430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Registers</a:t>
            </a:r>
          </a:p>
        </p:txBody>
      </p:sp>
      <p:sp>
        <p:nvSpPr>
          <p:cNvPr id="116" name="Rectangle 115"/>
          <p:cNvSpPr>
            <a:spLocks noChangeArrowheads="1"/>
          </p:cNvSpPr>
          <p:nvPr/>
        </p:nvSpPr>
        <p:spPr bwMode="auto">
          <a:xfrm>
            <a:off x="1908175" y="2276475"/>
            <a:ext cx="5524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R7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  <p:sp>
        <p:nvSpPr>
          <p:cNvPr id="117" name="Content Placeholder 2"/>
          <p:cNvSpPr txBox="1">
            <a:spLocks/>
          </p:cNvSpPr>
          <p:nvPr/>
        </p:nvSpPr>
        <p:spPr bwMode="auto">
          <a:xfrm>
            <a:off x="2646363" y="854075"/>
            <a:ext cx="2449512" cy="21272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79" tIns="44446" rIns="90479" bIns="44446"/>
          <a:lstStyle>
            <a:lvl1pPr marL="385763" indent="-385763" algn="r" rtl="1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•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r" rtl="1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r" rtl="1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sz="2400" b="1">
                <a:solidFill>
                  <a:schemeClr val="folHlink"/>
                </a:solidFill>
                <a:latin typeface="+mn-lt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int g( ) {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int w=3;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endParaRPr lang="en-US" kern="0" dirty="0"/>
          </a:p>
          <a:p>
            <a:pPr marL="0" indent="0" algn="l" rtl="0">
              <a:buFont typeface="Wingdings" pitchFamily="2" charset="2"/>
              <a:buNone/>
              <a:defRPr/>
            </a:pPr>
            <a:endParaRPr lang="he-IL" kern="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2738" y="44450"/>
            <a:ext cx="8559800" cy="781050"/>
          </a:xfrm>
        </p:spPr>
        <p:txBody>
          <a:bodyPr/>
          <a:lstStyle/>
          <a:p>
            <a:pPr eaLnBrk="1" hangingPunct="1"/>
            <a:r>
              <a:rPr lang="he-IL" altLang="he-IL" dirty="0">
                <a:solidFill>
                  <a:srgbClr val="002060"/>
                </a:solidFill>
                <a:cs typeface="Arial" panose="020B0604020202020204" pitchFamily="34" charset="0"/>
              </a:rPr>
              <a:t>המחסנית - פתרון</a:t>
            </a:r>
            <a:endParaRPr lang="en-US" altLang="he-IL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5363" name="Text Box 12"/>
          <p:cNvSpPr txBox="1">
            <a:spLocks noChangeArrowheads="1"/>
          </p:cNvSpPr>
          <p:nvPr/>
        </p:nvSpPr>
        <p:spPr bwMode="auto">
          <a:xfrm>
            <a:off x="363538" y="7762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0 </a:t>
            </a:r>
          </a:p>
        </p:txBody>
      </p:sp>
      <p:sp>
        <p:nvSpPr>
          <p:cNvPr id="15364" name="Text Box 13"/>
          <p:cNvSpPr txBox="1">
            <a:spLocks noChangeArrowheads="1"/>
          </p:cNvSpPr>
          <p:nvPr/>
        </p:nvSpPr>
        <p:spPr bwMode="auto">
          <a:xfrm>
            <a:off x="363538" y="4587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4 </a:t>
            </a:r>
          </a:p>
        </p:txBody>
      </p:sp>
      <p:sp>
        <p:nvSpPr>
          <p:cNvPr id="15365" name="Text Box 14"/>
          <p:cNvSpPr txBox="1">
            <a:spLocks noChangeArrowheads="1"/>
          </p:cNvSpPr>
          <p:nvPr/>
        </p:nvSpPr>
        <p:spPr bwMode="auto">
          <a:xfrm>
            <a:off x="363538" y="1285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8 </a:t>
            </a:r>
          </a:p>
        </p:txBody>
      </p:sp>
      <p:sp>
        <p:nvSpPr>
          <p:cNvPr id="15366" name="Text Box 19"/>
          <p:cNvSpPr txBox="1">
            <a:spLocks noChangeArrowheads="1"/>
          </p:cNvSpPr>
          <p:nvPr/>
        </p:nvSpPr>
        <p:spPr bwMode="auto">
          <a:xfrm>
            <a:off x="363538" y="10652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-4 </a:t>
            </a:r>
          </a:p>
        </p:txBody>
      </p:sp>
      <p:sp>
        <p:nvSpPr>
          <p:cNvPr id="15367" name="Text Box 19"/>
          <p:cNvSpPr txBox="1">
            <a:spLocks noChangeArrowheads="1"/>
          </p:cNvSpPr>
          <p:nvPr/>
        </p:nvSpPr>
        <p:spPr bwMode="auto">
          <a:xfrm>
            <a:off x="363538" y="13954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-8 </a:t>
            </a:r>
          </a:p>
        </p:txBody>
      </p:sp>
      <p:sp>
        <p:nvSpPr>
          <p:cNvPr id="15368" name="Text Box 19"/>
          <p:cNvSpPr txBox="1">
            <a:spLocks noChangeArrowheads="1"/>
          </p:cNvSpPr>
          <p:nvPr/>
        </p:nvSpPr>
        <p:spPr bwMode="auto">
          <a:xfrm>
            <a:off x="219075" y="1712913"/>
            <a:ext cx="9223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-12 </a:t>
            </a:r>
          </a:p>
        </p:txBody>
      </p:sp>
      <p:sp>
        <p:nvSpPr>
          <p:cNvPr id="15369" name="Text Box 12"/>
          <p:cNvSpPr txBox="1">
            <a:spLocks noChangeArrowheads="1"/>
          </p:cNvSpPr>
          <p:nvPr/>
        </p:nvSpPr>
        <p:spPr bwMode="auto">
          <a:xfrm>
            <a:off x="49213" y="3297238"/>
            <a:ext cx="3683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5370" name="Rectangle 6"/>
          <p:cNvSpPr>
            <a:spLocks noChangeArrowheads="1"/>
          </p:cNvSpPr>
          <p:nvPr/>
        </p:nvSpPr>
        <p:spPr bwMode="auto">
          <a:xfrm>
            <a:off x="896938" y="23431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5371" name="Rectangle 7"/>
          <p:cNvSpPr>
            <a:spLocks noChangeArrowheads="1"/>
          </p:cNvSpPr>
          <p:nvPr/>
        </p:nvSpPr>
        <p:spPr bwMode="auto">
          <a:xfrm>
            <a:off x="896938" y="26622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5372" name="Rectangle 8"/>
          <p:cNvSpPr>
            <a:spLocks noChangeArrowheads="1"/>
          </p:cNvSpPr>
          <p:nvPr/>
        </p:nvSpPr>
        <p:spPr bwMode="auto">
          <a:xfrm>
            <a:off x="896938" y="29813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73" name="Rectangle 9"/>
          <p:cNvSpPr>
            <a:spLocks noChangeArrowheads="1"/>
          </p:cNvSpPr>
          <p:nvPr/>
        </p:nvSpPr>
        <p:spPr bwMode="auto">
          <a:xfrm>
            <a:off x="896938" y="3298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74" name="Rectangle 18"/>
          <p:cNvSpPr>
            <a:spLocks noChangeArrowheads="1"/>
          </p:cNvSpPr>
          <p:nvPr/>
        </p:nvSpPr>
        <p:spPr bwMode="auto">
          <a:xfrm>
            <a:off x="896938" y="361791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75" name="Rectangle 6"/>
          <p:cNvSpPr>
            <a:spLocks noChangeArrowheads="1"/>
          </p:cNvSpPr>
          <p:nvPr/>
        </p:nvSpPr>
        <p:spPr bwMode="auto">
          <a:xfrm>
            <a:off x="896938" y="17049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5376" name="Rectangle 6"/>
          <p:cNvSpPr>
            <a:spLocks noChangeArrowheads="1"/>
          </p:cNvSpPr>
          <p:nvPr/>
        </p:nvSpPr>
        <p:spPr bwMode="auto">
          <a:xfrm>
            <a:off x="896938" y="13858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5377" name="Rectangle 6"/>
          <p:cNvSpPr>
            <a:spLocks noChangeArrowheads="1"/>
          </p:cNvSpPr>
          <p:nvPr/>
        </p:nvSpPr>
        <p:spPr bwMode="auto">
          <a:xfrm>
            <a:off x="896938" y="10668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896938" y="20256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>
              <a:lnSpc>
                <a:spcPct val="100000"/>
              </a:lnSpc>
              <a:defRPr/>
            </a:pPr>
            <a:endParaRPr lang="en-US" altLang="he-IL" dirty="0">
              <a:solidFill>
                <a:schemeClr val="bg2">
                  <a:lumMod val="50000"/>
                </a:schemeClr>
              </a:solidFill>
              <a:latin typeface="Courier New" pitchFamily="49" charset="0"/>
            </a:endParaRPr>
          </a:p>
        </p:txBody>
      </p:sp>
      <p:sp>
        <p:nvSpPr>
          <p:cNvPr id="15379" name="Rectangle 18"/>
          <p:cNvSpPr>
            <a:spLocks noChangeArrowheads="1"/>
          </p:cNvSpPr>
          <p:nvPr/>
        </p:nvSpPr>
        <p:spPr bwMode="auto">
          <a:xfrm>
            <a:off x="896938" y="39370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80" name="Rectangle 18"/>
          <p:cNvSpPr>
            <a:spLocks noChangeArrowheads="1"/>
          </p:cNvSpPr>
          <p:nvPr/>
        </p:nvSpPr>
        <p:spPr bwMode="auto">
          <a:xfrm>
            <a:off x="896938" y="4573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81" name="Rectangle 18"/>
          <p:cNvSpPr>
            <a:spLocks noChangeArrowheads="1"/>
          </p:cNvSpPr>
          <p:nvPr/>
        </p:nvSpPr>
        <p:spPr bwMode="auto">
          <a:xfrm>
            <a:off x="896938" y="425608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82" name="Rectangle 18"/>
          <p:cNvSpPr>
            <a:spLocks noChangeArrowheads="1"/>
          </p:cNvSpPr>
          <p:nvPr/>
        </p:nvSpPr>
        <p:spPr bwMode="auto">
          <a:xfrm>
            <a:off x="896938" y="48926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83" name="Rectangle 9"/>
          <p:cNvSpPr>
            <a:spLocks noChangeArrowheads="1"/>
          </p:cNvSpPr>
          <p:nvPr/>
        </p:nvSpPr>
        <p:spPr bwMode="auto">
          <a:xfrm>
            <a:off x="896938" y="4589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84" name="Rectangle 18"/>
          <p:cNvSpPr>
            <a:spLocks noChangeArrowheads="1"/>
          </p:cNvSpPr>
          <p:nvPr/>
        </p:nvSpPr>
        <p:spPr bwMode="auto">
          <a:xfrm>
            <a:off x="896938" y="49085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85" name="Rectangle 18"/>
          <p:cNvSpPr>
            <a:spLocks noChangeArrowheads="1"/>
          </p:cNvSpPr>
          <p:nvPr/>
        </p:nvSpPr>
        <p:spPr bwMode="auto">
          <a:xfrm>
            <a:off x="896938" y="52276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86" name="Rectangle 18"/>
          <p:cNvSpPr>
            <a:spLocks noChangeArrowheads="1"/>
          </p:cNvSpPr>
          <p:nvPr/>
        </p:nvSpPr>
        <p:spPr bwMode="auto">
          <a:xfrm>
            <a:off x="896938" y="58642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87" name="Rectangle 18"/>
          <p:cNvSpPr>
            <a:spLocks noChangeArrowheads="1"/>
          </p:cNvSpPr>
          <p:nvPr/>
        </p:nvSpPr>
        <p:spPr bwMode="auto">
          <a:xfrm>
            <a:off x="896938" y="55467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88" name="Rectangle 18"/>
          <p:cNvSpPr>
            <a:spLocks noChangeArrowheads="1"/>
          </p:cNvSpPr>
          <p:nvPr/>
        </p:nvSpPr>
        <p:spPr bwMode="auto">
          <a:xfrm>
            <a:off x="896938" y="618331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89" name="Rectangle 18"/>
          <p:cNvSpPr>
            <a:spLocks noChangeArrowheads="1"/>
          </p:cNvSpPr>
          <p:nvPr/>
        </p:nvSpPr>
        <p:spPr bwMode="auto">
          <a:xfrm>
            <a:off x="896938" y="5203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90" name="Rectangle 18"/>
          <p:cNvSpPr>
            <a:spLocks noChangeArrowheads="1"/>
          </p:cNvSpPr>
          <p:nvPr/>
        </p:nvSpPr>
        <p:spPr bwMode="auto">
          <a:xfrm>
            <a:off x="896938" y="52197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91" name="Rectangle 18"/>
          <p:cNvSpPr>
            <a:spLocks noChangeArrowheads="1"/>
          </p:cNvSpPr>
          <p:nvPr/>
        </p:nvSpPr>
        <p:spPr bwMode="auto">
          <a:xfrm>
            <a:off x="896938" y="55403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92" name="Rectangle 18"/>
          <p:cNvSpPr>
            <a:spLocks noChangeArrowheads="1"/>
          </p:cNvSpPr>
          <p:nvPr/>
        </p:nvSpPr>
        <p:spPr bwMode="auto">
          <a:xfrm>
            <a:off x="896938" y="617696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93" name="Rectangle 18"/>
          <p:cNvSpPr>
            <a:spLocks noChangeArrowheads="1"/>
          </p:cNvSpPr>
          <p:nvPr/>
        </p:nvSpPr>
        <p:spPr bwMode="auto">
          <a:xfrm>
            <a:off x="896938" y="585787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94" name="Rectangle 18"/>
          <p:cNvSpPr>
            <a:spLocks noChangeArrowheads="1"/>
          </p:cNvSpPr>
          <p:nvPr/>
        </p:nvSpPr>
        <p:spPr bwMode="auto">
          <a:xfrm>
            <a:off x="896938" y="6494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95" name="Rectangle 6"/>
          <p:cNvSpPr>
            <a:spLocks noChangeArrowheads="1"/>
          </p:cNvSpPr>
          <p:nvPr/>
        </p:nvSpPr>
        <p:spPr bwMode="auto">
          <a:xfrm>
            <a:off x="896938" y="4492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5396" name="Rectangle 6"/>
          <p:cNvSpPr>
            <a:spLocks noChangeArrowheads="1"/>
          </p:cNvSpPr>
          <p:nvPr/>
        </p:nvSpPr>
        <p:spPr bwMode="auto">
          <a:xfrm>
            <a:off x="896938" y="128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5397" name="Rectangle 6"/>
          <p:cNvSpPr>
            <a:spLocks noChangeArrowheads="1"/>
          </p:cNvSpPr>
          <p:nvPr/>
        </p:nvSpPr>
        <p:spPr bwMode="auto">
          <a:xfrm>
            <a:off x="896938" y="7683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R8</a:t>
            </a:r>
          </a:p>
        </p:txBody>
      </p:sp>
      <p:sp>
        <p:nvSpPr>
          <p:cNvPr id="15398" name="Text Box 19"/>
          <p:cNvSpPr txBox="1">
            <a:spLocks noChangeArrowheads="1"/>
          </p:cNvSpPr>
          <p:nvPr/>
        </p:nvSpPr>
        <p:spPr bwMode="auto">
          <a:xfrm>
            <a:off x="508000" y="1928813"/>
            <a:ext cx="3683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</p:txBody>
      </p:sp>
      <p:sp>
        <p:nvSpPr>
          <p:cNvPr id="89" name="Content Placeholder 2"/>
          <p:cNvSpPr>
            <a:spLocks noGrp="1"/>
          </p:cNvSpPr>
          <p:nvPr>
            <p:ph idx="1"/>
          </p:nvPr>
        </p:nvSpPr>
        <p:spPr>
          <a:xfrm>
            <a:off x="5292725" y="836613"/>
            <a:ext cx="3600450" cy="2781300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int F( ) {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int x=1, y=1;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x=g( )+x;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he-IL" dirty="0"/>
          </a:p>
        </p:txBody>
      </p:sp>
      <p:sp>
        <p:nvSpPr>
          <p:cNvPr id="15400" name="Rectangle 18"/>
          <p:cNvSpPr>
            <a:spLocks noChangeArrowheads="1"/>
          </p:cNvSpPr>
          <p:nvPr/>
        </p:nvSpPr>
        <p:spPr bwMode="auto">
          <a:xfrm>
            <a:off x="896938" y="4651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Rtn adr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401" name="Rectangle 18"/>
          <p:cNvSpPr>
            <a:spLocks noChangeArrowheads="1"/>
          </p:cNvSpPr>
          <p:nvPr/>
        </p:nvSpPr>
        <p:spPr bwMode="auto">
          <a:xfrm>
            <a:off x="900113" y="14049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y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402" name="Rectangle 18"/>
          <p:cNvSpPr>
            <a:spLocks noChangeArrowheads="1"/>
          </p:cNvSpPr>
          <p:nvPr/>
        </p:nvSpPr>
        <p:spPr bwMode="auto">
          <a:xfrm>
            <a:off x="896938" y="107950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x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04" name="Rectangle 18"/>
          <p:cNvSpPr>
            <a:spLocks noChangeArrowheads="1"/>
          </p:cNvSpPr>
          <p:nvPr/>
        </p:nvSpPr>
        <p:spPr bwMode="auto">
          <a:xfrm>
            <a:off x="896938" y="17224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Rtn adr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06" name="Rectangle 105"/>
          <p:cNvSpPr>
            <a:spLocks noChangeArrowheads="1"/>
          </p:cNvSpPr>
          <p:nvPr/>
        </p:nvSpPr>
        <p:spPr bwMode="auto">
          <a:xfrm>
            <a:off x="1924050" y="2008188"/>
            <a:ext cx="554038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 dirty="0">
                <a:latin typeface="Courier New" panose="02070309020205020404" pitchFamily="49" charset="0"/>
              </a:rPr>
              <a:t>R8</a:t>
            </a:r>
            <a:endParaRPr lang="he-IL" altLang="he-IL" b="1" dirty="0"/>
          </a:p>
        </p:txBody>
      </p:sp>
      <p:sp>
        <p:nvSpPr>
          <p:cNvPr id="107" name="Rectangle 18"/>
          <p:cNvSpPr>
            <a:spLocks noChangeArrowheads="1"/>
          </p:cNvSpPr>
          <p:nvPr/>
        </p:nvSpPr>
        <p:spPr bwMode="auto">
          <a:xfrm>
            <a:off x="896938" y="234950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w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15406" name="Group 107"/>
          <p:cNvGrpSpPr>
            <a:grpSpLocks/>
          </p:cNvGrpSpPr>
          <p:nvPr/>
        </p:nvGrpSpPr>
        <p:grpSpPr bwMode="auto">
          <a:xfrm>
            <a:off x="7451725" y="4398963"/>
            <a:ext cx="1011238" cy="1592262"/>
            <a:chOff x="1048694" y="5372608"/>
            <a:chExt cx="1011410" cy="1593168"/>
          </a:xfrm>
        </p:grpSpPr>
        <p:sp>
          <p:nvSpPr>
            <p:cNvPr id="15413" name="Rectangle 18"/>
            <p:cNvSpPr>
              <a:spLocks noChangeArrowheads="1"/>
            </p:cNvSpPr>
            <p:nvPr/>
          </p:nvSpPr>
          <p:spPr bwMode="auto">
            <a:xfrm>
              <a:off x="1048694" y="537260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sz="2000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5414" name="Rectangle 18"/>
            <p:cNvSpPr>
              <a:spLocks noChangeArrowheads="1"/>
            </p:cNvSpPr>
            <p:nvPr/>
          </p:nvSpPr>
          <p:spPr bwMode="auto">
            <a:xfrm>
              <a:off x="1048694" y="569222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5415" name="Rectangle 18"/>
            <p:cNvSpPr>
              <a:spLocks noChangeArrowheads="1"/>
            </p:cNvSpPr>
            <p:nvPr/>
          </p:nvSpPr>
          <p:spPr bwMode="auto">
            <a:xfrm>
              <a:off x="1048694" y="6329002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5416" name="Rectangle 18"/>
            <p:cNvSpPr>
              <a:spLocks noChangeArrowheads="1"/>
            </p:cNvSpPr>
            <p:nvPr/>
          </p:nvSpPr>
          <p:spPr bwMode="auto">
            <a:xfrm>
              <a:off x="1048694" y="6010615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5417" name="Rectangle 18"/>
            <p:cNvSpPr>
              <a:spLocks noChangeArrowheads="1"/>
            </p:cNvSpPr>
            <p:nvPr/>
          </p:nvSpPr>
          <p:spPr bwMode="auto">
            <a:xfrm>
              <a:off x="1048694" y="6647389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</p:grpSp>
      <p:sp>
        <p:nvSpPr>
          <p:cNvPr id="15407" name="Text Box 19"/>
          <p:cNvSpPr txBox="1">
            <a:spLocks noChangeArrowheads="1"/>
          </p:cNvSpPr>
          <p:nvPr/>
        </p:nvSpPr>
        <p:spPr bwMode="auto">
          <a:xfrm rot="-5400000">
            <a:off x="6375400" y="4841876"/>
            <a:ext cx="18430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Registers</a:t>
            </a:r>
          </a:p>
        </p:txBody>
      </p:sp>
      <p:sp>
        <p:nvSpPr>
          <p:cNvPr id="115" name="Rectangle 18"/>
          <p:cNvSpPr>
            <a:spLocks noChangeArrowheads="1"/>
          </p:cNvSpPr>
          <p:nvPr/>
        </p:nvSpPr>
        <p:spPr bwMode="auto">
          <a:xfrm>
            <a:off x="7451725" y="4400550"/>
            <a:ext cx="1011238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w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17" name="Content Placeholder 2"/>
          <p:cNvSpPr txBox="1">
            <a:spLocks/>
          </p:cNvSpPr>
          <p:nvPr/>
        </p:nvSpPr>
        <p:spPr bwMode="auto">
          <a:xfrm>
            <a:off x="2646363" y="854075"/>
            <a:ext cx="2449512" cy="21272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79" tIns="44446" rIns="90479" bIns="44446"/>
          <a:lstStyle>
            <a:lvl1pPr marL="385763" indent="-385763" algn="r" rtl="1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•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r" rtl="1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r" rtl="1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sz="2400" b="1">
                <a:solidFill>
                  <a:schemeClr val="folHlink"/>
                </a:solidFill>
                <a:latin typeface="+mn-lt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int g( ) {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int w=3;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return w; }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endParaRPr lang="en-US" kern="0" dirty="0"/>
          </a:p>
          <a:p>
            <a:pPr marL="0" indent="0" algn="l" rtl="0">
              <a:buFont typeface="Wingdings" pitchFamily="2" charset="2"/>
              <a:buNone/>
              <a:defRPr/>
            </a:pPr>
            <a:endParaRPr lang="he-IL" kern="0" dirty="0"/>
          </a:p>
        </p:txBody>
      </p:sp>
      <p:sp>
        <p:nvSpPr>
          <p:cNvPr id="118" name="Rectangle 117"/>
          <p:cNvSpPr>
            <a:spLocks noChangeArrowheads="1"/>
          </p:cNvSpPr>
          <p:nvPr/>
        </p:nvSpPr>
        <p:spPr bwMode="auto">
          <a:xfrm>
            <a:off x="1909763" y="2365375"/>
            <a:ext cx="55245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R7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187450" y="1989138"/>
            <a:ext cx="554038" cy="442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R8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2738" y="0"/>
            <a:ext cx="8488014" cy="825500"/>
          </a:xfrm>
        </p:spPr>
        <p:txBody>
          <a:bodyPr/>
          <a:lstStyle/>
          <a:p>
            <a:pPr eaLnBrk="1" hangingPunct="1"/>
            <a:r>
              <a:rPr lang="he-IL" altLang="he-IL" dirty="0">
                <a:solidFill>
                  <a:srgbClr val="002060"/>
                </a:solidFill>
                <a:cs typeface="Arial" panose="020B0604020202020204" pitchFamily="34" charset="0"/>
              </a:rPr>
              <a:t>המחסנית - פתרון</a:t>
            </a:r>
            <a:endParaRPr lang="en-US" altLang="he-IL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4339" name="Text Box 12"/>
          <p:cNvSpPr txBox="1">
            <a:spLocks noChangeArrowheads="1"/>
          </p:cNvSpPr>
          <p:nvPr/>
        </p:nvSpPr>
        <p:spPr bwMode="auto">
          <a:xfrm>
            <a:off x="363538" y="7762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0 </a:t>
            </a:r>
          </a:p>
        </p:txBody>
      </p:sp>
      <p:sp>
        <p:nvSpPr>
          <p:cNvPr id="14340" name="Text Box 13"/>
          <p:cNvSpPr txBox="1">
            <a:spLocks noChangeArrowheads="1"/>
          </p:cNvSpPr>
          <p:nvPr/>
        </p:nvSpPr>
        <p:spPr bwMode="auto">
          <a:xfrm>
            <a:off x="363538" y="4587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4 </a:t>
            </a:r>
          </a:p>
        </p:txBody>
      </p:sp>
      <p:sp>
        <p:nvSpPr>
          <p:cNvPr id="14341" name="Text Box 14"/>
          <p:cNvSpPr txBox="1">
            <a:spLocks noChangeArrowheads="1"/>
          </p:cNvSpPr>
          <p:nvPr/>
        </p:nvSpPr>
        <p:spPr bwMode="auto">
          <a:xfrm>
            <a:off x="363538" y="1285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8 </a:t>
            </a:r>
          </a:p>
        </p:txBody>
      </p:sp>
      <p:sp>
        <p:nvSpPr>
          <p:cNvPr id="14342" name="Text Box 19"/>
          <p:cNvSpPr txBox="1">
            <a:spLocks noChangeArrowheads="1"/>
          </p:cNvSpPr>
          <p:nvPr/>
        </p:nvSpPr>
        <p:spPr bwMode="auto">
          <a:xfrm>
            <a:off x="363538" y="10652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-4 </a:t>
            </a:r>
          </a:p>
        </p:txBody>
      </p:sp>
      <p:sp>
        <p:nvSpPr>
          <p:cNvPr id="14343" name="Text Box 19"/>
          <p:cNvSpPr txBox="1">
            <a:spLocks noChangeArrowheads="1"/>
          </p:cNvSpPr>
          <p:nvPr/>
        </p:nvSpPr>
        <p:spPr bwMode="auto">
          <a:xfrm>
            <a:off x="363538" y="13954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-8 </a:t>
            </a:r>
          </a:p>
        </p:txBody>
      </p:sp>
      <p:sp>
        <p:nvSpPr>
          <p:cNvPr id="14344" name="Text Box 19"/>
          <p:cNvSpPr txBox="1">
            <a:spLocks noChangeArrowheads="1"/>
          </p:cNvSpPr>
          <p:nvPr/>
        </p:nvSpPr>
        <p:spPr bwMode="auto">
          <a:xfrm>
            <a:off x="219075" y="1712913"/>
            <a:ext cx="9223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-12 </a:t>
            </a:r>
          </a:p>
        </p:txBody>
      </p:sp>
      <p:sp>
        <p:nvSpPr>
          <p:cNvPr id="14345" name="Text Box 12"/>
          <p:cNvSpPr txBox="1">
            <a:spLocks noChangeArrowheads="1"/>
          </p:cNvSpPr>
          <p:nvPr/>
        </p:nvSpPr>
        <p:spPr bwMode="auto">
          <a:xfrm>
            <a:off x="49213" y="3297238"/>
            <a:ext cx="3683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4346" name="Rectangle 6"/>
          <p:cNvSpPr>
            <a:spLocks noChangeArrowheads="1"/>
          </p:cNvSpPr>
          <p:nvPr/>
        </p:nvSpPr>
        <p:spPr bwMode="auto">
          <a:xfrm>
            <a:off x="896938" y="23431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47" name="Rectangle 7"/>
          <p:cNvSpPr>
            <a:spLocks noChangeArrowheads="1"/>
          </p:cNvSpPr>
          <p:nvPr/>
        </p:nvSpPr>
        <p:spPr bwMode="auto">
          <a:xfrm>
            <a:off x="896938" y="26622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48" name="Rectangle 8"/>
          <p:cNvSpPr>
            <a:spLocks noChangeArrowheads="1"/>
          </p:cNvSpPr>
          <p:nvPr/>
        </p:nvSpPr>
        <p:spPr bwMode="auto">
          <a:xfrm>
            <a:off x="896938" y="29813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49" name="Rectangle 9"/>
          <p:cNvSpPr>
            <a:spLocks noChangeArrowheads="1"/>
          </p:cNvSpPr>
          <p:nvPr/>
        </p:nvSpPr>
        <p:spPr bwMode="auto">
          <a:xfrm>
            <a:off x="896938" y="3298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0" name="Rectangle 18"/>
          <p:cNvSpPr>
            <a:spLocks noChangeArrowheads="1"/>
          </p:cNvSpPr>
          <p:nvPr/>
        </p:nvSpPr>
        <p:spPr bwMode="auto">
          <a:xfrm>
            <a:off x="896938" y="361791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1" name="Rectangle 6"/>
          <p:cNvSpPr>
            <a:spLocks noChangeArrowheads="1"/>
          </p:cNvSpPr>
          <p:nvPr/>
        </p:nvSpPr>
        <p:spPr bwMode="auto">
          <a:xfrm>
            <a:off x="896938" y="17049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2" name="Rectangle 6"/>
          <p:cNvSpPr>
            <a:spLocks noChangeArrowheads="1"/>
          </p:cNvSpPr>
          <p:nvPr/>
        </p:nvSpPr>
        <p:spPr bwMode="auto">
          <a:xfrm>
            <a:off x="896938" y="13858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3" name="Rectangle 6"/>
          <p:cNvSpPr>
            <a:spLocks noChangeArrowheads="1"/>
          </p:cNvSpPr>
          <p:nvPr/>
        </p:nvSpPr>
        <p:spPr bwMode="auto">
          <a:xfrm>
            <a:off x="896938" y="10668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4" name="Rectangle 6"/>
          <p:cNvSpPr>
            <a:spLocks noChangeArrowheads="1"/>
          </p:cNvSpPr>
          <p:nvPr/>
        </p:nvSpPr>
        <p:spPr bwMode="auto">
          <a:xfrm>
            <a:off x="896938" y="20256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896938" y="39370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6" name="Rectangle 18"/>
          <p:cNvSpPr>
            <a:spLocks noChangeArrowheads="1"/>
          </p:cNvSpPr>
          <p:nvPr/>
        </p:nvSpPr>
        <p:spPr bwMode="auto">
          <a:xfrm>
            <a:off x="896938" y="4573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7" name="Rectangle 18"/>
          <p:cNvSpPr>
            <a:spLocks noChangeArrowheads="1"/>
          </p:cNvSpPr>
          <p:nvPr/>
        </p:nvSpPr>
        <p:spPr bwMode="auto">
          <a:xfrm>
            <a:off x="896938" y="425608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8" name="Rectangle 18"/>
          <p:cNvSpPr>
            <a:spLocks noChangeArrowheads="1"/>
          </p:cNvSpPr>
          <p:nvPr/>
        </p:nvSpPr>
        <p:spPr bwMode="auto">
          <a:xfrm>
            <a:off x="896938" y="48926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9" name="Rectangle 9"/>
          <p:cNvSpPr>
            <a:spLocks noChangeArrowheads="1"/>
          </p:cNvSpPr>
          <p:nvPr/>
        </p:nvSpPr>
        <p:spPr bwMode="auto">
          <a:xfrm>
            <a:off x="896938" y="4589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0" name="Rectangle 18"/>
          <p:cNvSpPr>
            <a:spLocks noChangeArrowheads="1"/>
          </p:cNvSpPr>
          <p:nvPr/>
        </p:nvSpPr>
        <p:spPr bwMode="auto">
          <a:xfrm>
            <a:off x="896938" y="49085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1" name="Rectangle 18"/>
          <p:cNvSpPr>
            <a:spLocks noChangeArrowheads="1"/>
          </p:cNvSpPr>
          <p:nvPr/>
        </p:nvSpPr>
        <p:spPr bwMode="auto">
          <a:xfrm>
            <a:off x="896938" y="52276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2" name="Rectangle 18"/>
          <p:cNvSpPr>
            <a:spLocks noChangeArrowheads="1"/>
          </p:cNvSpPr>
          <p:nvPr/>
        </p:nvSpPr>
        <p:spPr bwMode="auto">
          <a:xfrm>
            <a:off x="896938" y="58642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3" name="Rectangle 18"/>
          <p:cNvSpPr>
            <a:spLocks noChangeArrowheads="1"/>
          </p:cNvSpPr>
          <p:nvPr/>
        </p:nvSpPr>
        <p:spPr bwMode="auto">
          <a:xfrm>
            <a:off x="896938" y="55467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4" name="Rectangle 18"/>
          <p:cNvSpPr>
            <a:spLocks noChangeArrowheads="1"/>
          </p:cNvSpPr>
          <p:nvPr/>
        </p:nvSpPr>
        <p:spPr bwMode="auto">
          <a:xfrm>
            <a:off x="896938" y="618331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5" name="Rectangle 18"/>
          <p:cNvSpPr>
            <a:spLocks noChangeArrowheads="1"/>
          </p:cNvSpPr>
          <p:nvPr/>
        </p:nvSpPr>
        <p:spPr bwMode="auto">
          <a:xfrm>
            <a:off x="896938" y="5203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6" name="Rectangle 18"/>
          <p:cNvSpPr>
            <a:spLocks noChangeArrowheads="1"/>
          </p:cNvSpPr>
          <p:nvPr/>
        </p:nvSpPr>
        <p:spPr bwMode="auto">
          <a:xfrm>
            <a:off x="896938" y="52197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7" name="Rectangle 18"/>
          <p:cNvSpPr>
            <a:spLocks noChangeArrowheads="1"/>
          </p:cNvSpPr>
          <p:nvPr/>
        </p:nvSpPr>
        <p:spPr bwMode="auto">
          <a:xfrm>
            <a:off x="896938" y="55403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8" name="Rectangle 18"/>
          <p:cNvSpPr>
            <a:spLocks noChangeArrowheads="1"/>
          </p:cNvSpPr>
          <p:nvPr/>
        </p:nvSpPr>
        <p:spPr bwMode="auto">
          <a:xfrm>
            <a:off x="896938" y="617696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9" name="Rectangle 18"/>
          <p:cNvSpPr>
            <a:spLocks noChangeArrowheads="1"/>
          </p:cNvSpPr>
          <p:nvPr/>
        </p:nvSpPr>
        <p:spPr bwMode="auto">
          <a:xfrm>
            <a:off x="896938" y="585787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70" name="Rectangle 18"/>
          <p:cNvSpPr>
            <a:spLocks noChangeArrowheads="1"/>
          </p:cNvSpPr>
          <p:nvPr/>
        </p:nvSpPr>
        <p:spPr bwMode="auto">
          <a:xfrm>
            <a:off x="896938" y="6494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71" name="Rectangle 6"/>
          <p:cNvSpPr>
            <a:spLocks noChangeArrowheads="1"/>
          </p:cNvSpPr>
          <p:nvPr/>
        </p:nvSpPr>
        <p:spPr bwMode="auto">
          <a:xfrm>
            <a:off x="896938" y="4492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72" name="Rectangle 6"/>
          <p:cNvSpPr>
            <a:spLocks noChangeArrowheads="1"/>
          </p:cNvSpPr>
          <p:nvPr/>
        </p:nvSpPr>
        <p:spPr bwMode="auto">
          <a:xfrm>
            <a:off x="896938" y="128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73" name="Rectangle 6"/>
          <p:cNvSpPr>
            <a:spLocks noChangeArrowheads="1"/>
          </p:cNvSpPr>
          <p:nvPr/>
        </p:nvSpPr>
        <p:spPr bwMode="auto">
          <a:xfrm>
            <a:off x="896938" y="7683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R8</a:t>
            </a:r>
          </a:p>
        </p:txBody>
      </p:sp>
      <p:sp>
        <p:nvSpPr>
          <p:cNvPr id="14374" name="Text Box 19"/>
          <p:cNvSpPr txBox="1">
            <a:spLocks noChangeArrowheads="1"/>
          </p:cNvSpPr>
          <p:nvPr/>
        </p:nvSpPr>
        <p:spPr bwMode="auto">
          <a:xfrm>
            <a:off x="508000" y="1928813"/>
            <a:ext cx="3683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</p:txBody>
      </p:sp>
      <p:sp>
        <p:nvSpPr>
          <p:cNvPr id="89" name="Content Placeholder 2"/>
          <p:cNvSpPr>
            <a:spLocks noGrp="1"/>
          </p:cNvSpPr>
          <p:nvPr>
            <p:ph idx="1"/>
          </p:nvPr>
        </p:nvSpPr>
        <p:spPr>
          <a:xfrm>
            <a:off x="5292725" y="836613"/>
            <a:ext cx="3600450" cy="2781300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int F( ) {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int x=1, y=1;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x=g( )+x;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y=h()+y;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he-IL" dirty="0"/>
          </a:p>
        </p:txBody>
      </p:sp>
      <p:sp>
        <p:nvSpPr>
          <p:cNvPr id="14376" name="Rectangle 18"/>
          <p:cNvSpPr>
            <a:spLocks noChangeArrowheads="1"/>
          </p:cNvSpPr>
          <p:nvPr/>
        </p:nvSpPr>
        <p:spPr bwMode="auto">
          <a:xfrm>
            <a:off x="896938" y="4651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Rtn adr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24050" y="692150"/>
            <a:ext cx="554038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R8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  <p:sp>
        <p:nvSpPr>
          <p:cNvPr id="100" name="Rectangle 18"/>
          <p:cNvSpPr>
            <a:spLocks noChangeArrowheads="1"/>
          </p:cNvSpPr>
          <p:nvPr/>
        </p:nvSpPr>
        <p:spPr bwMode="auto">
          <a:xfrm>
            <a:off x="900113" y="14049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y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01" name="Rectangle 18"/>
          <p:cNvSpPr>
            <a:spLocks noChangeArrowheads="1"/>
          </p:cNvSpPr>
          <p:nvPr/>
        </p:nvSpPr>
        <p:spPr bwMode="auto">
          <a:xfrm>
            <a:off x="896938" y="107950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x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04" name="Rectangle 18"/>
          <p:cNvSpPr>
            <a:spLocks noChangeArrowheads="1"/>
          </p:cNvSpPr>
          <p:nvPr/>
        </p:nvSpPr>
        <p:spPr bwMode="auto">
          <a:xfrm>
            <a:off x="896938" y="17224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Rtn adr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14385" name="Group 107"/>
          <p:cNvGrpSpPr>
            <a:grpSpLocks/>
          </p:cNvGrpSpPr>
          <p:nvPr/>
        </p:nvGrpSpPr>
        <p:grpSpPr bwMode="auto">
          <a:xfrm>
            <a:off x="7451725" y="4398963"/>
            <a:ext cx="1011238" cy="1592262"/>
            <a:chOff x="1048694" y="5372608"/>
            <a:chExt cx="1011410" cy="1593168"/>
          </a:xfrm>
        </p:grpSpPr>
        <p:sp>
          <p:nvSpPr>
            <p:cNvPr id="14390" name="Rectangle 18"/>
            <p:cNvSpPr>
              <a:spLocks noChangeArrowheads="1"/>
            </p:cNvSpPr>
            <p:nvPr/>
          </p:nvSpPr>
          <p:spPr bwMode="auto">
            <a:xfrm>
              <a:off x="1048694" y="537260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sz="2000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1" name="Rectangle 18"/>
            <p:cNvSpPr>
              <a:spLocks noChangeArrowheads="1"/>
            </p:cNvSpPr>
            <p:nvPr/>
          </p:nvSpPr>
          <p:spPr bwMode="auto">
            <a:xfrm>
              <a:off x="1048694" y="569222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2" name="Rectangle 18"/>
            <p:cNvSpPr>
              <a:spLocks noChangeArrowheads="1"/>
            </p:cNvSpPr>
            <p:nvPr/>
          </p:nvSpPr>
          <p:spPr bwMode="auto">
            <a:xfrm>
              <a:off x="1048694" y="6329002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3" name="Rectangle 18"/>
            <p:cNvSpPr>
              <a:spLocks noChangeArrowheads="1"/>
            </p:cNvSpPr>
            <p:nvPr/>
          </p:nvSpPr>
          <p:spPr bwMode="auto">
            <a:xfrm>
              <a:off x="1048694" y="6010615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4" name="Rectangle 18"/>
            <p:cNvSpPr>
              <a:spLocks noChangeArrowheads="1"/>
            </p:cNvSpPr>
            <p:nvPr/>
          </p:nvSpPr>
          <p:spPr bwMode="auto">
            <a:xfrm>
              <a:off x="1048694" y="6647389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</p:grpSp>
      <p:sp>
        <p:nvSpPr>
          <p:cNvPr id="14386" name="Text Box 19"/>
          <p:cNvSpPr txBox="1">
            <a:spLocks noChangeArrowheads="1"/>
          </p:cNvSpPr>
          <p:nvPr/>
        </p:nvSpPr>
        <p:spPr bwMode="auto">
          <a:xfrm rot="-5400000">
            <a:off x="6375400" y="4841876"/>
            <a:ext cx="18430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Registers</a:t>
            </a:r>
          </a:p>
        </p:txBody>
      </p:sp>
      <p:sp>
        <p:nvSpPr>
          <p:cNvPr id="116" name="Rectangle 115"/>
          <p:cNvSpPr>
            <a:spLocks noChangeArrowheads="1"/>
          </p:cNvSpPr>
          <p:nvPr/>
        </p:nvSpPr>
        <p:spPr bwMode="auto">
          <a:xfrm>
            <a:off x="2217738" y="2022475"/>
            <a:ext cx="737702" cy="44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  <p:sp>
        <p:nvSpPr>
          <p:cNvPr id="117" name="Content Placeholder 2"/>
          <p:cNvSpPr txBox="1">
            <a:spLocks/>
          </p:cNvSpPr>
          <p:nvPr/>
        </p:nvSpPr>
        <p:spPr bwMode="auto">
          <a:xfrm>
            <a:off x="3121510" y="883444"/>
            <a:ext cx="2124372" cy="2120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79" tIns="44446" rIns="90479" bIns="44446"/>
          <a:lstStyle>
            <a:lvl1pPr marL="385763" indent="-385763" algn="r" rtl="1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•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r" rtl="1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r" rtl="1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sz="2400" b="1">
                <a:solidFill>
                  <a:schemeClr val="folHlink"/>
                </a:solidFill>
                <a:latin typeface="+mn-lt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 err="1"/>
              <a:t>int</a:t>
            </a:r>
            <a:r>
              <a:rPr lang="en-US" kern="0" dirty="0"/>
              <a:t> h( ) {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endParaRPr lang="en-US" kern="0" dirty="0"/>
          </a:p>
          <a:p>
            <a:pPr marL="0" indent="0" algn="l" rtl="0">
              <a:buFont typeface="Wingdings" pitchFamily="2" charset="2"/>
              <a:buNone/>
              <a:defRPr/>
            </a:pPr>
            <a:endParaRPr lang="he-IL" kern="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83A4406-52F8-4457-A0CE-FD64EBB89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073" y="1704975"/>
            <a:ext cx="1145612" cy="44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R7 R8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555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2738" y="0"/>
            <a:ext cx="8488014" cy="825500"/>
          </a:xfrm>
        </p:spPr>
        <p:txBody>
          <a:bodyPr/>
          <a:lstStyle/>
          <a:p>
            <a:pPr eaLnBrk="1" hangingPunct="1"/>
            <a:r>
              <a:rPr lang="he-IL" altLang="he-IL" dirty="0">
                <a:solidFill>
                  <a:srgbClr val="002060"/>
                </a:solidFill>
                <a:cs typeface="Arial" panose="020B0604020202020204" pitchFamily="34" charset="0"/>
              </a:rPr>
              <a:t>המחסנית - פתרון</a:t>
            </a:r>
            <a:endParaRPr lang="en-US" altLang="he-IL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4339" name="Text Box 12"/>
          <p:cNvSpPr txBox="1">
            <a:spLocks noChangeArrowheads="1"/>
          </p:cNvSpPr>
          <p:nvPr/>
        </p:nvSpPr>
        <p:spPr bwMode="auto">
          <a:xfrm>
            <a:off x="363538" y="7762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0 </a:t>
            </a:r>
          </a:p>
        </p:txBody>
      </p:sp>
      <p:sp>
        <p:nvSpPr>
          <p:cNvPr id="14340" name="Text Box 13"/>
          <p:cNvSpPr txBox="1">
            <a:spLocks noChangeArrowheads="1"/>
          </p:cNvSpPr>
          <p:nvPr/>
        </p:nvSpPr>
        <p:spPr bwMode="auto">
          <a:xfrm>
            <a:off x="363538" y="4587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4 </a:t>
            </a:r>
          </a:p>
        </p:txBody>
      </p:sp>
      <p:sp>
        <p:nvSpPr>
          <p:cNvPr id="14341" name="Text Box 14"/>
          <p:cNvSpPr txBox="1">
            <a:spLocks noChangeArrowheads="1"/>
          </p:cNvSpPr>
          <p:nvPr/>
        </p:nvSpPr>
        <p:spPr bwMode="auto">
          <a:xfrm>
            <a:off x="363538" y="1285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8 </a:t>
            </a:r>
          </a:p>
        </p:txBody>
      </p:sp>
      <p:sp>
        <p:nvSpPr>
          <p:cNvPr id="14342" name="Text Box 19"/>
          <p:cNvSpPr txBox="1">
            <a:spLocks noChangeArrowheads="1"/>
          </p:cNvSpPr>
          <p:nvPr/>
        </p:nvSpPr>
        <p:spPr bwMode="auto">
          <a:xfrm>
            <a:off x="363538" y="10652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-4 </a:t>
            </a:r>
          </a:p>
        </p:txBody>
      </p:sp>
      <p:sp>
        <p:nvSpPr>
          <p:cNvPr id="14343" name="Text Box 19"/>
          <p:cNvSpPr txBox="1">
            <a:spLocks noChangeArrowheads="1"/>
          </p:cNvSpPr>
          <p:nvPr/>
        </p:nvSpPr>
        <p:spPr bwMode="auto">
          <a:xfrm>
            <a:off x="363538" y="13954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-8 </a:t>
            </a:r>
          </a:p>
        </p:txBody>
      </p:sp>
      <p:sp>
        <p:nvSpPr>
          <p:cNvPr id="14344" name="Text Box 19"/>
          <p:cNvSpPr txBox="1">
            <a:spLocks noChangeArrowheads="1"/>
          </p:cNvSpPr>
          <p:nvPr/>
        </p:nvSpPr>
        <p:spPr bwMode="auto">
          <a:xfrm>
            <a:off x="219075" y="1712913"/>
            <a:ext cx="9223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-12 </a:t>
            </a:r>
          </a:p>
        </p:txBody>
      </p:sp>
      <p:sp>
        <p:nvSpPr>
          <p:cNvPr id="14345" name="Text Box 12"/>
          <p:cNvSpPr txBox="1">
            <a:spLocks noChangeArrowheads="1"/>
          </p:cNvSpPr>
          <p:nvPr/>
        </p:nvSpPr>
        <p:spPr bwMode="auto">
          <a:xfrm>
            <a:off x="49213" y="3297238"/>
            <a:ext cx="3683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4346" name="Rectangle 6"/>
          <p:cNvSpPr>
            <a:spLocks noChangeArrowheads="1"/>
          </p:cNvSpPr>
          <p:nvPr/>
        </p:nvSpPr>
        <p:spPr bwMode="auto">
          <a:xfrm>
            <a:off x="896938" y="23431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47" name="Rectangle 7"/>
          <p:cNvSpPr>
            <a:spLocks noChangeArrowheads="1"/>
          </p:cNvSpPr>
          <p:nvPr/>
        </p:nvSpPr>
        <p:spPr bwMode="auto">
          <a:xfrm>
            <a:off x="896938" y="26622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48" name="Rectangle 8"/>
          <p:cNvSpPr>
            <a:spLocks noChangeArrowheads="1"/>
          </p:cNvSpPr>
          <p:nvPr/>
        </p:nvSpPr>
        <p:spPr bwMode="auto">
          <a:xfrm>
            <a:off x="896938" y="29813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49" name="Rectangle 9"/>
          <p:cNvSpPr>
            <a:spLocks noChangeArrowheads="1"/>
          </p:cNvSpPr>
          <p:nvPr/>
        </p:nvSpPr>
        <p:spPr bwMode="auto">
          <a:xfrm>
            <a:off x="896938" y="3298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0" name="Rectangle 18"/>
          <p:cNvSpPr>
            <a:spLocks noChangeArrowheads="1"/>
          </p:cNvSpPr>
          <p:nvPr/>
        </p:nvSpPr>
        <p:spPr bwMode="auto">
          <a:xfrm>
            <a:off x="896938" y="361791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1" name="Rectangle 6"/>
          <p:cNvSpPr>
            <a:spLocks noChangeArrowheads="1"/>
          </p:cNvSpPr>
          <p:nvPr/>
        </p:nvSpPr>
        <p:spPr bwMode="auto">
          <a:xfrm>
            <a:off x="896938" y="17049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2" name="Rectangle 6"/>
          <p:cNvSpPr>
            <a:spLocks noChangeArrowheads="1"/>
          </p:cNvSpPr>
          <p:nvPr/>
        </p:nvSpPr>
        <p:spPr bwMode="auto">
          <a:xfrm>
            <a:off x="896938" y="13858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3" name="Rectangle 6"/>
          <p:cNvSpPr>
            <a:spLocks noChangeArrowheads="1"/>
          </p:cNvSpPr>
          <p:nvPr/>
        </p:nvSpPr>
        <p:spPr bwMode="auto">
          <a:xfrm>
            <a:off x="896938" y="10668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4" name="Rectangle 6"/>
          <p:cNvSpPr>
            <a:spLocks noChangeArrowheads="1"/>
          </p:cNvSpPr>
          <p:nvPr/>
        </p:nvSpPr>
        <p:spPr bwMode="auto">
          <a:xfrm>
            <a:off x="896938" y="20256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R8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896938" y="39370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6" name="Rectangle 18"/>
          <p:cNvSpPr>
            <a:spLocks noChangeArrowheads="1"/>
          </p:cNvSpPr>
          <p:nvPr/>
        </p:nvSpPr>
        <p:spPr bwMode="auto">
          <a:xfrm>
            <a:off x="896938" y="4573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7" name="Rectangle 18"/>
          <p:cNvSpPr>
            <a:spLocks noChangeArrowheads="1"/>
          </p:cNvSpPr>
          <p:nvPr/>
        </p:nvSpPr>
        <p:spPr bwMode="auto">
          <a:xfrm>
            <a:off x="896938" y="425608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8" name="Rectangle 18"/>
          <p:cNvSpPr>
            <a:spLocks noChangeArrowheads="1"/>
          </p:cNvSpPr>
          <p:nvPr/>
        </p:nvSpPr>
        <p:spPr bwMode="auto">
          <a:xfrm>
            <a:off x="896938" y="48926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9" name="Rectangle 9"/>
          <p:cNvSpPr>
            <a:spLocks noChangeArrowheads="1"/>
          </p:cNvSpPr>
          <p:nvPr/>
        </p:nvSpPr>
        <p:spPr bwMode="auto">
          <a:xfrm>
            <a:off x="896938" y="4589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0" name="Rectangle 18"/>
          <p:cNvSpPr>
            <a:spLocks noChangeArrowheads="1"/>
          </p:cNvSpPr>
          <p:nvPr/>
        </p:nvSpPr>
        <p:spPr bwMode="auto">
          <a:xfrm>
            <a:off x="896938" y="49085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1" name="Rectangle 18"/>
          <p:cNvSpPr>
            <a:spLocks noChangeArrowheads="1"/>
          </p:cNvSpPr>
          <p:nvPr/>
        </p:nvSpPr>
        <p:spPr bwMode="auto">
          <a:xfrm>
            <a:off x="896938" y="52276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2" name="Rectangle 18"/>
          <p:cNvSpPr>
            <a:spLocks noChangeArrowheads="1"/>
          </p:cNvSpPr>
          <p:nvPr/>
        </p:nvSpPr>
        <p:spPr bwMode="auto">
          <a:xfrm>
            <a:off x="896938" y="58642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3" name="Rectangle 18"/>
          <p:cNvSpPr>
            <a:spLocks noChangeArrowheads="1"/>
          </p:cNvSpPr>
          <p:nvPr/>
        </p:nvSpPr>
        <p:spPr bwMode="auto">
          <a:xfrm>
            <a:off x="896938" y="55467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4" name="Rectangle 18"/>
          <p:cNvSpPr>
            <a:spLocks noChangeArrowheads="1"/>
          </p:cNvSpPr>
          <p:nvPr/>
        </p:nvSpPr>
        <p:spPr bwMode="auto">
          <a:xfrm>
            <a:off x="896938" y="618331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5" name="Rectangle 18"/>
          <p:cNvSpPr>
            <a:spLocks noChangeArrowheads="1"/>
          </p:cNvSpPr>
          <p:nvPr/>
        </p:nvSpPr>
        <p:spPr bwMode="auto">
          <a:xfrm>
            <a:off x="896938" y="5203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6" name="Rectangle 18"/>
          <p:cNvSpPr>
            <a:spLocks noChangeArrowheads="1"/>
          </p:cNvSpPr>
          <p:nvPr/>
        </p:nvSpPr>
        <p:spPr bwMode="auto">
          <a:xfrm>
            <a:off x="896938" y="52197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7" name="Rectangle 18"/>
          <p:cNvSpPr>
            <a:spLocks noChangeArrowheads="1"/>
          </p:cNvSpPr>
          <p:nvPr/>
        </p:nvSpPr>
        <p:spPr bwMode="auto">
          <a:xfrm>
            <a:off x="896938" y="55403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8" name="Rectangle 18"/>
          <p:cNvSpPr>
            <a:spLocks noChangeArrowheads="1"/>
          </p:cNvSpPr>
          <p:nvPr/>
        </p:nvSpPr>
        <p:spPr bwMode="auto">
          <a:xfrm>
            <a:off x="896938" y="617696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9" name="Rectangle 18"/>
          <p:cNvSpPr>
            <a:spLocks noChangeArrowheads="1"/>
          </p:cNvSpPr>
          <p:nvPr/>
        </p:nvSpPr>
        <p:spPr bwMode="auto">
          <a:xfrm>
            <a:off x="896938" y="585787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70" name="Rectangle 18"/>
          <p:cNvSpPr>
            <a:spLocks noChangeArrowheads="1"/>
          </p:cNvSpPr>
          <p:nvPr/>
        </p:nvSpPr>
        <p:spPr bwMode="auto">
          <a:xfrm>
            <a:off x="896938" y="6494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71" name="Rectangle 6"/>
          <p:cNvSpPr>
            <a:spLocks noChangeArrowheads="1"/>
          </p:cNvSpPr>
          <p:nvPr/>
        </p:nvSpPr>
        <p:spPr bwMode="auto">
          <a:xfrm>
            <a:off x="896938" y="4492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72" name="Rectangle 6"/>
          <p:cNvSpPr>
            <a:spLocks noChangeArrowheads="1"/>
          </p:cNvSpPr>
          <p:nvPr/>
        </p:nvSpPr>
        <p:spPr bwMode="auto">
          <a:xfrm>
            <a:off x="896938" y="128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73" name="Rectangle 6"/>
          <p:cNvSpPr>
            <a:spLocks noChangeArrowheads="1"/>
          </p:cNvSpPr>
          <p:nvPr/>
        </p:nvSpPr>
        <p:spPr bwMode="auto">
          <a:xfrm>
            <a:off x="896938" y="7683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R8</a:t>
            </a:r>
          </a:p>
        </p:txBody>
      </p:sp>
      <p:sp>
        <p:nvSpPr>
          <p:cNvPr id="14374" name="Text Box 19"/>
          <p:cNvSpPr txBox="1">
            <a:spLocks noChangeArrowheads="1"/>
          </p:cNvSpPr>
          <p:nvPr/>
        </p:nvSpPr>
        <p:spPr bwMode="auto">
          <a:xfrm>
            <a:off x="508000" y="1928813"/>
            <a:ext cx="3683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</p:txBody>
      </p:sp>
      <p:sp>
        <p:nvSpPr>
          <p:cNvPr id="89" name="Content Placeholder 2"/>
          <p:cNvSpPr>
            <a:spLocks noGrp="1"/>
          </p:cNvSpPr>
          <p:nvPr>
            <p:ph idx="1"/>
          </p:nvPr>
        </p:nvSpPr>
        <p:spPr>
          <a:xfrm>
            <a:off x="5292725" y="836613"/>
            <a:ext cx="3600450" cy="2781300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int F( ) {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int x=1, y=1;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x=g( )+x;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y=h()+y;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he-IL" dirty="0"/>
          </a:p>
        </p:txBody>
      </p:sp>
      <p:sp>
        <p:nvSpPr>
          <p:cNvPr id="14376" name="Rectangle 18"/>
          <p:cNvSpPr>
            <a:spLocks noChangeArrowheads="1"/>
          </p:cNvSpPr>
          <p:nvPr/>
        </p:nvSpPr>
        <p:spPr bwMode="auto">
          <a:xfrm>
            <a:off x="896938" y="4651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Rtn adr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24050" y="692150"/>
            <a:ext cx="554038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R8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  <p:sp>
        <p:nvSpPr>
          <p:cNvPr id="100" name="Rectangle 18"/>
          <p:cNvSpPr>
            <a:spLocks noChangeArrowheads="1"/>
          </p:cNvSpPr>
          <p:nvPr/>
        </p:nvSpPr>
        <p:spPr bwMode="auto">
          <a:xfrm>
            <a:off x="900113" y="14049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y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01" name="Rectangle 18"/>
          <p:cNvSpPr>
            <a:spLocks noChangeArrowheads="1"/>
          </p:cNvSpPr>
          <p:nvPr/>
        </p:nvSpPr>
        <p:spPr bwMode="auto">
          <a:xfrm>
            <a:off x="896938" y="107950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x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04" name="Rectangle 18"/>
          <p:cNvSpPr>
            <a:spLocks noChangeArrowheads="1"/>
          </p:cNvSpPr>
          <p:nvPr/>
        </p:nvSpPr>
        <p:spPr bwMode="auto">
          <a:xfrm>
            <a:off x="896938" y="17224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Rtn adr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14385" name="Group 107"/>
          <p:cNvGrpSpPr>
            <a:grpSpLocks/>
          </p:cNvGrpSpPr>
          <p:nvPr/>
        </p:nvGrpSpPr>
        <p:grpSpPr bwMode="auto">
          <a:xfrm>
            <a:off x="7451725" y="4398963"/>
            <a:ext cx="1011238" cy="1592262"/>
            <a:chOff x="1048694" y="5372608"/>
            <a:chExt cx="1011410" cy="1593168"/>
          </a:xfrm>
        </p:grpSpPr>
        <p:sp>
          <p:nvSpPr>
            <p:cNvPr id="14390" name="Rectangle 18"/>
            <p:cNvSpPr>
              <a:spLocks noChangeArrowheads="1"/>
            </p:cNvSpPr>
            <p:nvPr/>
          </p:nvSpPr>
          <p:spPr bwMode="auto">
            <a:xfrm>
              <a:off x="1048694" y="537260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sz="2000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1" name="Rectangle 18"/>
            <p:cNvSpPr>
              <a:spLocks noChangeArrowheads="1"/>
            </p:cNvSpPr>
            <p:nvPr/>
          </p:nvSpPr>
          <p:spPr bwMode="auto">
            <a:xfrm>
              <a:off x="1048694" y="569222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2" name="Rectangle 18"/>
            <p:cNvSpPr>
              <a:spLocks noChangeArrowheads="1"/>
            </p:cNvSpPr>
            <p:nvPr/>
          </p:nvSpPr>
          <p:spPr bwMode="auto">
            <a:xfrm>
              <a:off x="1048694" y="6329002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3" name="Rectangle 18"/>
            <p:cNvSpPr>
              <a:spLocks noChangeArrowheads="1"/>
            </p:cNvSpPr>
            <p:nvPr/>
          </p:nvSpPr>
          <p:spPr bwMode="auto">
            <a:xfrm>
              <a:off x="1048694" y="6010615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4" name="Rectangle 18"/>
            <p:cNvSpPr>
              <a:spLocks noChangeArrowheads="1"/>
            </p:cNvSpPr>
            <p:nvPr/>
          </p:nvSpPr>
          <p:spPr bwMode="auto">
            <a:xfrm>
              <a:off x="1048694" y="6647389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</p:grpSp>
      <p:sp>
        <p:nvSpPr>
          <p:cNvPr id="14386" name="Text Box 19"/>
          <p:cNvSpPr txBox="1">
            <a:spLocks noChangeArrowheads="1"/>
          </p:cNvSpPr>
          <p:nvPr/>
        </p:nvSpPr>
        <p:spPr bwMode="auto">
          <a:xfrm rot="-5400000">
            <a:off x="6375400" y="4841876"/>
            <a:ext cx="18430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Registers</a:t>
            </a:r>
          </a:p>
        </p:txBody>
      </p:sp>
      <p:sp>
        <p:nvSpPr>
          <p:cNvPr id="116" name="Rectangle 115"/>
          <p:cNvSpPr>
            <a:spLocks noChangeArrowheads="1"/>
          </p:cNvSpPr>
          <p:nvPr/>
        </p:nvSpPr>
        <p:spPr bwMode="auto">
          <a:xfrm>
            <a:off x="2277483" y="1712913"/>
            <a:ext cx="1011236" cy="679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sz="2000" b="1" dirty="0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  <a:r>
              <a:rPr lang="en-US" altLang="he-IL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R8</a:t>
            </a:r>
            <a:r>
              <a:rPr lang="en-US" altLang="he-IL" sz="2000" b="1" dirty="0">
                <a:solidFill>
                  <a:srgbClr val="A50021"/>
                </a:solidFill>
                <a:latin typeface="Courier New" panose="02070309020205020404" pitchFamily="49" charset="0"/>
              </a:rPr>
              <a:t>=R7</a:t>
            </a:r>
            <a:endParaRPr lang="he-IL" altLang="he-IL" sz="2000" b="1" dirty="0">
              <a:solidFill>
                <a:srgbClr val="A50021"/>
              </a:solidFill>
            </a:endParaRPr>
          </a:p>
        </p:txBody>
      </p:sp>
      <p:sp>
        <p:nvSpPr>
          <p:cNvPr id="117" name="Content Placeholder 2"/>
          <p:cNvSpPr txBox="1">
            <a:spLocks/>
          </p:cNvSpPr>
          <p:nvPr/>
        </p:nvSpPr>
        <p:spPr bwMode="auto">
          <a:xfrm>
            <a:off x="3121510" y="883444"/>
            <a:ext cx="2124372" cy="2120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79" tIns="44446" rIns="90479" bIns="44446"/>
          <a:lstStyle>
            <a:lvl1pPr marL="385763" indent="-385763" algn="r" rtl="1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•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r" rtl="1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r" rtl="1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sz="2400" b="1">
                <a:solidFill>
                  <a:schemeClr val="folHlink"/>
                </a:solidFill>
                <a:latin typeface="+mn-lt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 err="1"/>
              <a:t>int</a:t>
            </a:r>
            <a:r>
              <a:rPr lang="en-US" kern="0" dirty="0"/>
              <a:t> h( ) {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endParaRPr lang="en-US" kern="0" dirty="0"/>
          </a:p>
          <a:p>
            <a:pPr marL="0" indent="0" algn="l" rtl="0">
              <a:buFont typeface="Wingdings" pitchFamily="2" charset="2"/>
              <a:buNone/>
              <a:defRPr/>
            </a:pPr>
            <a:endParaRPr lang="he-IL" kern="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83A4406-52F8-4457-A0CE-FD64EBB89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275" y="2005013"/>
            <a:ext cx="812927" cy="387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sz="2000" b="1" dirty="0">
                <a:solidFill>
                  <a:srgbClr val="A50021"/>
                </a:solidFill>
                <a:latin typeface="Courier New" panose="02070309020205020404" pitchFamily="49" charset="0"/>
              </a:rPr>
              <a:t>R7</a:t>
            </a:r>
            <a:endParaRPr lang="he-IL" altLang="he-IL" sz="20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018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2738" y="44450"/>
            <a:ext cx="8559800" cy="781050"/>
          </a:xfrm>
        </p:spPr>
        <p:txBody>
          <a:bodyPr/>
          <a:lstStyle/>
          <a:p>
            <a:pPr eaLnBrk="1" hangingPunct="1"/>
            <a:r>
              <a:rPr lang="he-IL" altLang="he-IL" dirty="0">
                <a:solidFill>
                  <a:srgbClr val="002060"/>
                </a:solidFill>
                <a:cs typeface="Arial" panose="020B0604020202020204" pitchFamily="34" charset="0"/>
              </a:rPr>
              <a:t>המחסנית - פתרון</a:t>
            </a:r>
            <a:endParaRPr lang="en-US" altLang="he-IL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6387" name="Text Box 12"/>
          <p:cNvSpPr txBox="1">
            <a:spLocks noChangeArrowheads="1"/>
          </p:cNvSpPr>
          <p:nvPr/>
        </p:nvSpPr>
        <p:spPr bwMode="auto">
          <a:xfrm>
            <a:off x="363538" y="7762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0 </a:t>
            </a:r>
          </a:p>
        </p:txBody>
      </p:sp>
      <p:sp>
        <p:nvSpPr>
          <p:cNvPr id="16388" name="Text Box 13"/>
          <p:cNvSpPr txBox="1">
            <a:spLocks noChangeArrowheads="1"/>
          </p:cNvSpPr>
          <p:nvPr/>
        </p:nvSpPr>
        <p:spPr bwMode="auto">
          <a:xfrm>
            <a:off x="363538" y="4587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4 </a:t>
            </a:r>
          </a:p>
        </p:txBody>
      </p:sp>
      <p:sp>
        <p:nvSpPr>
          <p:cNvPr id="16389" name="Text Box 14"/>
          <p:cNvSpPr txBox="1">
            <a:spLocks noChangeArrowheads="1"/>
          </p:cNvSpPr>
          <p:nvPr/>
        </p:nvSpPr>
        <p:spPr bwMode="auto">
          <a:xfrm>
            <a:off x="363538" y="1285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8 </a:t>
            </a:r>
          </a:p>
        </p:txBody>
      </p:sp>
      <p:sp>
        <p:nvSpPr>
          <p:cNvPr id="16390" name="Text Box 19"/>
          <p:cNvSpPr txBox="1">
            <a:spLocks noChangeArrowheads="1"/>
          </p:cNvSpPr>
          <p:nvPr/>
        </p:nvSpPr>
        <p:spPr bwMode="auto">
          <a:xfrm>
            <a:off x="363538" y="10652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-4 </a:t>
            </a:r>
          </a:p>
        </p:txBody>
      </p:sp>
      <p:sp>
        <p:nvSpPr>
          <p:cNvPr id="16391" name="Text Box 19"/>
          <p:cNvSpPr txBox="1">
            <a:spLocks noChangeArrowheads="1"/>
          </p:cNvSpPr>
          <p:nvPr/>
        </p:nvSpPr>
        <p:spPr bwMode="auto">
          <a:xfrm>
            <a:off x="363538" y="13954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-8 </a:t>
            </a:r>
          </a:p>
        </p:txBody>
      </p:sp>
      <p:sp>
        <p:nvSpPr>
          <p:cNvPr id="16392" name="Text Box 19"/>
          <p:cNvSpPr txBox="1">
            <a:spLocks noChangeArrowheads="1"/>
          </p:cNvSpPr>
          <p:nvPr/>
        </p:nvSpPr>
        <p:spPr bwMode="auto">
          <a:xfrm>
            <a:off x="219075" y="1712913"/>
            <a:ext cx="9223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-12 </a:t>
            </a:r>
          </a:p>
        </p:txBody>
      </p:sp>
      <p:sp>
        <p:nvSpPr>
          <p:cNvPr id="16393" name="Text Box 12"/>
          <p:cNvSpPr txBox="1">
            <a:spLocks noChangeArrowheads="1"/>
          </p:cNvSpPr>
          <p:nvPr/>
        </p:nvSpPr>
        <p:spPr bwMode="auto">
          <a:xfrm>
            <a:off x="49213" y="3297238"/>
            <a:ext cx="3683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6394" name="Rectangle 6"/>
          <p:cNvSpPr>
            <a:spLocks noChangeArrowheads="1"/>
          </p:cNvSpPr>
          <p:nvPr/>
        </p:nvSpPr>
        <p:spPr bwMode="auto">
          <a:xfrm>
            <a:off x="896938" y="23431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6395" name="Rectangle 7"/>
          <p:cNvSpPr>
            <a:spLocks noChangeArrowheads="1"/>
          </p:cNvSpPr>
          <p:nvPr/>
        </p:nvSpPr>
        <p:spPr bwMode="auto">
          <a:xfrm>
            <a:off x="896938" y="26622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6396" name="Rectangle 8"/>
          <p:cNvSpPr>
            <a:spLocks noChangeArrowheads="1"/>
          </p:cNvSpPr>
          <p:nvPr/>
        </p:nvSpPr>
        <p:spPr bwMode="auto">
          <a:xfrm>
            <a:off x="896938" y="29813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397" name="Rectangle 9"/>
          <p:cNvSpPr>
            <a:spLocks noChangeArrowheads="1"/>
          </p:cNvSpPr>
          <p:nvPr/>
        </p:nvSpPr>
        <p:spPr bwMode="auto">
          <a:xfrm>
            <a:off x="896938" y="3298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398" name="Rectangle 18"/>
          <p:cNvSpPr>
            <a:spLocks noChangeArrowheads="1"/>
          </p:cNvSpPr>
          <p:nvPr/>
        </p:nvSpPr>
        <p:spPr bwMode="auto">
          <a:xfrm>
            <a:off x="896938" y="361791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399" name="Rectangle 6"/>
          <p:cNvSpPr>
            <a:spLocks noChangeArrowheads="1"/>
          </p:cNvSpPr>
          <p:nvPr/>
        </p:nvSpPr>
        <p:spPr bwMode="auto">
          <a:xfrm>
            <a:off x="896938" y="17049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6400" name="Rectangle 6"/>
          <p:cNvSpPr>
            <a:spLocks noChangeArrowheads="1"/>
          </p:cNvSpPr>
          <p:nvPr/>
        </p:nvSpPr>
        <p:spPr bwMode="auto">
          <a:xfrm>
            <a:off x="896938" y="13858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6401" name="Rectangle 6"/>
          <p:cNvSpPr>
            <a:spLocks noChangeArrowheads="1"/>
          </p:cNvSpPr>
          <p:nvPr/>
        </p:nvSpPr>
        <p:spPr bwMode="auto">
          <a:xfrm>
            <a:off x="896938" y="10668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6402" name="Rectangle 6"/>
          <p:cNvSpPr>
            <a:spLocks noChangeArrowheads="1"/>
          </p:cNvSpPr>
          <p:nvPr/>
        </p:nvSpPr>
        <p:spPr bwMode="auto">
          <a:xfrm>
            <a:off x="896938" y="20256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R8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  <p:sp>
        <p:nvSpPr>
          <p:cNvPr id="16403" name="Rectangle 18"/>
          <p:cNvSpPr>
            <a:spLocks noChangeArrowheads="1"/>
          </p:cNvSpPr>
          <p:nvPr/>
        </p:nvSpPr>
        <p:spPr bwMode="auto">
          <a:xfrm>
            <a:off x="896938" y="39370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04" name="Rectangle 18"/>
          <p:cNvSpPr>
            <a:spLocks noChangeArrowheads="1"/>
          </p:cNvSpPr>
          <p:nvPr/>
        </p:nvSpPr>
        <p:spPr bwMode="auto">
          <a:xfrm>
            <a:off x="896938" y="4573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05" name="Rectangle 18"/>
          <p:cNvSpPr>
            <a:spLocks noChangeArrowheads="1"/>
          </p:cNvSpPr>
          <p:nvPr/>
        </p:nvSpPr>
        <p:spPr bwMode="auto">
          <a:xfrm>
            <a:off x="896938" y="425608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06" name="Rectangle 18"/>
          <p:cNvSpPr>
            <a:spLocks noChangeArrowheads="1"/>
          </p:cNvSpPr>
          <p:nvPr/>
        </p:nvSpPr>
        <p:spPr bwMode="auto">
          <a:xfrm>
            <a:off x="896938" y="48926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07" name="Rectangle 9"/>
          <p:cNvSpPr>
            <a:spLocks noChangeArrowheads="1"/>
          </p:cNvSpPr>
          <p:nvPr/>
        </p:nvSpPr>
        <p:spPr bwMode="auto">
          <a:xfrm>
            <a:off x="896938" y="4589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08" name="Rectangle 18"/>
          <p:cNvSpPr>
            <a:spLocks noChangeArrowheads="1"/>
          </p:cNvSpPr>
          <p:nvPr/>
        </p:nvSpPr>
        <p:spPr bwMode="auto">
          <a:xfrm>
            <a:off x="896938" y="49085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09" name="Rectangle 18"/>
          <p:cNvSpPr>
            <a:spLocks noChangeArrowheads="1"/>
          </p:cNvSpPr>
          <p:nvPr/>
        </p:nvSpPr>
        <p:spPr bwMode="auto">
          <a:xfrm>
            <a:off x="896938" y="52276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10" name="Rectangle 18"/>
          <p:cNvSpPr>
            <a:spLocks noChangeArrowheads="1"/>
          </p:cNvSpPr>
          <p:nvPr/>
        </p:nvSpPr>
        <p:spPr bwMode="auto">
          <a:xfrm>
            <a:off x="896938" y="58642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11" name="Rectangle 18"/>
          <p:cNvSpPr>
            <a:spLocks noChangeArrowheads="1"/>
          </p:cNvSpPr>
          <p:nvPr/>
        </p:nvSpPr>
        <p:spPr bwMode="auto">
          <a:xfrm>
            <a:off x="896938" y="55467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12" name="Rectangle 18"/>
          <p:cNvSpPr>
            <a:spLocks noChangeArrowheads="1"/>
          </p:cNvSpPr>
          <p:nvPr/>
        </p:nvSpPr>
        <p:spPr bwMode="auto">
          <a:xfrm>
            <a:off x="896938" y="618331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13" name="Rectangle 18"/>
          <p:cNvSpPr>
            <a:spLocks noChangeArrowheads="1"/>
          </p:cNvSpPr>
          <p:nvPr/>
        </p:nvSpPr>
        <p:spPr bwMode="auto">
          <a:xfrm>
            <a:off x="896938" y="5203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14" name="Rectangle 18"/>
          <p:cNvSpPr>
            <a:spLocks noChangeArrowheads="1"/>
          </p:cNvSpPr>
          <p:nvPr/>
        </p:nvSpPr>
        <p:spPr bwMode="auto">
          <a:xfrm>
            <a:off x="896938" y="52197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15" name="Rectangle 18"/>
          <p:cNvSpPr>
            <a:spLocks noChangeArrowheads="1"/>
          </p:cNvSpPr>
          <p:nvPr/>
        </p:nvSpPr>
        <p:spPr bwMode="auto">
          <a:xfrm>
            <a:off x="896938" y="55403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16" name="Rectangle 18"/>
          <p:cNvSpPr>
            <a:spLocks noChangeArrowheads="1"/>
          </p:cNvSpPr>
          <p:nvPr/>
        </p:nvSpPr>
        <p:spPr bwMode="auto">
          <a:xfrm>
            <a:off x="896938" y="617696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17" name="Rectangle 18"/>
          <p:cNvSpPr>
            <a:spLocks noChangeArrowheads="1"/>
          </p:cNvSpPr>
          <p:nvPr/>
        </p:nvSpPr>
        <p:spPr bwMode="auto">
          <a:xfrm>
            <a:off x="896938" y="585787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18" name="Rectangle 18"/>
          <p:cNvSpPr>
            <a:spLocks noChangeArrowheads="1"/>
          </p:cNvSpPr>
          <p:nvPr/>
        </p:nvSpPr>
        <p:spPr bwMode="auto">
          <a:xfrm>
            <a:off x="896938" y="6494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19" name="Rectangle 6"/>
          <p:cNvSpPr>
            <a:spLocks noChangeArrowheads="1"/>
          </p:cNvSpPr>
          <p:nvPr/>
        </p:nvSpPr>
        <p:spPr bwMode="auto">
          <a:xfrm>
            <a:off x="896938" y="4492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6420" name="Rectangle 6"/>
          <p:cNvSpPr>
            <a:spLocks noChangeArrowheads="1"/>
          </p:cNvSpPr>
          <p:nvPr/>
        </p:nvSpPr>
        <p:spPr bwMode="auto">
          <a:xfrm>
            <a:off x="896938" y="128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6421" name="Rectangle 6"/>
          <p:cNvSpPr>
            <a:spLocks noChangeArrowheads="1"/>
          </p:cNvSpPr>
          <p:nvPr/>
        </p:nvSpPr>
        <p:spPr bwMode="auto">
          <a:xfrm>
            <a:off x="896938" y="7683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R8</a:t>
            </a:r>
          </a:p>
        </p:txBody>
      </p:sp>
      <p:sp>
        <p:nvSpPr>
          <p:cNvPr id="16422" name="Text Box 19"/>
          <p:cNvSpPr txBox="1">
            <a:spLocks noChangeArrowheads="1"/>
          </p:cNvSpPr>
          <p:nvPr/>
        </p:nvSpPr>
        <p:spPr bwMode="auto">
          <a:xfrm>
            <a:off x="508000" y="1928813"/>
            <a:ext cx="3683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</p:txBody>
      </p:sp>
      <p:sp>
        <p:nvSpPr>
          <p:cNvPr id="89" name="Content Placeholder 2"/>
          <p:cNvSpPr>
            <a:spLocks noGrp="1"/>
          </p:cNvSpPr>
          <p:nvPr>
            <p:ph idx="1"/>
          </p:nvPr>
        </p:nvSpPr>
        <p:spPr>
          <a:xfrm>
            <a:off x="5292725" y="836613"/>
            <a:ext cx="3600450" cy="2781300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int F( ) {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int x=1, y=1;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x=g( )+x;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y=h( )+y;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he-IL" dirty="0"/>
          </a:p>
        </p:txBody>
      </p:sp>
      <p:sp>
        <p:nvSpPr>
          <p:cNvPr id="16424" name="Rectangle 18"/>
          <p:cNvSpPr>
            <a:spLocks noChangeArrowheads="1"/>
          </p:cNvSpPr>
          <p:nvPr/>
        </p:nvSpPr>
        <p:spPr bwMode="auto">
          <a:xfrm>
            <a:off x="896938" y="4651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Rtn adr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25" name="Rectangle 18"/>
          <p:cNvSpPr>
            <a:spLocks noChangeArrowheads="1"/>
          </p:cNvSpPr>
          <p:nvPr/>
        </p:nvSpPr>
        <p:spPr bwMode="auto">
          <a:xfrm>
            <a:off x="900113" y="14049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y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26" name="Rectangle 18"/>
          <p:cNvSpPr>
            <a:spLocks noChangeArrowheads="1"/>
          </p:cNvSpPr>
          <p:nvPr/>
        </p:nvSpPr>
        <p:spPr bwMode="auto">
          <a:xfrm>
            <a:off x="896938" y="107950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x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427" name="Rectangle 18"/>
          <p:cNvSpPr>
            <a:spLocks noChangeArrowheads="1"/>
          </p:cNvSpPr>
          <p:nvPr/>
        </p:nvSpPr>
        <p:spPr bwMode="auto">
          <a:xfrm>
            <a:off x="896938" y="17224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16428" name="Group 107"/>
          <p:cNvGrpSpPr>
            <a:grpSpLocks/>
          </p:cNvGrpSpPr>
          <p:nvPr/>
        </p:nvGrpSpPr>
        <p:grpSpPr bwMode="auto">
          <a:xfrm>
            <a:off x="7451725" y="4398963"/>
            <a:ext cx="1011238" cy="1592262"/>
            <a:chOff x="1048694" y="5372608"/>
            <a:chExt cx="1011410" cy="1593168"/>
          </a:xfrm>
        </p:grpSpPr>
        <p:sp>
          <p:nvSpPr>
            <p:cNvPr id="16439" name="Rectangle 18"/>
            <p:cNvSpPr>
              <a:spLocks noChangeArrowheads="1"/>
            </p:cNvSpPr>
            <p:nvPr/>
          </p:nvSpPr>
          <p:spPr bwMode="auto">
            <a:xfrm>
              <a:off x="1048694" y="537260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sz="2000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6440" name="Rectangle 18"/>
            <p:cNvSpPr>
              <a:spLocks noChangeArrowheads="1"/>
            </p:cNvSpPr>
            <p:nvPr/>
          </p:nvSpPr>
          <p:spPr bwMode="auto">
            <a:xfrm>
              <a:off x="1048694" y="569222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6441" name="Rectangle 18"/>
            <p:cNvSpPr>
              <a:spLocks noChangeArrowheads="1"/>
            </p:cNvSpPr>
            <p:nvPr/>
          </p:nvSpPr>
          <p:spPr bwMode="auto">
            <a:xfrm>
              <a:off x="1048694" y="6329002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6442" name="Rectangle 18"/>
            <p:cNvSpPr>
              <a:spLocks noChangeArrowheads="1"/>
            </p:cNvSpPr>
            <p:nvPr/>
          </p:nvSpPr>
          <p:spPr bwMode="auto">
            <a:xfrm>
              <a:off x="1048694" y="6010615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6443" name="Rectangle 18"/>
            <p:cNvSpPr>
              <a:spLocks noChangeArrowheads="1"/>
            </p:cNvSpPr>
            <p:nvPr/>
          </p:nvSpPr>
          <p:spPr bwMode="auto">
            <a:xfrm>
              <a:off x="1048694" y="6647389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</p:grpSp>
      <p:sp>
        <p:nvSpPr>
          <p:cNvPr id="16429" name="Text Box 19"/>
          <p:cNvSpPr txBox="1">
            <a:spLocks noChangeArrowheads="1"/>
          </p:cNvSpPr>
          <p:nvPr/>
        </p:nvSpPr>
        <p:spPr bwMode="auto">
          <a:xfrm rot="-5400000">
            <a:off x="6375400" y="4841876"/>
            <a:ext cx="18430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Registers</a:t>
            </a:r>
          </a:p>
        </p:txBody>
      </p:sp>
      <p:sp>
        <p:nvSpPr>
          <p:cNvPr id="16430" name="Rectangle 18"/>
          <p:cNvSpPr>
            <a:spLocks noChangeArrowheads="1"/>
          </p:cNvSpPr>
          <p:nvPr/>
        </p:nvSpPr>
        <p:spPr bwMode="auto">
          <a:xfrm>
            <a:off x="7451725" y="4400550"/>
            <a:ext cx="1011238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sz="2000" b="1" dirty="0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19" name="Content Placeholder 2"/>
          <p:cNvSpPr txBox="1">
            <a:spLocks/>
          </p:cNvSpPr>
          <p:nvPr/>
        </p:nvSpPr>
        <p:spPr bwMode="auto">
          <a:xfrm>
            <a:off x="2646363" y="836613"/>
            <a:ext cx="2449512" cy="1984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79" tIns="44446" rIns="90479" bIns="44446"/>
          <a:lstStyle>
            <a:lvl1pPr marL="385763" indent="-385763" algn="r" rtl="1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•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r" rtl="1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r" rtl="1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sz="2400" b="1">
                <a:solidFill>
                  <a:schemeClr val="folHlink"/>
                </a:solidFill>
                <a:latin typeface="+mn-lt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int h( ) {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int z=5;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endParaRPr lang="en-US" kern="0" dirty="0"/>
          </a:p>
          <a:p>
            <a:pPr marL="0" indent="0" algn="l" rtl="0">
              <a:buFont typeface="Wingdings" pitchFamily="2" charset="2"/>
              <a:buNone/>
              <a:defRPr/>
            </a:pPr>
            <a:endParaRPr lang="he-IL" kern="0" dirty="0"/>
          </a:p>
        </p:txBody>
      </p:sp>
      <p:sp>
        <p:nvSpPr>
          <p:cNvPr id="16434" name="Rectangle 18"/>
          <p:cNvSpPr>
            <a:spLocks noChangeArrowheads="1"/>
          </p:cNvSpPr>
          <p:nvPr/>
        </p:nvSpPr>
        <p:spPr bwMode="auto">
          <a:xfrm>
            <a:off x="896938" y="17208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Rtn adr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1930400" y="2278063"/>
            <a:ext cx="554038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R7</a:t>
            </a:r>
            <a:endParaRPr lang="he-IL" altLang="he-IL" b="1">
              <a:solidFill>
                <a:srgbClr val="A50021"/>
              </a:solidFill>
            </a:endParaRPr>
          </a:p>
        </p:txBody>
      </p:sp>
      <p:sp>
        <p:nvSpPr>
          <p:cNvPr id="79" name="Rectangle 18"/>
          <p:cNvSpPr>
            <a:spLocks noChangeArrowheads="1"/>
          </p:cNvSpPr>
          <p:nvPr/>
        </p:nvSpPr>
        <p:spPr bwMode="auto">
          <a:xfrm>
            <a:off x="900113" y="23463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z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951E5BA-C191-49A1-8A32-A462D0804D75}"/>
              </a:ext>
            </a:extLst>
          </p:cNvPr>
          <p:cNvSpPr/>
          <p:nvPr/>
        </p:nvSpPr>
        <p:spPr>
          <a:xfrm>
            <a:off x="1908175" y="1897062"/>
            <a:ext cx="554037" cy="446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he-IL" b="1" dirty="0">
                <a:solidFill>
                  <a:srgbClr val="FFC000"/>
                </a:solidFill>
                <a:latin typeface="Courier New" pitchFamily="49" charset="0"/>
              </a:rPr>
              <a:t>R8</a:t>
            </a:r>
            <a:endParaRPr lang="he-IL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2738" y="44450"/>
            <a:ext cx="8559800" cy="781050"/>
          </a:xfrm>
        </p:spPr>
        <p:txBody>
          <a:bodyPr/>
          <a:lstStyle/>
          <a:p>
            <a:pPr eaLnBrk="1" hangingPunct="1"/>
            <a:r>
              <a:rPr lang="he-IL" altLang="he-IL" dirty="0">
                <a:solidFill>
                  <a:srgbClr val="002060"/>
                </a:solidFill>
                <a:cs typeface="Arial" panose="020B0604020202020204" pitchFamily="34" charset="0"/>
              </a:rPr>
              <a:t>המחסנית - פתרון</a:t>
            </a:r>
            <a:endParaRPr lang="en-US" altLang="he-IL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7411" name="Text Box 12"/>
          <p:cNvSpPr txBox="1">
            <a:spLocks noChangeArrowheads="1"/>
          </p:cNvSpPr>
          <p:nvPr/>
        </p:nvSpPr>
        <p:spPr bwMode="auto">
          <a:xfrm>
            <a:off x="363538" y="7762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0 </a:t>
            </a:r>
          </a:p>
        </p:txBody>
      </p:sp>
      <p:sp>
        <p:nvSpPr>
          <p:cNvPr id="17412" name="Text Box 13"/>
          <p:cNvSpPr txBox="1">
            <a:spLocks noChangeArrowheads="1"/>
          </p:cNvSpPr>
          <p:nvPr/>
        </p:nvSpPr>
        <p:spPr bwMode="auto">
          <a:xfrm>
            <a:off x="363538" y="4587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4 </a:t>
            </a:r>
          </a:p>
        </p:txBody>
      </p:sp>
      <p:sp>
        <p:nvSpPr>
          <p:cNvPr id="17413" name="Text Box 14"/>
          <p:cNvSpPr txBox="1">
            <a:spLocks noChangeArrowheads="1"/>
          </p:cNvSpPr>
          <p:nvPr/>
        </p:nvSpPr>
        <p:spPr bwMode="auto">
          <a:xfrm>
            <a:off x="363538" y="1285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8 </a:t>
            </a:r>
          </a:p>
        </p:txBody>
      </p:sp>
      <p:sp>
        <p:nvSpPr>
          <p:cNvPr id="17414" name="Text Box 19"/>
          <p:cNvSpPr txBox="1">
            <a:spLocks noChangeArrowheads="1"/>
          </p:cNvSpPr>
          <p:nvPr/>
        </p:nvSpPr>
        <p:spPr bwMode="auto">
          <a:xfrm>
            <a:off x="363538" y="10652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-4 </a:t>
            </a:r>
          </a:p>
        </p:txBody>
      </p:sp>
      <p:sp>
        <p:nvSpPr>
          <p:cNvPr id="17415" name="Text Box 19"/>
          <p:cNvSpPr txBox="1">
            <a:spLocks noChangeArrowheads="1"/>
          </p:cNvSpPr>
          <p:nvPr/>
        </p:nvSpPr>
        <p:spPr bwMode="auto">
          <a:xfrm>
            <a:off x="363538" y="13954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-8 </a:t>
            </a:r>
          </a:p>
        </p:txBody>
      </p:sp>
      <p:sp>
        <p:nvSpPr>
          <p:cNvPr id="17416" name="Text Box 19"/>
          <p:cNvSpPr txBox="1">
            <a:spLocks noChangeArrowheads="1"/>
          </p:cNvSpPr>
          <p:nvPr/>
        </p:nvSpPr>
        <p:spPr bwMode="auto">
          <a:xfrm>
            <a:off x="219075" y="1712913"/>
            <a:ext cx="9223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-12 </a:t>
            </a:r>
          </a:p>
        </p:txBody>
      </p:sp>
      <p:sp>
        <p:nvSpPr>
          <p:cNvPr id="17417" name="Text Box 12"/>
          <p:cNvSpPr txBox="1">
            <a:spLocks noChangeArrowheads="1"/>
          </p:cNvSpPr>
          <p:nvPr/>
        </p:nvSpPr>
        <p:spPr bwMode="auto">
          <a:xfrm>
            <a:off x="49213" y="3297238"/>
            <a:ext cx="3683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7418" name="Rectangle 6"/>
          <p:cNvSpPr>
            <a:spLocks noChangeArrowheads="1"/>
          </p:cNvSpPr>
          <p:nvPr/>
        </p:nvSpPr>
        <p:spPr bwMode="auto">
          <a:xfrm>
            <a:off x="896938" y="23431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7419" name="Rectangle 7"/>
          <p:cNvSpPr>
            <a:spLocks noChangeArrowheads="1"/>
          </p:cNvSpPr>
          <p:nvPr/>
        </p:nvSpPr>
        <p:spPr bwMode="auto">
          <a:xfrm>
            <a:off x="896938" y="26622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7420" name="Rectangle 8"/>
          <p:cNvSpPr>
            <a:spLocks noChangeArrowheads="1"/>
          </p:cNvSpPr>
          <p:nvPr/>
        </p:nvSpPr>
        <p:spPr bwMode="auto">
          <a:xfrm>
            <a:off x="896938" y="29813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21" name="Rectangle 9"/>
          <p:cNvSpPr>
            <a:spLocks noChangeArrowheads="1"/>
          </p:cNvSpPr>
          <p:nvPr/>
        </p:nvSpPr>
        <p:spPr bwMode="auto">
          <a:xfrm>
            <a:off x="896938" y="3298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22" name="Rectangle 18"/>
          <p:cNvSpPr>
            <a:spLocks noChangeArrowheads="1"/>
          </p:cNvSpPr>
          <p:nvPr/>
        </p:nvSpPr>
        <p:spPr bwMode="auto">
          <a:xfrm>
            <a:off x="896938" y="361791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23" name="Rectangle 6"/>
          <p:cNvSpPr>
            <a:spLocks noChangeArrowheads="1"/>
          </p:cNvSpPr>
          <p:nvPr/>
        </p:nvSpPr>
        <p:spPr bwMode="auto">
          <a:xfrm>
            <a:off x="896938" y="17049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7424" name="Rectangle 6"/>
          <p:cNvSpPr>
            <a:spLocks noChangeArrowheads="1"/>
          </p:cNvSpPr>
          <p:nvPr/>
        </p:nvSpPr>
        <p:spPr bwMode="auto">
          <a:xfrm>
            <a:off x="896938" y="13858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7425" name="Rectangle 6"/>
          <p:cNvSpPr>
            <a:spLocks noChangeArrowheads="1"/>
          </p:cNvSpPr>
          <p:nvPr/>
        </p:nvSpPr>
        <p:spPr bwMode="auto">
          <a:xfrm>
            <a:off x="896938" y="10668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7426" name="Rectangle 6"/>
          <p:cNvSpPr>
            <a:spLocks noChangeArrowheads="1"/>
          </p:cNvSpPr>
          <p:nvPr/>
        </p:nvSpPr>
        <p:spPr bwMode="auto">
          <a:xfrm>
            <a:off x="896938" y="20256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7427" name="Rectangle 18"/>
          <p:cNvSpPr>
            <a:spLocks noChangeArrowheads="1"/>
          </p:cNvSpPr>
          <p:nvPr/>
        </p:nvSpPr>
        <p:spPr bwMode="auto">
          <a:xfrm>
            <a:off x="896938" y="39370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28" name="Rectangle 18"/>
          <p:cNvSpPr>
            <a:spLocks noChangeArrowheads="1"/>
          </p:cNvSpPr>
          <p:nvPr/>
        </p:nvSpPr>
        <p:spPr bwMode="auto">
          <a:xfrm>
            <a:off x="896938" y="4573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29" name="Rectangle 18"/>
          <p:cNvSpPr>
            <a:spLocks noChangeArrowheads="1"/>
          </p:cNvSpPr>
          <p:nvPr/>
        </p:nvSpPr>
        <p:spPr bwMode="auto">
          <a:xfrm>
            <a:off x="896938" y="425608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30" name="Rectangle 18"/>
          <p:cNvSpPr>
            <a:spLocks noChangeArrowheads="1"/>
          </p:cNvSpPr>
          <p:nvPr/>
        </p:nvSpPr>
        <p:spPr bwMode="auto">
          <a:xfrm>
            <a:off x="896938" y="48926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31" name="Rectangle 9"/>
          <p:cNvSpPr>
            <a:spLocks noChangeArrowheads="1"/>
          </p:cNvSpPr>
          <p:nvPr/>
        </p:nvSpPr>
        <p:spPr bwMode="auto">
          <a:xfrm>
            <a:off x="896938" y="4589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32" name="Rectangle 18"/>
          <p:cNvSpPr>
            <a:spLocks noChangeArrowheads="1"/>
          </p:cNvSpPr>
          <p:nvPr/>
        </p:nvSpPr>
        <p:spPr bwMode="auto">
          <a:xfrm>
            <a:off x="896938" y="49085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33" name="Rectangle 18"/>
          <p:cNvSpPr>
            <a:spLocks noChangeArrowheads="1"/>
          </p:cNvSpPr>
          <p:nvPr/>
        </p:nvSpPr>
        <p:spPr bwMode="auto">
          <a:xfrm>
            <a:off x="896938" y="52276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34" name="Rectangle 18"/>
          <p:cNvSpPr>
            <a:spLocks noChangeArrowheads="1"/>
          </p:cNvSpPr>
          <p:nvPr/>
        </p:nvSpPr>
        <p:spPr bwMode="auto">
          <a:xfrm>
            <a:off x="896938" y="58642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35" name="Rectangle 18"/>
          <p:cNvSpPr>
            <a:spLocks noChangeArrowheads="1"/>
          </p:cNvSpPr>
          <p:nvPr/>
        </p:nvSpPr>
        <p:spPr bwMode="auto">
          <a:xfrm>
            <a:off x="896938" y="55467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36" name="Rectangle 18"/>
          <p:cNvSpPr>
            <a:spLocks noChangeArrowheads="1"/>
          </p:cNvSpPr>
          <p:nvPr/>
        </p:nvSpPr>
        <p:spPr bwMode="auto">
          <a:xfrm>
            <a:off x="896938" y="618331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37" name="Rectangle 18"/>
          <p:cNvSpPr>
            <a:spLocks noChangeArrowheads="1"/>
          </p:cNvSpPr>
          <p:nvPr/>
        </p:nvSpPr>
        <p:spPr bwMode="auto">
          <a:xfrm>
            <a:off x="896938" y="5203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38" name="Rectangle 18"/>
          <p:cNvSpPr>
            <a:spLocks noChangeArrowheads="1"/>
          </p:cNvSpPr>
          <p:nvPr/>
        </p:nvSpPr>
        <p:spPr bwMode="auto">
          <a:xfrm>
            <a:off x="896938" y="52197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39" name="Rectangle 18"/>
          <p:cNvSpPr>
            <a:spLocks noChangeArrowheads="1"/>
          </p:cNvSpPr>
          <p:nvPr/>
        </p:nvSpPr>
        <p:spPr bwMode="auto">
          <a:xfrm>
            <a:off x="896938" y="55403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40" name="Rectangle 18"/>
          <p:cNvSpPr>
            <a:spLocks noChangeArrowheads="1"/>
          </p:cNvSpPr>
          <p:nvPr/>
        </p:nvSpPr>
        <p:spPr bwMode="auto">
          <a:xfrm>
            <a:off x="896938" y="617696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41" name="Rectangle 18"/>
          <p:cNvSpPr>
            <a:spLocks noChangeArrowheads="1"/>
          </p:cNvSpPr>
          <p:nvPr/>
        </p:nvSpPr>
        <p:spPr bwMode="auto">
          <a:xfrm>
            <a:off x="896938" y="585787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42" name="Rectangle 18"/>
          <p:cNvSpPr>
            <a:spLocks noChangeArrowheads="1"/>
          </p:cNvSpPr>
          <p:nvPr/>
        </p:nvSpPr>
        <p:spPr bwMode="auto">
          <a:xfrm>
            <a:off x="896938" y="6494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43" name="Rectangle 6"/>
          <p:cNvSpPr>
            <a:spLocks noChangeArrowheads="1"/>
          </p:cNvSpPr>
          <p:nvPr/>
        </p:nvSpPr>
        <p:spPr bwMode="auto">
          <a:xfrm>
            <a:off x="896938" y="4492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7444" name="Rectangle 6"/>
          <p:cNvSpPr>
            <a:spLocks noChangeArrowheads="1"/>
          </p:cNvSpPr>
          <p:nvPr/>
        </p:nvSpPr>
        <p:spPr bwMode="auto">
          <a:xfrm>
            <a:off x="896938" y="128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7445" name="Rectangle 6"/>
          <p:cNvSpPr>
            <a:spLocks noChangeArrowheads="1"/>
          </p:cNvSpPr>
          <p:nvPr/>
        </p:nvSpPr>
        <p:spPr bwMode="auto">
          <a:xfrm>
            <a:off x="896938" y="7683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R8</a:t>
            </a:r>
          </a:p>
        </p:txBody>
      </p:sp>
      <p:sp>
        <p:nvSpPr>
          <p:cNvPr id="17446" name="Text Box 19"/>
          <p:cNvSpPr txBox="1">
            <a:spLocks noChangeArrowheads="1"/>
          </p:cNvSpPr>
          <p:nvPr/>
        </p:nvSpPr>
        <p:spPr bwMode="auto">
          <a:xfrm>
            <a:off x="508000" y="1928813"/>
            <a:ext cx="3683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</p:txBody>
      </p:sp>
      <p:sp>
        <p:nvSpPr>
          <p:cNvPr id="89" name="Content Placeholder 2"/>
          <p:cNvSpPr>
            <a:spLocks noGrp="1"/>
          </p:cNvSpPr>
          <p:nvPr>
            <p:ph idx="1"/>
          </p:nvPr>
        </p:nvSpPr>
        <p:spPr>
          <a:xfrm>
            <a:off x="5292725" y="836613"/>
            <a:ext cx="3600450" cy="2781300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int F( ) {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int x=1, y=1;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x=g( )+x;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y=h( )+y;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return x+y; }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he-IL" dirty="0"/>
          </a:p>
        </p:txBody>
      </p:sp>
      <p:sp>
        <p:nvSpPr>
          <p:cNvPr id="17448" name="Rectangle 18"/>
          <p:cNvSpPr>
            <a:spLocks noChangeArrowheads="1"/>
          </p:cNvSpPr>
          <p:nvPr/>
        </p:nvSpPr>
        <p:spPr bwMode="auto">
          <a:xfrm>
            <a:off x="896938" y="4651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Rtn adr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49" name="Rectangle 18"/>
          <p:cNvSpPr>
            <a:spLocks noChangeArrowheads="1"/>
          </p:cNvSpPr>
          <p:nvPr/>
        </p:nvSpPr>
        <p:spPr bwMode="auto">
          <a:xfrm>
            <a:off x="900113" y="14049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y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50" name="Rectangle 18"/>
          <p:cNvSpPr>
            <a:spLocks noChangeArrowheads="1"/>
          </p:cNvSpPr>
          <p:nvPr/>
        </p:nvSpPr>
        <p:spPr bwMode="auto">
          <a:xfrm>
            <a:off x="896938" y="107950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x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51" name="Rectangle 18"/>
          <p:cNvSpPr>
            <a:spLocks noChangeArrowheads="1"/>
          </p:cNvSpPr>
          <p:nvPr/>
        </p:nvSpPr>
        <p:spPr bwMode="auto">
          <a:xfrm>
            <a:off x="896938" y="17224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17452" name="Group 107"/>
          <p:cNvGrpSpPr>
            <a:grpSpLocks/>
          </p:cNvGrpSpPr>
          <p:nvPr/>
        </p:nvGrpSpPr>
        <p:grpSpPr bwMode="auto">
          <a:xfrm>
            <a:off x="7451725" y="4398963"/>
            <a:ext cx="1011238" cy="1592262"/>
            <a:chOff x="1048694" y="5372608"/>
            <a:chExt cx="1011410" cy="1593168"/>
          </a:xfrm>
        </p:grpSpPr>
        <p:sp>
          <p:nvSpPr>
            <p:cNvPr id="17464" name="Rectangle 18"/>
            <p:cNvSpPr>
              <a:spLocks noChangeArrowheads="1"/>
            </p:cNvSpPr>
            <p:nvPr/>
          </p:nvSpPr>
          <p:spPr bwMode="auto">
            <a:xfrm>
              <a:off x="1048694" y="537260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sz="2000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7465" name="Rectangle 18"/>
            <p:cNvSpPr>
              <a:spLocks noChangeArrowheads="1"/>
            </p:cNvSpPr>
            <p:nvPr/>
          </p:nvSpPr>
          <p:spPr bwMode="auto">
            <a:xfrm>
              <a:off x="1048694" y="569222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7466" name="Rectangle 18"/>
            <p:cNvSpPr>
              <a:spLocks noChangeArrowheads="1"/>
            </p:cNvSpPr>
            <p:nvPr/>
          </p:nvSpPr>
          <p:spPr bwMode="auto">
            <a:xfrm>
              <a:off x="1048694" y="6329002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7467" name="Rectangle 18"/>
            <p:cNvSpPr>
              <a:spLocks noChangeArrowheads="1"/>
            </p:cNvSpPr>
            <p:nvPr/>
          </p:nvSpPr>
          <p:spPr bwMode="auto">
            <a:xfrm>
              <a:off x="1048694" y="6010615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7468" name="Rectangle 18"/>
            <p:cNvSpPr>
              <a:spLocks noChangeArrowheads="1"/>
            </p:cNvSpPr>
            <p:nvPr/>
          </p:nvSpPr>
          <p:spPr bwMode="auto">
            <a:xfrm>
              <a:off x="1048694" y="6647389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</p:grpSp>
      <p:sp>
        <p:nvSpPr>
          <p:cNvPr id="17453" name="Text Box 19"/>
          <p:cNvSpPr txBox="1">
            <a:spLocks noChangeArrowheads="1"/>
          </p:cNvSpPr>
          <p:nvPr/>
        </p:nvSpPr>
        <p:spPr bwMode="auto">
          <a:xfrm rot="-5400000">
            <a:off x="6375400" y="4841876"/>
            <a:ext cx="18430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Registers</a:t>
            </a:r>
          </a:p>
        </p:txBody>
      </p:sp>
      <p:sp>
        <p:nvSpPr>
          <p:cNvPr id="17454" name="Rectangle 18"/>
          <p:cNvSpPr>
            <a:spLocks noChangeArrowheads="1"/>
          </p:cNvSpPr>
          <p:nvPr/>
        </p:nvSpPr>
        <p:spPr bwMode="auto">
          <a:xfrm>
            <a:off x="7451725" y="4400550"/>
            <a:ext cx="1011238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w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19" name="Content Placeholder 2"/>
          <p:cNvSpPr txBox="1">
            <a:spLocks/>
          </p:cNvSpPr>
          <p:nvPr/>
        </p:nvSpPr>
        <p:spPr bwMode="auto">
          <a:xfrm>
            <a:off x="2646363" y="836613"/>
            <a:ext cx="2449512" cy="1984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79" tIns="44446" rIns="90479" bIns="44446"/>
          <a:lstStyle>
            <a:lvl1pPr marL="385763" indent="-385763" algn="r" rtl="1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•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r" rtl="1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r" rtl="1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sz="2400" b="1">
                <a:solidFill>
                  <a:schemeClr val="folHlink"/>
                </a:solidFill>
                <a:latin typeface="+mn-lt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int h( ) {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int z=5;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return z; }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endParaRPr lang="en-US" kern="0" dirty="0"/>
          </a:p>
          <a:p>
            <a:pPr marL="0" indent="0" algn="l" rtl="0">
              <a:buFont typeface="Wingdings" pitchFamily="2" charset="2"/>
              <a:buNone/>
              <a:defRPr/>
            </a:pPr>
            <a:endParaRPr lang="he-IL" kern="0"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900113" y="17224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Rtn</a:t>
            </a:r>
            <a:r>
              <a:rPr lang="en-US" altLang="he-IL" b="1">
                <a:solidFill>
                  <a:srgbClr val="A50021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adr</a:t>
            </a: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1908175" y="1989138"/>
            <a:ext cx="55245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 dirty="0">
                <a:solidFill>
                  <a:srgbClr val="FFC000"/>
                </a:solidFill>
                <a:latin typeface="Courier New" panose="02070309020205020404" pitchFamily="49" charset="0"/>
              </a:rPr>
              <a:t>R8</a:t>
            </a:r>
            <a:endParaRPr lang="he-IL" altLang="he-IL" b="1" dirty="0">
              <a:solidFill>
                <a:srgbClr val="FFC00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125538" y="1993900"/>
            <a:ext cx="552450" cy="446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R8</a:t>
            </a:r>
            <a:endParaRPr lang="he-IL" b="1" dirty="0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1934369" y="1692275"/>
            <a:ext cx="5524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R7</a:t>
            </a:r>
            <a:endParaRPr lang="he-IL" altLang="he-IL" b="1" dirty="0">
              <a:solidFill>
                <a:srgbClr val="A50021"/>
              </a:solidFill>
            </a:endParaRPr>
          </a:p>
        </p:txBody>
      </p:sp>
      <p:sp>
        <p:nvSpPr>
          <p:cNvPr id="77" name="Rectangle 18"/>
          <p:cNvSpPr>
            <a:spLocks noChangeArrowheads="1"/>
          </p:cNvSpPr>
          <p:nvPr/>
        </p:nvSpPr>
        <p:spPr bwMode="auto">
          <a:xfrm>
            <a:off x="7451725" y="4414838"/>
            <a:ext cx="1011238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z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76" name="Rectangle 18"/>
          <p:cNvSpPr>
            <a:spLocks noChangeArrowheads="1"/>
          </p:cNvSpPr>
          <p:nvPr/>
        </p:nvSpPr>
        <p:spPr bwMode="auto">
          <a:xfrm>
            <a:off x="7451725" y="4398963"/>
            <a:ext cx="1011238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 dirty="0">
                <a:solidFill>
                  <a:srgbClr val="A50021"/>
                </a:solidFill>
                <a:latin typeface="Arial Unicode MS" panose="020B0604020202020204" pitchFamily="34" charset="-128"/>
              </a:rPr>
              <a:t>z</a:t>
            </a:r>
            <a:endParaRPr lang="he-IL" altLang="he-IL" sz="2000" b="1" dirty="0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2738" y="44450"/>
            <a:ext cx="8559800" cy="781050"/>
          </a:xfrm>
        </p:spPr>
        <p:txBody>
          <a:bodyPr/>
          <a:lstStyle/>
          <a:p>
            <a:pPr eaLnBrk="1" hangingPunct="1"/>
            <a:r>
              <a:rPr lang="he-IL" altLang="he-IL" dirty="0">
                <a:solidFill>
                  <a:srgbClr val="002060"/>
                </a:solidFill>
                <a:cs typeface="Arial" panose="020B0604020202020204" pitchFamily="34" charset="0"/>
              </a:rPr>
              <a:t>המחסנית </a:t>
            </a:r>
            <a:r>
              <a:rPr lang="he-IL" altLang="he-IL">
                <a:solidFill>
                  <a:srgbClr val="002060"/>
                </a:solidFill>
                <a:cs typeface="Arial" panose="020B0604020202020204" pitchFamily="34" charset="0"/>
              </a:rPr>
              <a:t>– פתרון</a:t>
            </a:r>
            <a:endParaRPr lang="en-US" altLang="he-IL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8435" name="Text Box 12"/>
          <p:cNvSpPr txBox="1">
            <a:spLocks noChangeArrowheads="1"/>
          </p:cNvSpPr>
          <p:nvPr/>
        </p:nvSpPr>
        <p:spPr bwMode="auto">
          <a:xfrm>
            <a:off x="363538" y="7762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0 </a:t>
            </a:r>
          </a:p>
        </p:txBody>
      </p:sp>
      <p:sp>
        <p:nvSpPr>
          <p:cNvPr id="18436" name="Text Box 13"/>
          <p:cNvSpPr txBox="1">
            <a:spLocks noChangeArrowheads="1"/>
          </p:cNvSpPr>
          <p:nvPr/>
        </p:nvSpPr>
        <p:spPr bwMode="auto">
          <a:xfrm>
            <a:off x="363538" y="4587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4 </a:t>
            </a:r>
          </a:p>
        </p:txBody>
      </p:sp>
      <p:sp>
        <p:nvSpPr>
          <p:cNvPr id="18437" name="Text Box 14"/>
          <p:cNvSpPr txBox="1">
            <a:spLocks noChangeArrowheads="1"/>
          </p:cNvSpPr>
          <p:nvPr/>
        </p:nvSpPr>
        <p:spPr bwMode="auto">
          <a:xfrm>
            <a:off x="363538" y="1285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8 </a:t>
            </a:r>
          </a:p>
        </p:txBody>
      </p:sp>
      <p:sp>
        <p:nvSpPr>
          <p:cNvPr id="18438" name="Text Box 19"/>
          <p:cNvSpPr txBox="1">
            <a:spLocks noChangeArrowheads="1"/>
          </p:cNvSpPr>
          <p:nvPr/>
        </p:nvSpPr>
        <p:spPr bwMode="auto">
          <a:xfrm>
            <a:off x="363538" y="10652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-4 </a:t>
            </a:r>
          </a:p>
        </p:txBody>
      </p:sp>
      <p:sp>
        <p:nvSpPr>
          <p:cNvPr id="18439" name="Text Box 19"/>
          <p:cNvSpPr txBox="1">
            <a:spLocks noChangeArrowheads="1"/>
          </p:cNvSpPr>
          <p:nvPr/>
        </p:nvSpPr>
        <p:spPr bwMode="auto">
          <a:xfrm>
            <a:off x="363538" y="13954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-8 </a:t>
            </a:r>
          </a:p>
        </p:txBody>
      </p:sp>
      <p:sp>
        <p:nvSpPr>
          <p:cNvPr id="18440" name="Text Box 19"/>
          <p:cNvSpPr txBox="1">
            <a:spLocks noChangeArrowheads="1"/>
          </p:cNvSpPr>
          <p:nvPr/>
        </p:nvSpPr>
        <p:spPr bwMode="auto">
          <a:xfrm>
            <a:off x="219075" y="1712913"/>
            <a:ext cx="9223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-12 </a:t>
            </a:r>
          </a:p>
        </p:txBody>
      </p:sp>
      <p:sp>
        <p:nvSpPr>
          <p:cNvPr id="18441" name="Text Box 12"/>
          <p:cNvSpPr txBox="1">
            <a:spLocks noChangeArrowheads="1"/>
          </p:cNvSpPr>
          <p:nvPr/>
        </p:nvSpPr>
        <p:spPr bwMode="auto">
          <a:xfrm>
            <a:off x="49213" y="3297238"/>
            <a:ext cx="3683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8442" name="Rectangle 6"/>
          <p:cNvSpPr>
            <a:spLocks noChangeArrowheads="1"/>
          </p:cNvSpPr>
          <p:nvPr/>
        </p:nvSpPr>
        <p:spPr bwMode="auto">
          <a:xfrm>
            <a:off x="896938" y="23431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8443" name="Rectangle 7"/>
          <p:cNvSpPr>
            <a:spLocks noChangeArrowheads="1"/>
          </p:cNvSpPr>
          <p:nvPr/>
        </p:nvSpPr>
        <p:spPr bwMode="auto">
          <a:xfrm>
            <a:off x="896938" y="26622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8444" name="Rectangle 8"/>
          <p:cNvSpPr>
            <a:spLocks noChangeArrowheads="1"/>
          </p:cNvSpPr>
          <p:nvPr/>
        </p:nvSpPr>
        <p:spPr bwMode="auto">
          <a:xfrm>
            <a:off x="896938" y="29813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45" name="Rectangle 9"/>
          <p:cNvSpPr>
            <a:spLocks noChangeArrowheads="1"/>
          </p:cNvSpPr>
          <p:nvPr/>
        </p:nvSpPr>
        <p:spPr bwMode="auto">
          <a:xfrm>
            <a:off x="896938" y="3298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46" name="Rectangle 18"/>
          <p:cNvSpPr>
            <a:spLocks noChangeArrowheads="1"/>
          </p:cNvSpPr>
          <p:nvPr/>
        </p:nvSpPr>
        <p:spPr bwMode="auto">
          <a:xfrm>
            <a:off x="896938" y="361791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47" name="Rectangle 6"/>
          <p:cNvSpPr>
            <a:spLocks noChangeArrowheads="1"/>
          </p:cNvSpPr>
          <p:nvPr/>
        </p:nvSpPr>
        <p:spPr bwMode="auto">
          <a:xfrm>
            <a:off x="896938" y="17049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8448" name="Rectangle 6"/>
          <p:cNvSpPr>
            <a:spLocks noChangeArrowheads="1"/>
          </p:cNvSpPr>
          <p:nvPr/>
        </p:nvSpPr>
        <p:spPr bwMode="auto">
          <a:xfrm>
            <a:off x="896938" y="13858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8449" name="Rectangle 6"/>
          <p:cNvSpPr>
            <a:spLocks noChangeArrowheads="1"/>
          </p:cNvSpPr>
          <p:nvPr/>
        </p:nvSpPr>
        <p:spPr bwMode="auto">
          <a:xfrm>
            <a:off x="896938" y="10668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8450" name="Rectangle 6"/>
          <p:cNvSpPr>
            <a:spLocks noChangeArrowheads="1"/>
          </p:cNvSpPr>
          <p:nvPr/>
        </p:nvSpPr>
        <p:spPr bwMode="auto">
          <a:xfrm>
            <a:off x="896938" y="20256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8451" name="Rectangle 18"/>
          <p:cNvSpPr>
            <a:spLocks noChangeArrowheads="1"/>
          </p:cNvSpPr>
          <p:nvPr/>
        </p:nvSpPr>
        <p:spPr bwMode="auto">
          <a:xfrm>
            <a:off x="896938" y="39370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52" name="Rectangle 18"/>
          <p:cNvSpPr>
            <a:spLocks noChangeArrowheads="1"/>
          </p:cNvSpPr>
          <p:nvPr/>
        </p:nvSpPr>
        <p:spPr bwMode="auto">
          <a:xfrm>
            <a:off x="896938" y="4573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53" name="Rectangle 18"/>
          <p:cNvSpPr>
            <a:spLocks noChangeArrowheads="1"/>
          </p:cNvSpPr>
          <p:nvPr/>
        </p:nvSpPr>
        <p:spPr bwMode="auto">
          <a:xfrm>
            <a:off x="896938" y="425608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54" name="Rectangle 18"/>
          <p:cNvSpPr>
            <a:spLocks noChangeArrowheads="1"/>
          </p:cNvSpPr>
          <p:nvPr/>
        </p:nvSpPr>
        <p:spPr bwMode="auto">
          <a:xfrm>
            <a:off x="896938" y="48926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55" name="Rectangle 9"/>
          <p:cNvSpPr>
            <a:spLocks noChangeArrowheads="1"/>
          </p:cNvSpPr>
          <p:nvPr/>
        </p:nvSpPr>
        <p:spPr bwMode="auto">
          <a:xfrm>
            <a:off x="896938" y="4589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56" name="Rectangle 18"/>
          <p:cNvSpPr>
            <a:spLocks noChangeArrowheads="1"/>
          </p:cNvSpPr>
          <p:nvPr/>
        </p:nvSpPr>
        <p:spPr bwMode="auto">
          <a:xfrm>
            <a:off x="896938" y="49085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57" name="Rectangle 18"/>
          <p:cNvSpPr>
            <a:spLocks noChangeArrowheads="1"/>
          </p:cNvSpPr>
          <p:nvPr/>
        </p:nvSpPr>
        <p:spPr bwMode="auto">
          <a:xfrm>
            <a:off x="896938" y="52276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58" name="Rectangle 18"/>
          <p:cNvSpPr>
            <a:spLocks noChangeArrowheads="1"/>
          </p:cNvSpPr>
          <p:nvPr/>
        </p:nvSpPr>
        <p:spPr bwMode="auto">
          <a:xfrm>
            <a:off x="896938" y="58642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59" name="Rectangle 18"/>
          <p:cNvSpPr>
            <a:spLocks noChangeArrowheads="1"/>
          </p:cNvSpPr>
          <p:nvPr/>
        </p:nvSpPr>
        <p:spPr bwMode="auto">
          <a:xfrm>
            <a:off x="896938" y="55467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60" name="Rectangle 18"/>
          <p:cNvSpPr>
            <a:spLocks noChangeArrowheads="1"/>
          </p:cNvSpPr>
          <p:nvPr/>
        </p:nvSpPr>
        <p:spPr bwMode="auto">
          <a:xfrm>
            <a:off x="896938" y="618331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61" name="Rectangle 18"/>
          <p:cNvSpPr>
            <a:spLocks noChangeArrowheads="1"/>
          </p:cNvSpPr>
          <p:nvPr/>
        </p:nvSpPr>
        <p:spPr bwMode="auto">
          <a:xfrm>
            <a:off x="896938" y="5203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62" name="Rectangle 18"/>
          <p:cNvSpPr>
            <a:spLocks noChangeArrowheads="1"/>
          </p:cNvSpPr>
          <p:nvPr/>
        </p:nvSpPr>
        <p:spPr bwMode="auto">
          <a:xfrm>
            <a:off x="896938" y="52197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63" name="Rectangle 18"/>
          <p:cNvSpPr>
            <a:spLocks noChangeArrowheads="1"/>
          </p:cNvSpPr>
          <p:nvPr/>
        </p:nvSpPr>
        <p:spPr bwMode="auto">
          <a:xfrm>
            <a:off x="896938" y="55403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64" name="Rectangle 18"/>
          <p:cNvSpPr>
            <a:spLocks noChangeArrowheads="1"/>
          </p:cNvSpPr>
          <p:nvPr/>
        </p:nvSpPr>
        <p:spPr bwMode="auto">
          <a:xfrm>
            <a:off x="896938" y="617696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65" name="Rectangle 18"/>
          <p:cNvSpPr>
            <a:spLocks noChangeArrowheads="1"/>
          </p:cNvSpPr>
          <p:nvPr/>
        </p:nvSpPr>
        <p:spPr bwMode="auto">
          <a:xfrm>
            <a:off x="896938" y="585787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66" name="Rectangle 18"/>
          <p:cNvSpPr>
            <a:spLocks noChangeArrowheads="1"/>
          </p:cNvSpPr>
          <p:nvPr/>
        </p:nvSpPr>
        <p:spPr bwMode="auto">
          <a:xfrm>
            <a:off x="896938" y="6494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896938" y="4492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8468" name="Rectangle 6"/>
          <p:cNvSpPr>
            <a:spLocks noChangeArrowheads="1"/>
          </p:cNvSpPr>
          <p:nvPr/>
        </p:nvSpPr>
        <p:spPr bwMode="auto">
          <a:xfrm>
            <a:off x="896938" y="128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8469" name="Rectangle 6"/>
          <p:cNvSpPr>
            <a:spLocks noChangeArrowheads="1"/>
          </p:cNvSpPr>
          <p:nvPr/>
        </p:nvSpPr>
        <p:spPr bwMode="auto">
          <a:xfrm>
            <a:off x="896938" y="7683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8470" name="Text Box 19"/>
          <p:cNvSpPr txBox="1">
            <a:spLocks noChangeArrowheads="1"/>
          </p:cNvSpPr>
          <p:nvPr/>
        </p:nvSpPr>
        <p:spPr bwMode="auto">
          <a:xfrm>
            <a:off x="508000" y="1928813"/>
            <a:ext cx="3683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</p:txBody>
      </p:sp>
      <p:sp>
        <p:nvSpPr>
          <p:cNvPr id="89" name="Content Placeholder 2"/>
          <p:cNvSpPr>
            <a:spLocks noGrp="1"/>
          </p:cNvSpPr>
          <p:nvPr>
            <p:ph idx="1"/>
          </p:nvPr>
        </p:nvSpPr>
        <p:spPr>
          <a:xfrm>
            <a:off x="5292725" y="836613"/>
            <a:ext cx="3600450" cy="2781300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int F( ) {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int x=1, y=1;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x=g( )+x;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y=h( )+y;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return x+y; }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he-IL" dirty="0"/>
          </a:p>
        </p:txBody>
      </p:sp>
      <p:sp>
        <p:nvSpPr>
          <p:cNvPr id="18472" name="Rectangle 18"/>
          <p:cNvSpPr>
            <a:spLocks noChangeArrowheads="1"/>
          </p:cNvSpPr>
          <p:nvPr/>
        </p:nvSpPr>
        <p:spPr bwMode="auto">
          <a:xfrm>
            <a:off x="896938" y="4651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73" name="Rectangle 18"/>
          <p:cNvSpPr>
            <a:spLocks noChangeArrowheads="1"/>
          </p:cNvSpPr>
          <p:nvPr/>
        </p:nvSpPr>
        <p:spPr bwMode="auto">
          <a:xfrm>
            <a:off x="896938" y="17224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18474" name="Group 107"/>
          <p:cNvGrpSpPr>
            <a:grpSpLocks/>
          </p:cNvGrpSpPr>
          <p:nvPr/>
        </p:nvGrpSpPr>
        <p:grpSpPr bwMode="auto">
          <a:xfrm>
            <a:off x="7451725" y="4398963"/>
            <a:ext cx="1011238" cy="1592262"/>
            <a:chOff x="1048694" y="5372608"/>
            <a:chExt cx="1011410" cy="1593168"/>
          </a:xfrm>
        </p:grpSpPr>
        <p:sp>
          <p:nvSpPr>
            <p:cNvPr id="18480" name="Rectangle 18"/>
            <p:cNvSpPr>
              <a:spLocks noChangeArrowheads="1"/>
            </p:cNvSpPr>
            <p:nvPr/>
          </p:nvSpPr>
          <p:spPr bwMode="auto">
            <a:xfrm>
              <a:off x="1048694" y="537260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sz="2000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8481" name="Rectangle 18"/>
            <p:cNvSpPr>
              <a:spLocks noChangeArrowheads="1"/>
            </p:cNvSpPr>
            <p:nvPr/>
          </p:nvSpPr>
          <p:spPr bwMode="auto">
            <a:xfrm>
              <a:off x="1048694" y="569222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8482" name="Rectangle 18"/>
            <p:cNvSpPr>
              <a:spLocks noChangeArrowheads="1"/>
            </p:cNvSpPr>
            <p:nvPr/>
          </p:nvSpPr>
          <p:spPr bwMode="auto">
            <a:xfrm>
              <a:off x="1048694" y="6329002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8483" name="Rectangle 18"/>
            <p:cNvSpPr>
              <a:spLocks noChangeArrowheads="1"/>
            </p:cNvSpPr>
            <p:nvPr/>
          </p:nvSpPr>
          <p:spPr bwMode="auto">
            <a:xfrm>
              <a:off x="1048694" y="6010615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8484" name="Rectangle 18"/>
            <p:cNvSpPr>
              <a:spLocks noChangeArrowheads="1"/>
            </p:cNvSpPr>
            <p:nvPr/>
          </p:nvSpPr>
          <p:spPr bwMode="auto">
            <a:xfrm>
              <a:off x="1048694" y="6647389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</p:grpSp>
      <p:sp>
        <p:nvSpPr>
          <p:cNvPr id="18475" name="Text Box 19"/>
          <p:cNvSpPr txBox="1">
            <a:spLocks noChangeArrowheads="1"/>
          </p:cNvSpPr>
          <p:nvPr/>
        </p:nvSpPr>
        <p:spPr bwMode="auto">
          <a:xfrm rot="-5400000">
            <a:off x="6375400" y="4841876"/>
            <a:ext cx="18430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Registers</a:t>
            </a:r>
          </a:p>
        </p:txBody>
      </p:sp>
      <p:sp>
        <p:nvSpPr>
          <p:cNvPr id="18476" name="Rectangle 18"/>
          <p:cNvSpPr>
            <a:spLocks noChangeArrowheads="1"/>
          </p:cNvSpPr>
          <p:nvPr/>
        </p:nvSpPr>
        <p:spPr bwMode="auto">
          <a:xfrm>
            <a:off x="7451725" y="4400550"/>
            <a:ext cx="1011238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w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77" name="Rectangle 74"/>
          <p:cNvSpPr>
            <a:spLocks noChangeArrowheads="1"/>
          </p:cNvSpPr>
          <p:nvPr/>
        </p:nvSpPr>
        <p:spPr bwMode="auto">
          <a:xfrm>
            <a:off x="1908175" y="400050"/>
            <a:ext cx="1106393" cy="44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R7 </a:t>
            </a:r>
            <a:r>
              <a:rPr lang="en-US" altLang="he-IL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R8</a:t>
            </a:r>
            <a:endParaRPr lang="he-IL" altLang="he-IL" b="1" dirty="0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</a:endParaRPr>
          </a:p>
        </p:txBody>
      </p:sp>
      <p:sp>
        <p:nvSpPr>
          <p:cNvPr id="18478" name="Rectangle 18"/>
          <p:cNvSpPr>
            <a:spLocks noChangeArrowheads="1"/>
          </p:cNvSpPr>
          <p:nvPr/>
        </p:nvSpPr>
        <p:spPr bwMode="auto">
          <a:xfrm>
            <a:off x="7451725" y="4414838"/>
            <a:ext cx="1011238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z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79" name="Rectangle 18"/>
          <p:cNvSpPr>
            <a:spLocks noChangeArrowheads="1"/>
          </p:cNvSpPr>
          <p:nvPr/>
        </p:nvSpPr>
        <p:spPr bwMode="auto">
          <a:xfrm>
            <a:off x="7451725" y="4398963"/>
            <a:ext cx="1011238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>
                <a:solidFill>
                  <a:srgbClr val="A50021"/>
                </a:solidFill>
                <a:latin typeface="Arial Unicode MS" panose="020B0604020202020204" pitchFamily="34" charset="-128"/>
              </a:rPr>
              <a:t>x+y</a:t>
            </a:r>
            <a:endParaRPr lang="he-IL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958850" y="2590800"/>
            <a:ext cx="7270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Helvetica" panose="020B0604020202020204" pitchFamily="34" charset="0"/>
              </a:rPr>
              <a:t>text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965200" y="3360738"/>
            <a:ext cx="727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Helvetica" panose="020B0604020202020204" pitchFamily="34" charset="0"/>
              </a:rPr>
              <a:t>text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11163" y="4146550"/>
            <a:ext cx="14478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Helvetica" panose="020B0604020202020204" pitchFamily="34" charset="0"/>
              </a:rPr>
              <a:t>binary (object file)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22250" y="5818188"/>
            <a:ext cx="18256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Helvetica" panose="020B0604020202020204" pitchFamily="34" charset="0"/>
              </a:rPr>
              <a:t>binary (Executable)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3938588" y="2971800"/>
            <a:ext cx="46037" cy="446088"/>
          </a:xfrm>
          <a:custGeom>
            <a:avLst/>
            <a:gdLst>
              <a:gd name="T0" fmla="*/ 0 w 45719"/>
              <a:gd name="T1" fmla="*/ 0 h 6906"/>
              <a:gd name="T2" fmla="*/ -506726007 w 45719"/>
              <a:gd name="T3" fmla="*/ 2147483647 h 6906"/>
              <a:gd name="T4" fmla="*/ 0 60000 65536"/>
              <a:gd name="T5" fmla="*/ 0 60000 65536"/>
              <a:gd name="T6" fmla="*/ 0 w 45719"/>
              <a:gd name="T7" fmla="*/ 0 h 6906"/>
              <a:gd name="T8" fmla="*/ 45719 w 45719"/>
              <a:gd name="T9" fmla="*/ 6906 h 690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5719" h="6906">
                <a:moveTo>
                  <a:pt x="0" y="0"/>
                </a:moveTo>
                <a:cubicBezTo>
                  <a:pt x="3333" y="3333"/>
                  <a:pt x="-13965" y="3573"/>
                  <a:pt x="-10632" y="690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>
            <a:spAutoFit/>
          </a:bodyPr>
          <a:lstStyle/>
          <a:p>
            <a:endParaRPr lang="he-IL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275138" y="3054350"/>
            <a:ext cx="25019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Helvetica" panose="020B0604020202020204" pitchFamily="34" charset="0"/>
              </a:rPr>
              <a:t>Compiler (</a:t>
            </a:r>
            <a:r>
              <a:rPr lang="en-US" altLang="en-US" sz="1800" b="1">
                <a:latin typeface="Courier New" panose="02070309020205020404" pitchFamily="49" charset="0"/>
              </a:rPr>
              <a:t>gcc -S</a:t>
            </a:r>
            <a:r>
              <a:rPr lang="en-US" altLang="en-US" sz="1800" b="1">
                <a:latin typeface="Helvetica" panose="020B0604020202020204" pitchFamily="34" charset="0"/>
              </a:rPr>
              <a:t>)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4229100" y="3759200"/>
            <a:ext cx="30480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Helvetica" panose="020B0604020202020204" pitchFamily="34" charset="0"/>
              </a:rPr>
              <a:t>Assembler (</a:t>
            </a:r>
            <a:r>
              <a:rPr lang="en-US" altLang="en-US" sz="1800" b="1">
                <a:latin typeface="Courier New" panose="02070309020205020404" pitchFamily="49" charset="0"/>
              </a:rPr>
              <a:t>gcc</a:t>
            </a:r>
            <a:r>
              <a:rPr lang="en-US" altLang="en-US" sz="1800" b="1">
                <a:latin typeface="Helvetica" panose="020B0604020202020204" pitchFamily="34" charset="0"/>
              </a:rPr>
              <a:t> or </a:t>
            </a:r>
            <a:r>
              <a:rPr lang="en-US" altLang="en-US" sz="1800" b="1">
                <a:latin typeface="Courier New" panose="02070309020205020404" pitchFamily="49" charset="0"/>
              </a:rPr>
              <a:t>as</a:t>
            </a:r>
            <a:r>
              <a:rPr lang="en-US" altLang="en-US" sz="1800" b="1">
                <a:latin typeface="Helvetica" panose="020B0604020202020204" pitchFamily="34" charset="0"/>
              </a:rPr>
              <a:t>)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692275" y="5016500"/>
            <a:ext cx="2638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Helvetica" panose="020B0604020202020204" pitchFamily="34" charset="0"/>
              </a:rPr>
              <a:t>Linker (</a:t>
            </a:r>
            <a:r>
              <a:rPr lang="en-US" altLang="en-US" sz="1800" b="1">
                <a:latin typeface="Courier New" panose="02070309020205020404" pitchFamily="49" charset="0"/>
              </a:rPr>
              <a:t>gcc</a:t>
            </a:r>
            <a:r>
              <a:rPr lang="en-US" altLang="en-US" sz="1800" b="1">
                <a:latin typeface="Helvetica" panose="020B0604020202020204" pitchFamily="34" charset="0"/>
              </a:rPr>
              <a:t> or </a:t>
            </a:r>
            <a:r>
              <a:rPr lang="en-US" altLang="en-US" sz="1800" b="1">
                <a:latin typeface="Courier New" panose="02070309020205020404" pitchFamily="49" charset="0"/>
              </a:rPr>
              <a:t>ld</a:t>
            </a:r>
            <a:r>
              <a:rPr lang="en-US" altLang="en-US" sz="1800" b="1">
                <a:latin typeface="Helvetica" panose="020B0604020202020204" pitchFamily="34" charset="0"/>
              </a:rPr>
              <a:t>)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357438" y="2579688"/>
            <a:ext cx="3263900" cy="39211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Helvetica" panose="020B0604020202020204" pitchFamily="34" charset="0"/>
              </a:rPr>
              <a:t>C program (</a:t>
            </a:r>
            <a:r>
              <a:rPr lang="en-US" altLang="en-US" sz="1800" b="1">
                <a:latin typeface="Courier New" panose="02070309020205020404" pitchFamily="49" charset="0"/>
              </a:rPr>
              <a:t>p1.c p2.c</a:t>
            </a:r>
            <a:r>
              <a:rPr lang="en-US" altLang="en-US" sz="1800" b="1">
                <a:latin typeface="Helvetica" panose="020B0604020202020204" pitchFamily="34" charset="0"/>
              </a:rPr>
              <a:t>)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2243138" y="3422328"/>
            <a:ext cx="6577012" cy="36671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Helvetica" panose="020B0604020202020204" pitchFamily="34" charset="0"/>
              </a:rPr>
              <a:t>Asm program (</a:t>
            </a:r>
            <a:r>
              <a:rPr lang="en-US" altLang="en-US" sz="1800" b="1">
                <a:latin typeface="Courier New" panose="02070309020205020404" pitchFamily="49" charset="0"/>
              </a:rPr>
              <a:t>p1.s p2.s</a:t>
            </a:r>
            <a:r>
              <a:rPr lang="en-US" altLang="en-US" sz="1800" b="1">
                <a:latin typeface="Helvetica" panose="020B0604020202020204" pitchFamily="34" charset="0"/>
              </a:rPr>
              <a:t>)  (Visual C++: p1.asm p2.asm)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2078038" y="4179888"/>
            <a:ext cx="6742112" cy="366712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Helvetica" panose="020B0604020202020204" pitchFamily="34" charset="0"/>
              </a:rPr>
              <a:t>Object program (</a:t>
            </a:r>
            <a:r>
              <a:rPr lang="en-US" altLang="en-US" sz="1800" b="1">
                <a:latin typeface="Courier New" panose="02070309020205020404" pitchFamily="49" charset="0"/>
              </a:rPr>
              <a:t>p1.o p2.o</a:t>
            </a:r>
            <a:r>
              <a:rPr lang="en-US" altLang="en-US" sz="1800" b="1">
                <a:latin typeface="Helvetica" panose="020B0604020202020204" pitchFamily="34" charset="0"/>
              </a:rPr>
              <a:t>)  (Visual C++: p1.obj p2.obj)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2133600" y="5943600"/>
            <a:ext cx="4959350" cy="366713"/>
          </a:xfrm>
          <a:prstGeom prst="rect">
            <a:avLst/>
          </a:prstGeom>
          <a:solidFill>
            <a:srgbClr val="CC99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Helvetica" panose="020B0604020202020204" pitchFamily="34" charset="0"/>
              </a:rPr>
              <a:t>Executable program (</a:t>
            </a:r>
            <a:r>
              <a:rPr lang="en-US" altLang="en-US" sz="1800" b="1">
                <a:latin typeface="Courier New" panose="02070309020205020404" pitchFamily="49" charset="0"/>
              </a:rPr>
              <a:t>p</a:t>
            </a:r>
            <a:r>
              <a:rPr lang="en-US" altLang="en-US" sz="1800" b="1">
                <a:latin typeface="Helvetica" panose="020B0604020202020204" pitchFamily="34" charset="0"/>
              </a:rPr>
              <a:t>)  (Windows: p.exe)</a:t>
            </a:r>
          </a:p>
        </p:txBody>
      </p:sp>
      <p:sp>
        <p:nvSpPr>
          <p:cNvPr id="4110" name="Line 15"/>
          <p:cNvSpPr>
            <a:spLocks noChangeShapeType="1"/>
          </p:cNvSpPr>
          <p:nvPr/>
        </p:nvSpPr>
        <p:spPr bwMode="auto">
          <a:xfrm>
            <a:off x="3989388" y="4584700"/>
            <a:ext cx="0" cy="1339850"/>
          </a:xfrm>
          <a:custGeom>
            <a:avLst/>
            <a:gdLst>
              <a:gd name="T0" fmla="*/ 0 h 22922"/>
              <a:gd name="T1" fmla="*/ 2147483647 h 22922"/>
              <a:gd name="T2" fmla="*/ 0 60000 65536"/>
              <a:gd name="T3" fmla="*/ 0 60000 65536"/>
              <a:gd name="T4" fmla="*/ 0 h 22922"/>
              <a:gd name="T5" fmla="*/ 22922 h 22922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22922">
                <a:moveTo>
                  <a:pt x="-10633" y="0"/>
                </a:moveTo>
                <a:cubicBezTo>
                  <a:pt x="-7300" y="3333"/>
                  <a:pt x="6667" y="19589"/>
                  <a:pt x="10000" y="2292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>
            <a:spAutoFit/>
          </a:bodyPr>
          <a:lstStyle/>
          <a:p>
            <a:endParaRPr lang="he-IL"/>
          </a:p>
        </p:txBody>
      </p:sp>
      <p:sp>
        <p:nvSpPr>
          <p:cNvPr id="4111" name="Rectangle 16"/>
          <p:cNvSpPr>
            <a:spLocks noChangeArrowheads="1"/>
          </p:cNvSpPr>
          <p:nvPr/>
        </p:nvSpPr>
        <p:spPr bwMode="auto">
          <a:xfrm>
            <a:off x="6248400" y="4800600"/>
            <a:ext cx="2044700" cy="666750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Helvetica" panose="020B0604020202020204" pitchFamily="34" charset="0"/>
              </a:rPr>
              <a:t>Static libraries (</a:t>
            </a:r>
            <a:r>
              <a:rPr lang="en-US" altLang="en-US" sz="1800" b="1">
                <a:latin typeface="Courier New" panose="02070309020205020404" pitchFamily="49" charset="0"/>
              </a:rPr>
              <a:t>.a</a:t>
            </a:r>
            <a:r>
              <a:rPr lang="en-US" altLang="en-US" sz="1800" b="1">
                <a:latin typeface="Helvetica" panose="020B0604020202020204" pitchFamily="34" charset="0"/>
              </a:rPr>
              <a:t>)  (Visual: .lib)</a:t>
            </a:r>
          </a:p>
        </p:txBody>
      </p:sp>
      <p:sp>
        <p:nvSpPr>
          <p:cNvPr id="4112" name="Line 17"/>
          <p:cNvSpPr>
            <a:spLocks noChangeShapeType="1"/>
          </p:cNvSpPr>
          <p:nvPr/>
        </p:nvSpPr>
        <p:spPr bwMode="auto">
          <a:xfrm flipH="1">
            <a:off x="5257800" y="5029200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7" tIns="44450" rIns="90487" bIns="44450">
            <a:spAutoFit/>
          </a:bodyPr>
          <a:lstStyle/>
          <a:p>
            <a:endParaRPr lang="he-IL"/>
          </a:p>
        </p:txBody>
      </p:sp>
      <p:sp>
        <p:nvSpPr>
          <p:cNvPr id="4113" name="Rectangle 18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001125" cy="573088"/>
          </a:xfrm>
        </p:spPr>
        <p:txBody>
          <a:bodyPr/>
          <a:lstStyle/>
          <a:p>
            <a:pPr algn="r"/>
            <a:r>
              <a:rPr lang="he-IL" altLang="en-US" dirty="0">
                <a:solidFill>
                  <a:srgbClr val="002060"/>
                </a:solidFill>
                <a:cs typeface="Arial" panose="020B0604020202020204" pitchFamily="34" charset="0"/>
              </a:rPr>
              <a:t>המרה מתוכנית ב </a:t>
            </a:r>
            <a:r>
              <a:rPr lang="en-US" altLang="en-US" dirty="0">
                <a:solidFill>
                  <a:srgbClr val="002060"/>
                </a:solidFill>
                <a:cs typeface="Arial" panose="020B0604020202020204" pitchFamily="34" charset="0"/>
              </a:rPr>
              <a:t>C</a:t>
            </a:r>
            <a:r>
              <a:rPr lang="he-IL" altLang="en-US" dirty="0">
                <a:solidFill>
                  <a:srgbClr val="002060"/>
                </a:solidFill>
                <a:cs typeface="Arial" panose="020B0604020202020204" pitchFamily="34" charset="0"/>
              </a:rPr>
              <a:t> לתוכנית ברת הרצה</a:t>
            </a:r>
            <a:endParaRPr lang="en-US" altLang="en-US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4114" name="Rectangle 19"/>
          <p:cNvSpPr>
            <a:spLocks noGrp="1" noChangeArrowheads="1"/>
          </p:cNvSpPr>
          <p:nvPr>
            <p:ph idx="1"/>
          </p:nvPr>
        </p:nvSpPr>
        <p:spPr>
          <a:xfrm>
            <a:off x="290513" y="990600"/>
            <a:ext cx="8307387" cy="1285875"/>
          </a:xfrm>
        </p:spPr>
        <p:txBody>
          <a:bodyPr/>
          <a:lstStyle/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he-IL" altLang="en-US" dirty="0">
                <a:cs typeface="Arial" panose="020B0604020202020204" pitchFamily="34" charset="0"/>
              </a:rPr>
              <a:t>נניח שהתוכנית נמצאת בקבצים </a:t>
            </a:r>
            <a:r>
              <a:rPr lang="en-US" altLang="en-US" dirty="0">
                <a:latin typeface="Courier New" panose="02070309020205020404" pitchFamily="49" charset="0"/>
              </a:rPr>
              <a:t>p1.c p2.c</a:t>
            </a:r>
            <a:endParaRPr lang="en-US" altLang="en-US" dirty="0"/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he-IL" altLang="en-US" dirty="0">
                <a:cs typeface="Arial" panose="020B0604020202020204" pitchFamily="34" charset="0"/>
              </a:rPr>
              <a:t>נהדר עם </a:t>
            </a:r>
            <a:r>
              <a:rPr lang="en-US" altLang="en-US" dirty="0"/>
              <a:t>: 	</a:t>
            </a:r>
            <a:r>
              <a:rPr lang="en-US" altLang="en-US" dirty="0" err="1">
                <a:latin typeface="Courier New" panose="02070309020205020404" pitchFamily="49" charset="0"/>
              </a:rPr>
              <a:t>gcc</a:t>
            </a:r>
            <a:r>
              <a:rPr lang="en-US" altLang="en-US" dirty="0">
                <a:latin typeface="Courier New" panose="02070309020205020404" pitchFamily="49" charset="0"/>
              </a:rPr>
              <a:t> -O p1.c p2.c -o p</a:t>
            </a:r>
            <a:endParaRPr lang="he-IL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he-IL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-O</a:t>
            </a:r>
            <a:r>
              <a:rPr lang="he-IL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e-IL" altLang="en-US" dirty="0" err="1">
                <a:cs typeface="Arial" panose="020B0604020202020204" pitchFamily="34" charset="0"/>
              </a:rPr>
              <a:t>אופטימיזציות</a:t>
            </a:r>
            <a:r>
              <a:rPr lang="he-IL" altLang="en-US" dirty="0">
                <a:cs typeface="Arial" panose="020B0604020202020204" pitchFamily="34" charset="0"/>
              </a:rPr>
              <a:t> בסיסיות</a:t>
            </a:r>
            <a:r>
              <a:rPr lang="he-IL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-o</a:t>
            </a:r>
            <a:r>
              <a:rPr lang="he-IL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e-IL" altLang="en-US" dirty="0">
                <a:cs typeface="Arial" panose="020B0604020202020204" pitchFamily="34" charset="0"/>
              </a:rPr>
              <a:t>בקובץ</a:t>
            </a:r>
            <a:r>
              <a:rPr lang="he-IL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he-IL" altLang="en-US" dirty="0">
                <a:cs typeface="Arial" panose="020B0604020202020204" pitchFamily="34" charset="0"/>
              </a:rPr>
              <a:t> בינארי )</a:t>
            </a:r>
            <a:endParaRPr lang="en-US" altLang="en-US" dirty="0"/>
          </a:p>
        </p:txBody>
      </p:sp>
      <p:sp>
        <p:nvSpPr>
          <p:cNvPr id="4115" name="Line 6"/>
          <p:cNvSpPr>
            <a:spLocks noChangeShapeType="1"/>
          </p:cNvSpPr>
          <p:nvPr/>
        </p:nvSpPr>
        <p:spPr bwMode="auto">
          <a:xfrm>
            <a:off x="3951288" y="3759200"/>
            <a:ext cx="0" cy="404813"/>
          </a:xfrm>
          <a:custGeom>
            <a:avLst/>
            <a:gdLst>
              <a:gd name="T0" fmla="*/ 0 h 6906"/>
              <a:gd name="T1" fmla="*/ 2147483647 h 6906"/>
              <a:gd name="T2" fmla="*/ 0 60000 65536"/>
              <a:gd name="T3" fmla="*/ 0 60000 65536"/>
              <a:gd name="T4" fmla="*/ 0 h 6906"/>
              <a:gd name="T5" fmla="*/ 6906 h 690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6906">
                <a:moveTo>
                  <a:pt x="0" y="0"/>
                </a:moveTo>
                <a:cubicBezTo>
                  <a:pt x="3333" y="3333"/>
                  <a:pt x="-13965" y="3573"/>
                  <a:pt x="-10632" y="690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>
            <a:spAutoFit/>
          </a:bodyPr>
          <a:lstStyle/>
          <a:p>
            <a:endParaRPr lang="he-IL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en-US" dirty="0">
                <a:solidFill>
                  <a:srgbClr val="002060"/>
                </a:solidFill>
              </a:rPr>
              <a:t>הקדמה ל-</a:t>
            </a:r>
            <a:r>
              <a:rPr lang="en-US" altLang="en-US" dirty="0">
                <a:solidFill>
                  <a:srgbClr val="002060"/>
                </a:solidFill>
              </a:rPr>
              <a:t>Assembly</a:t>
            </a:r>
            <a:endParaRPr lang="he-IL" alt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e-IL" dirty="0"/>
              <a:t>לכל פקודה תרגום פשוט לסיביות שהמעבד מבין</a:t>
            </a:r>
          </a:p>
          <a:p>
            <a:pPr lvl="1">
              <a:defRPr/>
            </a:pPr>
            <a:r>
              <a:rPr lang="he-IL" dirty="0"/>
              <a:t>המעבד קורא את הסיביות ומבין את הפקודה</a:t>
            </a:r>
          </a:p>
          <a:p>
            <a:pPr>
              <a:defRPr/>
            </a:pPr>
            <a:r>
              <a:rPr lang="he-IL" dirty="0"/>
              <a:t>כל הפקודות נראות כך:</a:t>
            </a:r>
          </a:p>
          <a:p>
            <a:pPr algn="l" rtl="0">
              <a:defRPr/>
            </a:pPr>
            <a:r>
              <a:rPr lang="en-US" dirty="0"/>
              <a:t>instruction operand1, operand2, …</a:t>
            </a:r>
          </a:p>
          <a:p>
            <a:pPr>
              <a:defRPr/>
            </a:pPr>
            <a:r>
              <a:rPr lang="he-IL" dirty="0"/>
              <a:t>לכל פקודה יש אפס או יותר אופרנדים</a:t>
            </a:r>
          </a:p>
          <a:p>
            <a:pPr>
              <a:defRPr/>
            </a:pPr>
            <a:r>
              <a:rPr lang="he-IL" dirty="0"/>
              <a:t>פעולה אומרת מה לעשות</a:t>
            </a:r>
          </a:p>
          <a:p>
            <a:pPr>
              <a:defRPr/>
            </a:pPr>
            <a:r>
              <a:rPr lang="he-IL" dirty="0"/>
              <a:t>אופרנד אומר עם מה לעשות (זיכרון, מספר</a:t>
            </a:r>
            <a:r>
              <a:rPr lang="he-IL" dirty="0">
                <a:cs typeface="Helvetica" pitchFamily="34" charset="0"/>
              </a:rPr>
              <a:t>,</a:t>
            </a:r>
            <a:r>
              <a:rPr lang="he-IL" dirty="0"/>
              <a:t> או רגיסטר)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altLang="en-US" dirty="0">
                <a:solidFill>
                  <a:srgbClr val="002060"/>
                </a:solidFill>
              </a:rPr>
              <a:t>הקדמה ל-</a:t>
            </a:r>
            <a:r>
              <a:rPr lang="en-US" altLang="en-US" dirty="0">
                <a:solidFill>
                  <a:srgbClr val="002060"/>
                </a:solidFill>
              </a:rPr>
              <a:t>Assembly</a:t>
            </a:r>
            <a:r>
              <a:rPr lang="he-IL" altLang="en-US" dirty="0">
                <a:solidFill>
                  <a:srgbClr val="002060"/>
                </a:solidFill>
                <a:cs typeface="Helvetica" panose="020B0604020202020204" pitchFamily="34" charset="0"/>
              </a:rPr>
              <a:t> (באינטרנט)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None/>
              <a:defRPr/>
            </a:pPr>
            <a:r>
              <a:rPr lang="he-IL" dirty="0">
                <a:cs typeface="Helvetica" pitchFamily="34" charset="0"/>
              </a:rPr>
              <a:t>מי שמחפש באינטרנט צריך לשים לב:</a:t>
            </a:r>
          </a:p>
          <a:p>
            <a:pPr marL="457200" indent="-457200">
              <a:defRPr/>
            </a:pPr>
            <a:r>
              <a:rPr lang="he-IL" dirty="0"/>
              <a:t>פעולה נקראת באנגלית </a:t>
            </a:r>
            <a:r>
              <a:rPr lang="en-US" dirty="0"/>
              <a:t>opcode</a:t>
            </a:r>
            <a:r>
              <a:rPr lang="he-IL" dirty="0"/>
              <a:t> או </a:t>
            </a:r>
            <a:r>
              <a:rPr lang="en-US" dirty="0"/>
              <a:t>instruction</a:t>
            </a:r>
            <a:endParaRPr lang="he-IL" dirty="0">
              <a:cs typeface="Helvetica" pitchFamily="34" charset="0"/>
            </a:endParaRPr>
          </a:p>
          <a:p>
            <a:pPr marL="457200" indent="-457200">
              <a:defRPr/>
            </a:pPr>
            <a:r>
              <a:rPr lang="he-IL" dirty="0">
                <a:cs typeface="Helvetica" pitchFamily="34" charset="0"/>
              </a:rPr>
              <a:t>יש שתי דרכים מנוגדות לכתוב </a:t>
            </a:r>
            <a:r>
              <a:rPr lang="en-US" dirty="0">
                <a:cs typeface="Helvetica" pitchFamily="34" charset="0"/>
              </a:rPr>
              <a:t>assembly</a:t>
            </a:r>
            <a:r>
              <a:rPr lang="he-IL" dirty="0">
                <a:cs typeface="Helvetica" pitchFamily="34" charset="0"/>
              </a:rPr>
              <a:t> של </a:t>
            </a:r>
            <a:r>
              <a:rPr lang="en-US" dirty="0">
                <a:cs typeface="Helvetica" pitchFamily="34" charset="0"/>
              </a:rPr>
              <a:t>x86</a:t>
            </a:r>
            <a:r>
              <a:rPr lang="he-IL" dirty="0">
                <a:cs typeface="Helvetica" pitchFamily="34" charset="0"/>
              </a:rPr>
              <a:t>:</a:t>
            </a:r>
          </a:p>
          <a:p>
            <a:pPr marL="879475" lvl="1" indent="-381000">
              <a:buFont typeface="Wingdings" panose="05000000000000000000" pitchFamily="2" charset="2"/>
              <a:buAutoNum type="arabicPeriod"/>
              <a:defRPr/>
            </a:pPr>
            <a:r>
              <a:rPr lang="he-IL" sz="1800" u="sng" dirty="0">
                <a:effectLst>
                  <a:outerShdw blurRad="38100" dist="38100" dir="2700000" algn="tl">
                    <a:srgbClr val="C0C0C0"/>
                  </a:outerShdw>
                </a:effectLst>
                <a:cs typeface="Helvetica" pitchFamily="34" charset="0"/>
              </a:rPr>
              <a:t>פורמט </a:t>
            </a:r>
            <a:r>
              <a:rPr lang="en-US" sz="1800" u="sng" dirty="0">
                <a:effectLst>
                  <a:outerShdw blurRad="38100" dist="38100" dir="2700000" algn="tl">
                    <a:srgbClr val="C0C0C0"/>
                  </a:outerShdw>
                </a:effectLst>
                <a:cs typeface="Helvetica" pitchFamily="34" charset="0"/>
              </a:rPr>
              <a:t>AT&amp;T</a:t>
            </a:r>
            <a:r>
              <a:rPr lang="he-IL" sz="1800" u="sng" dirty="0">
                <a:effectLst>
                  <a:outerShdw blurRad="38100" dist="38100" dir="2700000" algn="tl">
                    <a:srgbClr val="C0C0C0"/>
                  </a:outerShdw>
                </a:effectLst>
                <a:cs typeface="Helvetica" pitchFamily="34" charset="0"/>
              </a:rPr>
              <a:t> (מה שאנו לומדים) </a:t>
            </a:r>
          </a:p>
          <a:p>
            <a:pPr marL="914400" lvl="2" indent="0" algn="l" rtl="0">
              <a:buFont typeface="Wingdings" pitchFamily="2" charset="2"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cs typeface="Helvetica" pitchFamily="34" charset="0"/>
              </a:rPr>
              <a:t>opcode source, destination</a:t>
            </a:r>
            <a:endParaRPr lang="he-IL" sz="2000" dirty="0">
              <a:effectLst>
                <a:outerShdw blurRad="38100" dist="38100" dir="2700000" algn="tl">
                  <a:srgbClr val="C0C0C0"/>
                </a:outerShdw>
              </a:effectLst>
              <a:cs typeface="Helvetica" pitchFamily="34" charset="0"/>
            </a:endParaRPr>
          </a:p>
          <a:p>
            <a:pPr marL="879475" lvl="1" indent="-381000">
              <a:buFont typeface="Wingdings" panose="05000000000000000000" pitchFamily="2" charset="2"/>
              <a:buAutoNum type="arabicPeriod"/>
              <a:defRPr/>
            </a:pPr>
            <a:r>
              <a:rPr lang="he-IL" sz="1800" u="sng" dirty="0">
                <a:effectLst>
                  <a:outerShdw blurRad="38100" dist="38100" dir="2700000" algn="tl">
                    <a:srgbClr val="C0C0C0"/>
                  </a:outerShdw>
                </a:effectLst>
                <a:cs typeface="Helvetica" pitchFamily="34" charset="0"/>
              </a:rPr>
              <a:t>פורמט </a:t>
            </a:r>
            <a:r>
              <a:rPr lang="en-US" sz="1800" u="sng" dirty="0">
                <a:effectLst>
                  <a:outerShdw blurRad="38100" dist="38100" dir="2700000" algn="tl">
                    <a:srgbClr val="C0C0C0"/>
                  </a:outerShdw>
                </a:effectLst>
                <a:cs typeface="Helvetica" pitchFamily="34" charset="0"/>
              </a:rPr>
              <a:t>intel</a:t>
            </a:r>
            <a:r>
              <a:rPr lang="he-IL" sz="1800" u="sng" dirty="0">
                <a:effectLst>
                  <a:outerShdw blurRad="38100" dist="38100" dir="2700000" algn="tl">
                    <a:srgbClr val="C0C0C0"/>
                  </a:outerShdw>
                </a:effectLst>
                <a:cs typeface="Helvetica" pitchFamily="34" charset="0"/>
              </a:rPr>
              <a:t> (לא נזכיר אותו יותר) </a:t>
            </a:r>
          </a:p>
          <a:p>
            <a:pPr marL="914400" lvl="2" indent="0" algn="l" rtl="0">
              <a:buFont typeface="Wingdings" pitchFamily="2" charset="2"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cs typeface="Helvetica" pitchFamily="34" charset="0"/>
              </a:rPr>
              <a:t>opcode destination, source</a:t>
            </a:r>
          </a:p>
          <a:p>
            <a:pPr marL="1371600" lvl="2" indent="-457200">
              <a:buFont typeface="Wingdings" pitchFamily="2" charset="2"/>
              <a:buNone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cs typeface="Helvetica" pitchFamily="34" charset="0"/>
            </a:endParaRPr>
          </a:p>
          <a:p>
            <a:pPr marL="457200" indent="-457200">
              <a:buFont typeface="Wingdings" panose="05000000000000000000" pitchFamily="2" charset="2"/>
              <a:buNone/>
              <a:defRPr/>
            </a:pPr>
            <a:r>
              <a:rPr lang="en-US" sz="2000" dirty="0">
                <a:cs typeface="Helvetica" pitchFamily="34" charset="0"/>
              </a:rPr>
              <a:t>	</a:t>
            </a:r>
            <a:r>
              <a:rPr lang="he-IL" dirty="0">
                <a:cs typeface="Helvetica" pitchFamily="34" charset="0"/>
              </a:rPr>
              <a:t>הבדלים נוספים מפורטים ב:</a:t>
            </a:r>
          </a:p>
          <a:p>
            <a:pPr marL="1371600" lvl="2" indent="-457200">
              <a:buFont typeface="Wingdings" pitchFamily="2" charset="2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http://en.wikipedia.org/wiki/AT&amp;T_syntax</a:t>
            </a:r>
            <a:endParaRPr lang="he-IL" sz="2000" dirty="0">
              <a:effectLst>
                <a:outerShdw blurRad="38100" dist="38100" dir="2700000" algn="tl">
                  <a:srgbClr val="C0C0C0"/>
                </a:outerShdw>
              </a:effectLst>
              <a:cs typeface="Helvetica" pitchFamily="34" charset="0"/>
            </a:endParaRPr>
          </a:p>
          <a:p>
            <a:pPr marL="879475" lvl="1" indent="-381000">
              <a:buFont typeface="Wingdings" panose="05000000000000000000" pitchFamily="2" charset="2"/>
              <a:buNone/>
              <a:defRPr/>
            </a:pPr>
            <a:endParaRPr lang="he-IL" sz="1800" u="sng" dirty="0">
              <a:effectLst>
                <a:outerShdw blurRad="38100" dist="38100" dir="2700000" algn="tl">
                  <a:srgbClr val="C0C0C0"/>
                </a:outerShdw>
              </a:effectLst>
              <a:cs typeface="Helvetica" pitchFamily="34" charset="0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2060"/>
                </a:solidFill>
              </a:rPr>
              <a:t>Addressing in Assembly</a:t>
            </a:r>
            <a:endParaRPr lang="he-IL" altLang="en-US" dirty="0">
              <a:solidFill>
                <a:srgbClr val="00206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517365"/>
              </p:ext>
            </p:extLst>
          </p:nvPr>
        </p:nvGraphicFramePr>
        <p:xfrm>
          <a:off x="598488" y="1700213"/>
          <a:ext cx="7777162" cy="36981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1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635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Type 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Form 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Operand value 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Name 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Example </a:t>
                      </a:r>
                    </a:p>
                  </a:txBody>
                  <a:tcPr marL="91443" marR="9144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constant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$c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c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Immediate 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$4, $0x4</a:t>
                      </a:r>
                    </a:p>
                  </a:txBody>
                  <a:tcPr marL="91443" marR="9144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Register 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R[1-8]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R[n]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Register 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R1</a:t>
                      </a:r>
                    </a:p>
                  </a:txBody>
                  <a:tcPr marL="91443" marR="9144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Memory 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c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M[c]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Absolute 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4</a:t>
                      </a:r>
                    </a:p>
                  </a:txBody>
                  <a:tcPr marL="91443" marR="9144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Memory 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(R)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M[R[n]]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Indirect 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(R1)</a:t>
                      </a:r>
                    </a:p>
                  </a:txBody>
                  <a:tcPr marL="91443" marR="9144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Memory 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c(R)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M[</a:t>
                      </a:r>
                      <a:r>
                        <a:rPr lang="en-US" sz="1600" dirty="0" err="1"/>
                        <a:t>c+R</a:t>
                      </a:r>
                      <a:r>
                        <a:rPr lang="en-US" sz="1600" dirty="0"/>
                        <a:t>[n]]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Base + displacement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4(R1)</a:t>
                      </a:r>
                    </a:p>
                  </a:txBody>
                  <a:tcPr marL="91443" marR="9144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Memory 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(R1,R2)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M[R[n1]+R[n2]]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Index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(R1,R2)</a:t>
                      </a:r>
                    </a:p>
                  </a:txBody>
                  <a:tcPr marL="91443" marR="9144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Memory 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c(R1,R2)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M[</a:t>
                      </a:r>
                      <a:r>
                        <a:rPr lang="en-US" sz="1600" dirty="0" err="1"/>
                        <a:t>c+R</a:t>
                      </a:r>
                      <a:r>
                        <a:rPr lang="en-US" sz="1600" dirty="0"/>
                        <a:t>[n1]+R[n2]]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Index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4(R1,R2)</a:t>
                      </a:r>
                    </a:p>
                  </a:txBody>
                  <a:tcPr marL="91443" marR="9144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Memory 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(R1,R2,s)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M[R[n1]+</a:t>
                      </a:r>
                      <a:r>
                        <a:rPr lang="en-US" sz="1600" dirty="0" err="1"/>
                        <a:t>sR</a:t>
                      </a:r>
                      <a:r>
                        <a:rPr lang="en-US" sz="1600" dirty="0"/>
                        <a:t>[n2]]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Scaled index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(R1,R2,2)</a:t>
                      </a:r>
                    </a:p>
                  </a:txBody>
                  <a:tcPr marL="91443" marR="9144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Memory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c(R1,R2,s)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M[</a:t>
                      </a:r>
                      <a:r>
                        <a:rPr lang="en-US" sz="1600" dirty="0" err="1"/>
                        <a:t>c+R</a:t>
                      </a:r>
                      <a:r>
                        <a:rPr lang="en-US" sz="1600" dirty="0"/>
                        <a:t>[n1]+</a:t>
                      </a:r>
                      <a:r>
                        <a:rPr lang="en-US" sz="1600" dirty="0" err="1"/>
                        <a:t>sR</a:t>
                      </a:r>
                      <a:r>
                        <a:rPr lang="en-US" sz="1600" dirty="0"/>
                        <a:t>[n2]]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Scaled index</a:t>
                      </a: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4(R1,R2,2)</a:t>
                      </a:r>
                    </a:p>
                  </a:txBody>
                  <a:tcPr marL="91443" marR="91443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239" name="TextBox 2"/>
          <p:cNvSpPr txBox="1">
            <a:spLocks noChangeArrowheads="1"/>
          </p:cNvSpPr>
          <p:nvPr/>
        </p:nvSpPr>
        <p:spPr bwMode="auto">
          <a:xfrm>
            <a:off x="611188" y="1052513"/>
            <a:ext cx="77057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/>
              <a:t>Operands can denote immediate (constant) values, register values, or values from memory.   </a:t>
            </a:r>
          </a:p>
        </p:txBody>
      </p:sp>
      <p:sp>
        <p:nvSpPr>
          <p:cNvPr id="7240" name="TextBox 5"/>
          <p:cNvSpPr txBox="1">
            <a:spLocks noChangeArrowheads="1"/>
          </p:cNvSpPr>
          <p:nvPr/>
        </p:nvSpPr>
        <p:spPr bwMode="auto">
          <a:xfrm>
            <a:off x="611188" y="5589588"/>
            <a:ext cx="7705725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/>
              <a:t>The scaling factor must be 1, 2, 4, or 8.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en-US" dirty="0">
                <a:solidFill>
                  <a:srgbClr val="002060"/>
                </a:solidFill>
              </a:rPr>
              <a:t>תרגיל 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999" y="1428750"/>
          <a:ext cx="2786064" cy="152400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393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3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114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כתובת</a:t>
                      </a: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ערך</a:t>
                      </a: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114">
                <a:tc>
                  <a:txBody>
                    <a:bodyPr/>
                    <a:lstStyle/>
                    <a:p>
                      <a:pPr algn="ctr" rtl="0"/>
                      <a:r>
                        <a:rPr lang="he-IL" sz="1400" dirty="0"/>
                        <a:t>0</a:t>
                      </a:r>
                      <a:r>
                        <a:rPr lang="en-US" sz="1400" dirty="0"/>
                        <a:t>x100</a:t>
                      </a:r>
                      <a:endParaRPr lang="he-IL" sz="1400" dirty="0"/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/>
                        <a:t>0xFF</a:t>
                      </a:r>
                      <a:endParaRPr lang="he-IL" sz="1400" dirty="0"/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114"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/>
                        <a:t>0x104</a:t>
                      </a:r>
                      <a:endParaRPr lang="he-IL" sz="1400" dirty="0"/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/>
                        <a:t>0xAB</a:t>
                      </a:r>
                      <a:endParaRPr lang="he-IL" sz="1400" dirty="0"/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114"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/>
                        <a:t>0x108</a:t>
                      </a:r>
                      <a:endParaRPr lang="he-IL" sz="1400" dirty="0"/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/>
                        <a:t>0x13</a:t>
                      </a:r>
                      <a:endParaRPr lang="he-IL" sz="1400" dirty="0"/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114"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/>
                        <a:t>0x10C</a:t>
                      </a:r>
                      <a:endParaRPr lang="he-IL" sz="1400" dirty="0"/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/>
                        <a:t>0x14</a:t>
                      </a:r>
                      <a:endParaRPr lang="he-IL" sz="1400" dirty="0"/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403" name="Group 115"/>
          <p:cNvGraphicFramePr>
            <a:graphicFrameLocks noGrp="1"/>
          </p:cNvGraphicFramePr>
          <p:nvPr/>
        </p:nvGraphicFramePr>
        <p:xfrm>
          <a:off x="928688" y="1500188"/>
          <a:ext cx="3143250" cy="1219200"/>
        </p:xfrm>
        <a:graphic>
          <a:graphicData uri="http://schemas.openxmlformats.org/drawingml/2006/table">
            <a:tbl>
              <a:tblPr rtl="1"/>
              <a:tblGrid>
                <a:gridCol w="1571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רגיסטר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ערך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R1</a:t>
                      </a:r>
                      <a:endParaRPr kumimoji="0" lang="he-I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x100</a:t>
                      </a:r>
                      <a:endParaRPr kumimoji="0" lang="he-I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R2</a:t>
                      </a:r>
                      <a:endParaRPr kumimoji="0" lang="he-I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0x1</a:t>
                      </a:r>
                      <a:endParaRPr kumimoji="0" lang="he-I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R3</a:t>
                      </a:r>
                      <a:endParaRPr kumimoji="0" lang="he-I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0x3</a:t>
                      </a:r>
                      <a:endParaRPr kumimoji="0" lang="he-I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232" name="TextBox 5"/>
          <p:cNvSpPr txBox="1">
            <a:spLocks noChangeArrowheads="1"/>
          </p:cNvSpPr>
          <p:nvPr/>
        </p:nvSpPr>
        <p:spPr bwMode="auto">
          <a:xfrm>
            <a:off x="928688" y="1000125"/>
            <a:ext cx="750093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he-IL" altLang="en-US" sz="1800" b="1">
                <a:latin typeface="Helvetica" panose="020B0604020202020204" pitchFamily="34" charset="0"/>
              </a:rPr>
              <a:t>זכרון					</a:t>
            </a:r>
            <a:r>
              <a:rPr lang="en-US" altLang="en-US" sz="1800" b="1">
                <a:latin typeface="Helvetica" panose="020B0604020202020204" pitchFamily="34" charset="0"/>
              </a:rPr>
              <a:t>CPU</a:t>
            </a:r>
            <a:endParaRPr lang="he-IL" altLang="en-US" sz="1800" b="1">
              <a:latin typeface="Helvetica" panose="020B0604020202020204" pitchFamily="34" charset="0"/>
            </a:endParaRPr>
          </a:p>
        </p:txBody>
      </p:sp>
      <p:graphicFrame>
        <p:nvGraphicFramePr>
          <p:cNvPr id="12404" name="Group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154997"/>
              </p:ext>
            </p:extLst>
          </p:nvPr>
        </p:nvGraphicFramePr>
        <p:xfrm>
          <a:off x="1979613" y="3167063"/>
          <a:ext cx="5299075" cy="2717799"/>
        </p:xfrm>
        <a:graphic>
          <a:graphicData uri="http://schemas.openxmlformats.org/drawingml/2006/table">
            <a:tbl>
              <a:tblPr rtl="1"/>
              <a:tblGrid>
                <a:gridCol w="1292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9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83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81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אופרנד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סוג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ערך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שימוש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R1</a:t>
                      </a:r>
                      <a:endParaRPr kumimoji="0" lang="he-I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רגיסטר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x100</a:t>
                      </a:r>
                      <a:endParaRPr kumimoji="0" lang="he-I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משתנה עזר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0x104</a:t>
                      </a:r>
                      <a:endParaRPr kumimoji="0" lang="he-I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זיכרון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0xAB</a:t>
                      </a:r>
                      <a:endParaRPr kumimoji="0" lang="he-I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משתנה בזיכרון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$0x108</a:t>
                      </a:r>
                      <a:endParaRPr kumimoji="0" lang="he-I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מידי (מספר)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$0x108</a:t>
                      </a:r>
                      <a:endParaRPr kumimoji="0" lang="he-I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קבוע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(R1)</a:t>
                      </a:r>
                      <a:endParaRPr kumimoji="0" lang="he-I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זיכרון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0xFF</a:t>
                      </a:r>
                      <a:endParaRPr kumimoji="0" lang="he-I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 </a:t>
                      </a: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גישה דרך מצביע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4(R1)</a:t>
                      </a:r>
                      <a:endParaRPr kumimoji="0" lang="he-I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זיכרון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0xAB</a:t>
                      </a:r>
                      <a:endParaRPr kumimoji="0" lang="he-I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שדה ב-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struct</a:t>
                      </a: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 </a:t>
                      </a:r>
                      <a:r>
                        <a:rPr kumimoji="0" lang="he-IL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מוצבע</a:t>
                      </a:r>
                      <a:endParaRPr kumimoji="0" lang="he-I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9(R1,R3)</a:t>
                      </a:r>
                      <a:endParaRPr kumimoji="0" lang="he-I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זיכרון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0x14</a:t>
                      </a:r>
                      <a:endParaRPr kumimoji="0" lang="he-I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שדה בכניסה במערך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(R1,R3,4)</a:t>
                      </a:r>
                      <a:endParaRPr kumimoji="0" lang="he-I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זיכרון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0x14</a:t>
                      </a:r>
                      <a:endParaRPr kumimoji="0" lang="he-I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שדה בכניסה במערך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887788" y="3525838"/>
            <a:ext cx="801687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400" b="1">
              <a:latin typeface="Helvetica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863975" y="3857625"/>
            <a:ext cx="801688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400" b="1">
              <a:latin typeface="Helvetica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863975" y="4214813"/>
            <a:ext cx="801688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400" b="1">
              <a:latin typeface="Helvetica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848100" y="4572000"/>
            <a:ext cx="801688" cy="2587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200" b="1">
              <a:latin typeface="Helvetica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863975" y="4929188"/>
            <a:ext cx="801688" cy="2587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200" b="1">
              <a:latin typeface="Helvetica" panose="020B0604020202020204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852863" y="5233988"/>
            <a:ext cx="801687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400" b="1">
              <a:latin typeface="Helvetica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863975" y="5572125"/>
            <a:ext cx="801688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400" b="1">
              <a:latin typeface="Helvetica" panose="020B0604020202020204" pitchFamily="34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4964113" y="3857625"/>
            <a:ext cx="801687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400" b="1">
              <a:latin typeface="Helvetica" panose="020B0604020202020204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4932363" y="4214813"/>
            <a:ext cx="935037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400" b="1">
              <a:latin typeface="Helvetica" panose="020B0604020202020204" pitchFamily="34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4948238" y="4572000"/>
            <a:ext cx="801687" cy="2587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200" b="1">
              <a:latin typeface="Helvetica" panose="020B0604020202020204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4964113" y="4929188"/>
            <a:ext cx="801687" cy="2587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200" b="1">
              <a:latin typeface="Helvetica" panose="020B0604020202020204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953000" y="5233988"/>
            <a:ext cx="801688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400" b="1">
              <a:latin typeface="Helvetica" panose="020B0604020202020204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964113" y="5572125"/>
            <a:ext cx="801687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400" b="1">
              <a:latin typeface="Helvetica" panose="020B0604020202020204" pitchFamily="34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085975" y="3506788"/>
            <a:ext cx="1341438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400" b="1">
              <a:latin typeface="Helvetica" panose="020B0604020202020204" pitchFamily="34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1987551" y="3837502"/>
            <a:ext cx="1439862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400" b="1">
              <a:latin typeface="Helvetica" panose="020B0604020202020204" pitchFamily="34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062163" y="4572000"/>
            <a:ext cx="1357312" cy="2587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200" b="1">
              <a:latin typeface="Helvetica" panose="020B0604020202020204" pitchFamily="34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078038" y="4929188"/>
            <a:ext cx="1436687" cy="2587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200" b="1">
              <a:latin typeface="Helvetica" panose="020B0604020202020204" pitchFamily="34" charset="0"/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2062163" y="5248275"/>
            <a:ext cx="1452562" cy="2587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200" b="1">
              <a:latin typeface="Helvetica" panose="020B0604020202020204" pitchFamily="34" charset="0"/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2078038" y="5599113"/>
            <a:ext cx="1414462" cy="2587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200" b="1">
              <a:latin typeface="Helvetica" panose="020B0604020202020204" pitchFamily="34" charset="0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2049463" y="4197710"/>
            <a:ext cx="1414462" cy="2587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he-IL" altLang="en-US" sz="1200" b="1">
              <a:latin typeface="Helvetica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8" grpId="0" animBg="1"/>
      <p:bldP spid="29" grpId="0" animBg="1"/>
      <p:bldP spid="30" grpId="0" animBg="1"/>
      <p:bldP spid="31" grpId="0" animBg="1"/>
      <p:bldP spid="36" grpId="0" animBg="1"/>
      <p:bldP spid="38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559800" cy="781050"/>
          </a:xfrm>
        </p:spPr>
        <p:txBody>
          <a:bodyPr/>
          <a:lstStyle/>
          <a:p>
            <a:pPr eaLnBrk="1" hangingPunct="1"/>
            <a:r>
              <a:rPr lang="he-IL" altLang="he-IL" dirty="0">
                <a:solidFill>
                  <a:srgbClr val="002060"/>
                </a:solidFill>
                <a:cs typeface="Arial" panose="020B0604020202020204" pitchFamily="34" charset="0"/>
              </a:rPr>
              <a:t>המחסנית - תזכורת</a:t>
            </a:r>
            <a:endParaRPr lang="en-US" altLang="he-IL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207893" name="Rectangle 21"/>
          <p:cNvSpPr>
            <a:spLocks noGrp="1" noChangeArrowheads="1"/>
          </p:cNvSpPr>
          <p:nvPr>
            <p:ph type="body" idx="1"/>
          </p:nvPr>
        </p:nvSpPr>
        <p:spPr>
          <a:xfrm>
            <a:off x="323850" y="1025525"/>
            <a:ext cx="8494713" cy="53990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he-IL" sz="2200" dirty="0"/>
              <a:t>לכל פונקציה פעילה יש מסגרת </a:t>
            </a:r>
            <a:r>
              <a:rPr lang="en-US" sz="2200" dirty="0"/>
              <a:t>(frame)</a:t>
            </a:r>
            <a:r>
              <a:rPr lang="he-IL" sz="2200" dirty="0"/>
              <a:t> במחסנית (טווח כתובות). כשהפונקציה נקראת, נעשית הקצאה של מסגרת (</a:t>
            </a:r>
            <a:r>
              <a:rPr lang="en-US" sz="2200" dirty="0"/>
              <a:t>(frame</a:t>
            </a:r>
            <a:r>
              <a:rPr lang="he-IL" sz="2200" dirty="0"/>
              <a:t> חדשה.  </a:t>
            </a:r>
            <a:endParaRPr lang="en-US" sz="2200" dirty="0"/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he-IL" sz="2200" dirty="0"/>
              <a:t>הערך המוחזר מהפונקציה נשמר בתוך הרגיסטר הייעודי </a:t>
            </a:r>
            <a:r>
              <a:rPr lang="en-US" sz="2200" dirty="0"/>
              <a:t>R1</a:t>
            </a:r>
            <a:r>
              <a:rPr lang="he-IL" sz="2200" dirty="0"/>
              <a:t>.</a:t>
            </a:r>
          </a:p>
        </p:txBody>
      </p:sp>
      <p:grpSp>
        <p:nvGrpSpPr>
          <p:cNvPr id="12292" name="Group 1"/>
          <p:cNvGrpSpPr>
            <a:grpSpLocks/>
          </p:cNvGrpSpPr>
          <p:nvPr/>
        </p:nvGrpSpPr>
        <p:grpSpPr bwMode="auto">
          <a:xfrm>
            <a:off x="2579688" y="2397125"/>
            <a:ext cx="5745162" cy="3749675"/>
            <a:chOff x="170037" y="788877"/>
            <a:chExt cx="5744605" cy="3749860"/>
          </a:xfrm>
        </p:grpSpPr>
        <p:sp>
          <p:nvSpPr>
            <p:cNvPr id="12293" name="Text Box 4"/>
            <p:cNvSpPr txBox="1">
              <a:spLocks noChangeArrowheads="1"/>
            </p:cNvSpPr>
            <p:nvPr/>
          </p:nvSpPr>
          <p:spPr bwMode="auto">
            <a:xfrm>
              <a:off x="2048373" y="788877"/>
              <a:ext cx="9461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1">
                  <a:solidFill>
                    <a:srgbClr val="A50021"/>
                  </a:solidFill>
                  <a:latin typeface="Arial Unicode MS" panose="020B0604020202020204" pitchFamily="34" charset="-128"/>
                </a:rPr>
                <a:t>Stack</a:t>
              </a:r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1036960" y="2244920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altLang="he-IL" b="1">
                  <a:solidFill>
                    <a:srgbClr val="A50021"/>
                  </a:solidFill>
                  <a:latin typeface="Courier New" panose="02070309020205020404" pitchFamily="49" charset="0"/>
                </a:rPr>
                <a:t>y</a:t>
              </a:r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1036960" y="2563306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altLang="he-IL" b="1">
                  <a:solidFill>
                    <a:srgbClr val="A50021"/>
                  </a:solidFill>
                  <a:latin typeface="Courier New" panose="02070309020205020404" pitchFamily="49" charset="0"/>
                </a:rPr>
                <a:t>x</a:t>
              </a:r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1036960" y="2881693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altLang="he-IL" sz="2000" b="1">
                  <a:solidFill>
                    <a:srgbClr val="A50021"/>
                  </a:solidFill>
                  <a:latin typeface="Arial Unicode MS" panose="020B0604020202020204" pitchFamily="34" charset="-128"/>
                </a:rPr>
                <a:t>Rtn adr</a:t>
              </a:r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1036960" y="3200080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2298" name="Line 10"/>
            <p:cNvSpPr>
              <a:spLocks noChangeShapeType="1"/>
            </p:cNvSpPr>
            <p:nvPr/>
          </p:nvSpPr>
          <p:spPr bwMode="auto">
            <a:xfrm flipH="1">
              <a:off x="2048370" y="3327435"/>
              <a:ext cx="4334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2299" name="Text Box 11"/>
            <p:cNvSpPr txBox="1">
              <a:spLocks noChangeArrowheads="1"/>
            </p:cNvSpPr>
            <p:nvPr/>
          </p:nvSpPr>
          <p:spPr bwMode="auto">
            <a:xfrm>
              <a:off x="2411093" y="3111197"/>
              <a:ext cx="350288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1">
                  <a:solidFill>
                    <a:srgbClr val="A50021"/>
                  </a:solidFill>
                  <a:latin typeface="Courier New" panose="02070309020205020404" pitchFamily="49" charset="0"/>
                </a:rPr>
                <a:t>R8 (Frame pointer)</a:t>
              </a:r>
            </a:p>
          </p:txBody>
        </p:sp>
        <p:sp>
          <p:nvSpPr>
            <p:cNvPr id="12300" name="Text Box 12"/>
            <p:cNvSpPr txBox="1">
              <a:spLocks noChangeArrowheads="1"/>
            </p:cNvSpPr>
            <p:nvPr/>
          </p:nvSpPr>
          <p:spPr bwMode="auto">
            <a:xfrm>
              <a:off x="531255" y="3200080"/>
              <a:ext cx="737487" cy="4616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1">
                  <a:solidFill>
                    <a:srgbClr val="A50021"/>
                  </a:solidFill>
                  <a:latin typeface="Courier New" panose="02070309020205020404" pitchFamily="49" charset="0"/>
                </a:rPr>
                <a:t> 0 </a:t>
              </a:r>
            </a:p>
          </p:txBody>
        </p:sp>
        <p:sp>
          <p:nvSpPr>
            <p:cNvPr id="12301" name="Text Box 13"/>
            <p:cNvSpPr txBox="1">
              <a:spLocks noChangeArrowheads="1"/>
            </p:cNvSpPr>
            <p:nvPr/>
          </p:nvSpPr>
          <p:spPr bwMode="auto">
            <a:xfrm>
              <a:off x="531255" y="2881693"/>
              <a:ext cx="737487" cy="4616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1">
                  <a:solidFill>
                    <a:srgbClr val="A50021"/>
                  </a:solidFill>
                  <a:latin typeface="Courier New" panose="02070309020205020404" pitchFamily="49" charset="0"/>
                </a:rPr>
                <a:t> 4 </a:t>
              </a:r>
            </a:p>
          </p:txBody>
        </p:sp>
        <p:sp>
          <p:nvSpPr>
            <p:cNvPr id="12302" name="Text Box 14"/>
            <p:cNvSpPr txBox="1">
              <a:spLocks noChangeArrowheads="1"/>
            </p:cNvSpPr>
            <p:nvPr/>
          </p:nvSpPr>
          <p:spPr bwMode="auto">
            <a:xfrm>
              <a:off x="531255" y="2563306"/>
              <a:ext cx="737487" cy="4616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1">
                  <a:solidFill>
                    <a:srgbClr val="A50021"/>
                  </a:solidFill>
                  <a:latin typeface="Courier New" panose="02070309020205020404" pitchFamily="49" charset="0"/>
                </a:rPr>
                <a:t> 8 </a:t>
              </a:r>
            </a:p>
          </p:txBody>
        </p:sp>
        <p:sp>
          <p:nvSpPr>
            <p:cNvPr id="12303" name="Text Box 15"/>
            <p:cNvSpPr txBox="1">
              <a:spLocks noChangeArrowheads="1"/>
            </p:cNvSpPr>
            <p:nvPr/>
          </p:nvSpPr>
          <p:spPr bwMode="auto">
            <a:xfrm>
              <a:off x="531255" y="2244920"/>
              <a:ext cx="737487" cy="4616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1">
                  <a:solidFill>
                    <a:srgbClr val="A50021"/>
                  </a:solidFill>
                  <a:latin typeface="Courier New" panose="02070309020205020404" pitchFamily="49" charset="0"/>
                </a:rPr>
                <a:t>12 </a:t>
              </a:r>
            </a:p>
          </p:txBody>
        </p:sp>
        <p:sp>
          <p:nvSpPr>
            <p:cNvPr id="12304" name="Text Box 16"/>
            <p:cNvSpPr txBox="1">
              <a:spLocks noChangeArrowheads="1"/>
            </p:cNvSpPr>
            <p:nvPr/>
          </p:nvSpPr>
          <p:spPr bwMode="auto">
            <a:xfrm>
              <a:off x="170037" y="1865509"/>
              <a:ext cx="872943" cy="400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sz="2000" b="1">
                  <a:solidFill>
                    <a:srgbClr val="A50021"/>
                  </a:solidFill>
                  <a:latin typeface="Arial Unicode MS" panose="020B0604020202020204" pitchFamily="34" charset="-128"/>
                </a:rPr>
                <a:t>Offset</a:t>
              </a:r>
            </a:p>
          </p:txBody>
        </p:sp>
        <p:sp>
          <p:nvSpPr>
            <p:cNvPr id="12305" name="Rectangle 17"/>
            <p:cNvSpPr>
              <a:spLocks noChangeArrowheads="1"/>
            </p:cNvSpPr>
            <p:nvPr/>
          </p:nvSpPr>
          <p:spPr bwMode="auto">
            <a:xfrm>
              <a:off x="1036960" y="1035050"/>
              <a:ext cx="1011410" cy="120987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altLang="he-IL" b="1" dirty="0">
                  <a:solidFill>
                    <a:srgbClr val="A50021"/>
                  </a:solidFill>
                  <a:latin typeface="Arial Unicode MS" panose="020B0604020202020204" pitchFamily="34" charset="-128"/>
                </a:rPr>
                <a:t>•</a:t>
              </a:r>
            </a:p>
            <a:p>
              <a:pPr algn="ctr">
                <a:lnSpc>
                  <a:spcPct val="100000"/>
                </a:lnSpc>
              </a:pPr>
              <a:r>
                <a:rPr lang="en-US" altLang="he-IL" b="1" dirty="0">
                  <a:solidFill>
                    <a:srgbClr val="A50021"/>
                  </a:solidFill>
                  <a:latin typeface="Arial Unicode MS" panose="020B0604020202020204" pitchFamily="34" charset="-128"/>
                </a:rPr>
                <a:t>•</a:t>
              </a:r>
            </a:p>
            <a:p>
              <a:pPr algn="ctr">
                <a:lnSpc>
                  <a:spcPct val="100000"/>
                </a:lnSpc>
              </a:pPr>
              <a:r>
                <a:rPr lang="en-US" altLang="he-IL" b="1" dirty="0">
                  <a:solidFill>
                    <a:srgbClr val="A50021"/>
                  </a:solidFill>
                  <a:latin typeface="Arial Unicode MS" panose="020B0604020202020204" pitchFamily="34" charset="-128"/>
                </a:rPr>
                <a:t>•</a:t>
              </a:r>
              <a:endPara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1036960" y="3518467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2307" name="Text Box 19"/>
            <p:cNvSpPr txBox="1">
              <a:spLocks noChangeArrowheads="1"/>
            </p:cNvSpPr>
            <p:nvPr/>
          </p:nvSpPr>
          <p:spPr bwMode="auto">
            <a:xfrm>
              <a:off x="531255" y="3517140"/>
              <a:ext cx="737487" cy="4616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1">
                  <a:solidFill>
                    <a:srgbClr val="A50021"/>
                  </a:solidFill>
                  <a:latin typeface="Courier New" panose="02070309020205020404" pitchFamily="49" charset="0"/>
                </a:rPr>
                <a:t>-4 </a:t>
              </a:r>
            </a:p>
          </p:txBody>
        </p:sp>
        <p:sp>
          <p:nvSpPr>
            <p:cNvPr id="12308" name="Rectangle 18"/>
            <p:cNvSpPr>
              <a:spLocks noChangeArrowheads="1"/>
            </p:cNvSpPr>
            <p:nvPr/>
          </p:nvSpPr>
          <p:spPr bwMode="auto">
            <a:xfrm>
              <a:off x="1042980" y="3836854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2309" name="Rectangle 18"/>
            <p:cNvSpPr>
              <a:spLocks noChangeArrowheads="1"/>
            </p:cNvSpPr>
            <p:nvPr/>
          </p:nvSpPr>
          <p:spPr bwMode="auto">
            <a:xfrm>
              <a:off x="1042980" y="4149080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2310" name="Text Box 19"/>
            <p:cNvSpPr txBox="1">
              <a:spLocks noChangeArrowheads="1"/>
            </p:cNvSpPr>
            <p:nvPr/>
          </p:nvSpPr>
          <p:spPr bwMode="auto">
            <a:xfrm>
              <a:off x="531255" y="3789040"/>
              <a:ext cx="737487" cy="4616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1">
                  <a:solidFill>
                    <a:srgbClr val="A50021"/>
                  </a:solidFill>
                  <a:latin typeface="Courier New" panose="02070309020205020404" pitchFamily="49" charset="0"/>
                </a:rPr>
                <a:t>-8 </a:t>
              </a:r>
            </a:p>
          </p:txBody>
        </p:sp>
        <p:sp>
          <p:nvSpPr>
            <p:cNvPr id="12311" name="Text Box 19"/>
            <p:cNvSpPr txBox="1">
              <a:spLocks noChangeArrowheads="1"/>
            </p:cNvSpPr>
            <p:nvPr/>
          </p:nvSpPr>
          <p:spPr bwMode="auto">
            <a:xfrm>
              <a:off x="395536" y="4077072"/>
              <a:ext cx="92204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1">
                  <a:solidFill>
                    <a:srgbClr val="A50021"/>
                  </a:solidFill>
                  <a:latin typeface="Courier New" panose="02070309020205020404" pitchFamily="49" charset="0"/>
                </a:rPr>
                <a:t>-12 </a:t>
              </a:r>
            </a:p>
          </p:txBody>
        </p:sp>
        <p:sp>
          <p:nvSpPr>
            <p:cNvPr id="12312" name="Text Box 11"/>
            <p:cNvSpPr txBox="1">
              <a:spLocks noChangeArrowheads="1"/>
            </p:cNvSpPr>
            <p:nvPr/>
          </p:nvSpPr>
          <p:spPr bwMode="auto">
            <a:xfrm>
              <a:off x="2411760" y="4077072"/>
              <a:ext cx="350288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1">
                  <a:solidFill>
                    <a:srgbClr val="A50021"/>
                  </a:solidFill>
                  <a:latin typeface="Courier New" panose="02070309020205020404" pitchFamily="49" charset="0"/>
                </a:rPr>
                <a:t>R7 (Stack pointer)</a:t>
              </a:r>
            </a:p>
          </p:txBody>
        </p:sp>
        <p:sp>
          <p:nvSpPr>
            <p:cNvPr id="12313" name="Line 10"/>
            <p:cNvSpPr>
              <a:spLocks noChangeShapeType="1"/>
            </p:cNvSpPr>
            <p:nvPr/>
          </p:nvSpPr>
          <p:spPr bwMode="auto">
            <a:xfrm flipH="1">
              <a:off x="2051720" y="4293096"/>
              <a:ext cx="4334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559800" cy="781050"/>
          </a:xfrm>
        </p:spPr>
        <p:txBody>
          <a:bodyPr/>
          <a:lstStyle/>
          <a:p>
            <a:r>
              <a:rPr lang="he-IL" altLang="he-IL" dirty="0">
                <a:solidFill>
                  <a:srgbClr val="002060"/>
                </a:solidFill>
              </a:rPr>
              <a:t>המחסנית - דוגמא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052513"/>
            <a:ext cx="5400675" cy="2808287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int F( ) {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int x=1, y=1;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x=g( )+x;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y=h( )+y;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return x+y; }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he-IL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79388" y="4508500"/>
            <a:ext cx="2663825" cy="21605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79" tIns="44446" rIns="90479" bIns="44446"/>
          <a:lstStyle>
            <a:lvl1pPr marL="385763" indent="-385763" algn="r" rtl="1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•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r" rtl="1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r" rtl="1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sz="2400" b="1">
                <a:solidFill>
                  <a:schemeClr val="folHlink"/>
                </a:solidFill>
                <a:latin typeface="+mn-lt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int g( ) {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int w=3;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return w; }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endParaRPr lang="en-US" kern="0" dirty="0"/>
          </a:p>
          <a:p>
            <a:pPr marL="0" indent="0" algn="l" rtl="0">
              <a:buFont typeface="Wingdings" pitchFamily="2" charset="2"/>
              <a:buNone/>
              <a:defRPr/>
            </a:pPr>
            <a:endParaRPr lang="he-IL" kern="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916238" y="4508500"/>
            <a:ext cx="2663825" cy="21605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79" tIns="44446" rIns="90479" bIns="44446"/>
          <a:lstStyle>
            <a:lvl1pPr marL="385763" indent="-385763" algn="r" rtl="1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•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r" rtl="1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r" rtl="1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sz="2400" b="1">
                <a:solidFill>
                  <a:schemeClr val="folHlink"/>
                </a:solidFill>
                <a:latin typeface="+mn-lt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int h( ) {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int z=5;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return z; }</a:t>
            </a:r>
          </a:p>
          <a:p>
            <a:pPr marL="0" indent="0" algn="l" rtl="0">
              <a:buFont typeface="Wingdings" pitchFamily="2" charset="2"/>
              <a:buNone/>
              <a:defRPr/>
            </a:pPr>
            <a:r>
              <a:rPr lang="en-US" kern="0" dirty="0"/>
              <a:t>	</a:t>
            </a:r>
          </a:p>
          <a:p>
            <a:pPr marL="0" indent="0" algn="l" rtl="0">
              <a:buFont typeface="Wingdings" pitchFamily="2" charset="2"/>
              <a:buNone/>
              <a:defRPr/>
            </a:pPr>
            <a:endParaRPr lang="en-US" kern="0" dirty="0"/>
          </a:p>
          <a:p>
            <a:pPr marL="0" indent="0" algn="l" rtl="0">
              <a:buFont typeface="Wingdings" pitchFamily="2" charset="2"/>
              <a:buNone/>
              <a:defRPr/>
            </a:pPr>
            <a:endParaRPr lang="he-IL" kern="0" dirty="0"/>
          </a:p>
        </p:txBody>
      </p:sp>
      <p:sp>
        <p:nvSpPr>
          <p:cNvPr id="2" name="Rectangle 1"/>
          <p:cNvSpPr/>
          <p:nvPr/>
        </p:nvSpPr>
        <p:spPr>
          <a:xfrm>
            <a:off x="4211638" y="1052513"/>
            <a:ext cx="4572000" cy="43211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  <a:defRPr/>
            </a:pPr>
            <a:r>
              <a:rPr lang="he-IL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נתונה הפונקציה </a:t>
            </a:r>
            <a:b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</a:b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F</a:t>
            </a:r>
            <a:r>
              <a:rPr lang="he-IL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וכן מימוש של </a:t>
            </a:r>
            <a:b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</a:br>
            <a:r>
              <a:rPr lang="he-IL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הפונקציות הנקראות על </a:t>
            </a:r>
            <a:b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</a:br>
            <a:r>
              <a:rPr lang="he-IL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ידה. הצג את מצב </a:t>
            </a:r>
            <a:b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</a:br>
            <a:r>
              <a:rPr lang="he-IL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המחסנית לאורך </a:t>
            </a:r>
            <a:b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</a:br>
            <a:r>
              <a:rPr lang="he-IL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כל זמן ריצת </a:t>
            </a:r>
            <a:b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</a:br>
            <a:r>
              <a:rPr lang="he-IL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הפונקציה.</a:t>
            </a:r>
          </a:p>
          <a:p>
            <a:pPr algn="r" rtl="1" eaLnBrk="1" hangingPunct="1">
              <a:spcBef>
                <a:spcPct val="50000"/>
              </a:spcBef>
              <a:defRPr/>
            </a:pP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algn="r" rtl="1" eaLnBrk="1" hangingPunct="1">
              <a:spcBef>
                <a:spcPct val="50000"/>
              </a:spcBef>
              <a:defRPr/>
            </a:pPr>
            <a:r>
              <a:rPr lang="he-IL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הניחו כי כל </a:t>
            </a:r>
            <a:b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</a:br>
            <a:r>
              <a:rPr lang="he-IL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המשתנים המקומיים </a:t>
            </a:r>
            <a:b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</a:br>
            <a:r>
              <a:rPr lang="he-IL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מאוחסנים במחסנית.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-112712"/>
            <a:ext cx="8488014" cy="825500"/>
          </a:xfrm>
        </p:spPr>
        <p:txBody>
          <a:bodyPr/>
          <a:lstStyle/>
          <a:p>
            <a:pPr eaLnBrk="1" hangingPunct="1"/>
            <a:r>
              <a:rPr lang="he-IL" altLang="he-IL" dirty="0">
                <a:solidFill>
                  <a:srgbClr val="002060"/>
                </a:solidFill>
                <a:cs typeface="Arial" panose="020B0604020202020204" pitchFamily="34" charset="0"/>
              </a:rPr>
              <a:t>המחסנית - פתרון</a:t>
            </a:r>
            <a:endParaRPr lang="en-US" altLang="he-IL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4339" name="Text Box 12"/>
          <p:cNvSpPr txBox="1">
            <a:spLocks noChangeArrowheads="1"/>
          </p:cNvSpPr>
          <p:nvPr/>
        </p:nvSpPr>
        <p:spPr bwMode="auto">
          <a:xfrm>
            <a:off x="363538" y="7762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0 </a:t>
            </a:r>
          </a:p>
        </p:txBody>
      </p:sp>
      <p:sp>
        <p:nvSpPr>
          <p:cNvPr id="14340" name="Text Box 13"/>
          <p:cNvSpPr txBox="1">
            <a:spLocks noChangeArrowheads="1"/>
          </p:cNvSpPr>
          <p:nvPr/>
        </p:nvSpPr>
        <p:spPr bwMode="auto">
          <a:xfrm>
            <a:off x="363538" y="4587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4 </a:t>
            </a:r>
          </a:p>
        </p:txBody>
      </p:sp>
      <p:sp>
        <p:nvSpPr>
          <p:cNvPr id="14341" name="Text Box 14"/>
          <p:cNvSpPr txBox="1">
            <a:spLocks noChangeArrowheads="1"/>
          </p:cNvSpPr>
          <p:nvPr/>
        </p:nvSpPr>
        <p:spPr bwMode="auto">
          <a:xfrm>
            <a:off x="363538" y="128588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8 </a:t>
            </a:r>
          </a:p>
        </p:txBody>
      </p:sp>
      <p:sp>
        <p:nvSpPr>
          <p:cNvPr id="14342" name="Text Box 19"/>
          <p:cNvSpPr txBox="1">
            <a:spLocks noChangeArrowheads="1"/>
          </p:cNvSpPr>
          <p:nvPr/>
        </p:nvSpPr>
        <p:spPr bwMode="auto">
          <a:xfrm>
            <a:off x="363538" y="10652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-4 </a:t>
            </a:r>
          </a:p>
        </p:txBody>
      </p:sp>
      <p:sp>
        <p:nvSpPr>
          <p:cNvPr id="14343" name="Text Box 19"/>
          <p:cNvSpPr txBox="1">
            <a:spLocks noChangeArrowheads="1"/>
          </p:cNvSpPr>
          <p:nvPr/>
        </p:nvSpPr>
        <p:spPr bwMode="auto">
          <a:xfrm>
            <a:off x="363538" y="1395413"/>
            <a:ext cx="738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-8 </a:t>
            </a:r>
          </a:p>
        </p:txBody>
      </p:sp>
      <p:sp>
        <p:nvSpPr>
          <p:cNvPr id="14344" name="Text Box 19"/>
          <p:cNvSpPr txBox="1">
            <a:spLocks noChangeArrowheads="1"/>
          </p:cNvSpPr>
          <p:nvPr/>
        </p:nvSpPr>
        <p:spPr bwMode="auto">
          <a:xfrm>
            <a:off x="219075" y="1712913"/>
            <a:ext cx="9223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-12 </a:t>
            </a:r>
          </a:p>
        </p:txBody>
      </p:sp>
      <p:sp>
        <p:nvSpPr>
          <p:cNvPr id="14345" name="Text Box 12"/>
          <p:cNvSpPr txBox="1">
            <a:spLocks noChangeArrowheads="1"/>
          </p:cNvSpPr>
          <p:nvPr/>
        </p:nvSpPr>
        <p:spPr bwMode="auto">
          <a:xfrm>
            <a:off x="49213" y="3297238"/>
            <a:ext cx="3683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4346" name="Rectangle 6"/>
          <p:cNvSpPr>
            <a:spLocks noChangeArrowheads="1"/>
          </p:cNvSpPr>
          <p:nvPr/>
        </p:nvSpPr>
        <p:spPr bwMode="auto">
          <a:xfrm>
            <a:off x="896938" y="23431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47" name="Rectangle 7"/>
          <p:cNvSpPr>
            <a:spLocks noChangeArrowheads="1"/>
          </p:cNvSpPr>
          <p:nvPr/>
        </p:nvSpPr>
        <p:spPr bwMode="auto">
          <a:xfrm>
            <a:off x="896938" y="26622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48" name="Rectangle 8"/>
          <p:cNvSpPr>
            <a:spLocks noChangeArrowheads="1"/>
          </p:cNvSpPr>
          <p:nvPr/>
        </p:nvSpPr>
        <p:spPr bwMode="auto">
          <a:xfrm>
            <a:off x="896938" y="29813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sz="2000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49" name="Rectangle 9"/>
          <p:cNvSpPr>
            <a:spLocks noChangeArrowheads="1"/>
          </p:cNvSpPr>
          <p:nvPr/>
        </p:nvSpPr>
        <p:spPr bwMode="auto">
          <a:xfrm>
            <a:off x="896938" y="3298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0" name="Rectangle 18"/>
          <p:cNvSpPr>
            <a:spLocks noChangeArrowheads="1"/>
          </p:cNvSpPr>
          <p:nvPr/>
        </p:nvSpPr>
        <p:spPr bwMode="auto">
          <a:xfrm>
            <a:off x="896938" y="361791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1" name="Rectangle 6"/>
          <p:cNvSpPr>
            <a:spLocks noChangeArrowheads="1"/>
          </p:cNvSpPr>
          <p:nvPr/>
        </p:nvSpPr>
        <p:spPr bwMode="auto">
          <a:xfrm>
            <a:off x="896938" y="17049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2" name="Rectangle 6"/>
          <p:cNvSpPr>
            <a:spLocks noChangeArrowheads="1"/>
          </p:cNvSpPr>
          <p:nvPr/>
        </p:nvSpPr>
        <p:spPr bwMode="auto">
          <a:xfrm>
            <a:off x="896938" y="13858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3" name="Rectangle 6"/>
          <p:cNvSpPr>
            <a:spLocks noChangeArrowheads="1"/>
          </p:cNvSpPr>
          <p:nvPr/>
        </p:nvSpPr>
        <p:spPr bwMode="auto">
          <a:xfrm>
            <a:off x="896938" y="10668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4" name="Rectangle 6"/>
          <p:cNvSpPr>
            <a:spLocks noChangeArrowheads="1"/>
          </p:cNvSpPr>
          <p:nvPr/>
        </p:nvSpPr>
        <p:spPr bwMode="auto">
          <a:xfrm>
            <a:off x="896938" y="20256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896938" y="39370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6" name="Rectangle 18"/>
          <p:cNvSpPr>
            <a:spLocks noChangeArrowheads="1"/>
          </p:cNvSpPr>
          <p:nvPr/>
        </p:nvSpPr>
        <p:spPr bwMode="auto">
          <a:xfrm>
            <a:off x="896938" y="4573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7" name="Rectangle 18"/>
          <p:cNvSpPr>
            <a:spLocks noChangeArrowheads="1"/>
          </p:cNvSpPr>
          <p:nvPr/>
        </p:nvSpPr>
        <p:spPr bwMode="auto">
          <a:xfrm>
            <a:off x="896938" y="425608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8" name="Rectangle 18"/>
          <p:cNvSpPr>
            <a:spLocks noChangeArrowheads="1"/>
          </p:cNvSpPr>
          <p:nvPr/>
        </p:nvSpPr>
        <p:spPr bwMode="auto">
          <a:xfrm>
            <a:off x="896938" y="48926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59" name="Rectangle 9"/>
          <p:cNvSpPr>
            <a:spLocks noChangeArrowheads="1"/>
          </p:cNvSpPr>
          <p:nvPr/>
        </p:nvSpPr>
        <p:spPr bwMode="auto">
          <a:xfrm>
            <a:off x="896938" y="4589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0" name="Rectangle 18"/>
          <p:cNvSpPr>
            <a:spLocks noChangeArrowheads="1"/>
          </p:cNvSpPr>
          <p:nvPr/>
        </p:nvSpPr>
        <p:spPr bwMode="auto">
          <a:xfrm>
            <a:off x="896938" y="490855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1" name="Rectangle 18"/>
          <p:cNvSpPr>
            <a:spLocks noChangeArrowheads="1"/>
          </p:cNvSpPr>
          <p:nvPr/>
        </p:nvSpPr>
        <p:spPr bwMode="auto">
          <a:xfrm>
            <a:off x="896938" y="522763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2" name="Rectangle 18"/>
          <p:cNvSpPr>
            <a:spLocks noChangeArrowheads="1"/>
          </p:cNvSpPr>
          <p:nvPr/>
        </p:nvSpPr>
        <p:spPr bwMode="auto">
          <a:xfrm>
            <a:off x="896938" y="58642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3" name="Rectangle 18"/>
          <p:cNvSpPr>
            <a:spLocks noChangeArrowheads="1"/>
          </p:cNvSpPr>
          <p:nvPr/>
        </p:nvSpPr>
        <p:spPr bwMode="auto">
          <a:xfrm>
            <a:off x="896938" y="554672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4" name="Rectangle 18"/>
          <p:cNvSpPr>
            <a:spLocks noChangeArrowheads="1"/>
          </p:cNvSpPr>
          <p:nvPr/>
        </p:nvSpPr>
        <p:spPr bwMode="auto">
          <a:xfrm>
            <a:off x="896938" y="618331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5" name="Rectangle 18"/>
          <p:cNvSpPr>
            <a:spLocks noChangeArrowheads="1"/>
          </p:cNvSpPr>
          <p:nvPr/>
        </p:nvSpPr>
        <p:spPr bwMode="auto">
          <a:xfrm>
            <a:off x="896938" y="520382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6" name="Rectangle 18"/>
          <p:cNvSpPr>
            <a:spLocks noChangeArrowheads="1"/>
          </p:cNvSpPr>
          <p:nvPr/>
        </p:nvSpPr>
        <p:spPr bwMode="auto">
          <a:xfrm>
            <a:off x="896938" y="5219700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7" name="Rectangle 18"/>
          <p:cNvSpPr>
            <a:spLocks noChangeArrowheads="1"/>
          </p:cNvSpPr>
          <p:nvPr/>
        </p:nvSpPr>
        <p:spPr bwMode="auto">
          <a:xfrm>
            <a:off x="896938" y="5540375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8" name="Rectangle 18"/>
          <p:cNvSpPr>
            <a:spLocks noChangeArrowheads="1"/>
          </p:cNvSpPr>
          <p:nvPr/>
        </p:nvSpPr>
        <p:spPr bwMode="auto">
          <a:xfrm>
            <a:off x="896938" y="6176963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69" name="Rectangle 18"/>
          <p:cNvSpPr>
            <a:spLocks noChangeArrowheads="1"/>
          </p:cNvSpPr>
          <p:nvPr/>
        </p:nvSpPr>
        <p:spPr bwMode="auto">
          <a:xfrm>
            <a:off x="896938" y="5857875"/>
            <a:ext cx="1011237" cy="319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70" name="Rectangle 18"/>
          <p:cNvSpPr>
            <a:spLocks noChangeArrowheads="1"/>
          </p:cNvSpPr>
          <p:nvPr/>
        </p:nvSpPr>
        <p:spPr bwMode="auto">
          <a:xfrm>
            <a:off x="896938" y="64944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he-IL" altLang="he-IL" b="1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71" name="Rectangle 6"/>
          <p:cNvSpPr>
            <a:spLocks noChangeArrowheads="1"/>
          </p:cNvSpPr>
          <p:nvPr/>
        </p:nvSpPr>
        <p:spPr bwMode="auto">
          <a:xfrm>
            <a:off x="896938" y="449263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72" name="Rectangle 6"/>
          <p:cNvSpPr>
            <a:spLocks noChangeArrowheads="1"/>
          </p:cNvSpPr>
          <p:nvPr/>
        </p:nvSpPr>
        <p:spPr bwMode="auto">
          <a:xfrm>
            <a:off x="896938" y="128588"/>
            <a:ext cx="1011237" cy="319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73" name="Rectangle 6"/>
          <p:cNvSpPr>
            <a:spLocks noChangeArrowheads="1"/>
          </p:cNvSpPr>
          <p:nvPr/>
        </p:nvSpPr>
        <p:spPr bwMode="auto">
          <a:xfrm>
            <a:off x="896938" y="768350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he-IL" b="1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  <p:sp>
        <p:nvSpPr>
          <p:cNvPr id="14374" name="Text Box 19"/>
          <p:cNvSpPr txBox="1">
            <a:spLocks noChangeArrowheads="1"/>
          </p:cNvSpPr>
          <p:nvPr/>
        </p:nvSpPr>
        <p:spPr bwMode="auto">
          <a:xfrm>
            <a:off x="508000" y="1928813"/>
            <a:ext cx="3683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.</a:t>
            </a:r>
          </a:p>
        </p:txBody>
      </p:sp>
      <p:sp>
        <p:nvSpPr>
          <p:cNvPr id="89" name="Content Placeholder 2"/>
          <p:cNvSpPr>
            <a:spLocks noGrp="1"/>
          </p:cNvSpPr>
          <p:nvPr>
            <p:ph idx="1"/>
          </p:nvPr>
        </p:nvSpPr>
        <p:spPr>
          <a:xfrm>
            <a:off x="5292725" y="836613"/>
            <a:ext cx="3600450" cy="2781300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int F( ) {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		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he-IL" dirty="0"/>
          </a:p>
        </p:txBody>
      </p:sp>
      <p:sp>
        <p:nvSpPr>
          <p:cNvPr id="14376" name="Rectangle 18"/>
          <p:cNvSpPr>
            <a:spLocks noChangeArrowheads="1"/>
          </p:cNvSpPr>
          <p:nvPr/>
        </p:nvSpPr>
        <p:spPr bwMode="auto">
          <a:xfrm>
            <a:off x="896938" y="465138"/>
            <a:ext cx="1011237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he-IL" sz="2000" b="1" dirty="0" err="1">
                <a:solidFill>
                  <a:srgbClr val="A50021"/>
                </a:solidFill>
                <a:latin typeface="Arial Unicode MS" panose="020B0604020202020204" pitchFamily="34" charset="-128"/>
              </a:rPr>
              <a:t>Rtn</a:t>
            </a:r>
            <a:r>
              <a:rPr lang="en-US" altLang="he-IL" sz="2000" b="1" dirty="0">
                <a:solidFill>
                  <a:srgbClr val="A50021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he-IL" sz="2000" b="1" dirty="0" err="1">
                <a:solidFill>
                  <a:srgbClr val="A50021"/>
                </a:solidFill>
                <a:latin typeface="Arial Unicode MS" panose="020B0604020202020204" pitchFamily="34" charset="-128"/>
              </a:rPr>
              <a:t>adr</a:t>
            </a:r>
            <a:endParaRPr lang="he-IL" altLang="he-IL" sz="2000" b="1" dirty="0">
              <a:solidFill>
                <a:srgbClr val="A50021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14385" name="Group 107"/>
          <p:cNvGrpSpPr>
            <a:grpSpLocks/>
          </p:cNvGrpSpPr>
          <p:nvPr/>
        </p:nvGrpSpPr>
        <p:grpSpPr bwMode="auto">
          <a:xfrm>
            <a:off x="7451725" y="4398963"/>
            <a:ext cx="1011238" cy="1592262"/>
            <a:chOff x="1048694" y="5372608"/>
            <a:chExt cx="1011410" cy="1593168"/>
          </a:xfrm>
        </p:grpSpPr>
        <p:sp>
          <p:nvSpPr>
            <p:cNvPr id="14390" name="Rectangle 18"/>
            <p:cNvSpPr>
              <a:spLocks noChangeArrowheads="1"/>
            </p:cNvSpPr>
            <p:nvPr/>
          </p:nvSpPr>
          <p:spPr bwMode="auto">
            <a:xfrm>
              <a:off x="1048694" y="537260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sz="2000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1" name="Rectangle 18"/>
            <p:cNvSpPr>
              <a:spLocks noChangeArrowheads="1"/>
            </p:cNvSpPr>
            <p:nvPr/>
          </p:nvSpPr>
          <p:spPr bwMode="auto">
            <a:xfrm>
              <a:off x="1048694" y="5692228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2" name="Rectangle 18"/>
            <p:cNvSpPr>
              <a:spLocks noChangeArrowheads="1"/>
            </p:cNvSpPr>
            <p:nvPr/>
          </p:nvSpPr>
          <p:spPr bwMode="auto">
            <a:xfrm>
              <a:off x="1048694" y="6329002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3" name="Rectangle 18"/>
            <p:cNvSpPr>
              <a:spLocks noChangeArrowheads="1"/>
            </p:cNvSpPr>
            <p:nvPr/>
          </p:nvSpPr>
          <p:spPr bwMode="auto">
            <a:xfrm>
              <a:off x="1048694" y="6010615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  <p:sp>
          <p:nvSpPr>
            <p:cNvPr id="14394" name="Rectangle 18"/>
            <p:cNvSpPr>
              <a:spLocks noChangeArrowheads="1"/>
            </p:cNvSpPr>
            <p:nvPr/>
          </p:nvSpPr>
          <p:spPr bwMode="auto">
            <a:xfrm>
              <a:off x="1048694" y="6647389"/>
              <a:ext cx="1011410" cy="3183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lnSpc>
                  <a:spcPct val="95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lang="he-IL" altLang="he-IL" b="1">
                <a:solidFill>
                  <a:srgbClr val="A50021"/>
                </a:solidFill>
                <a:latin typeface="Arial Unicode MS" panose="020B0604020202020204" pitchFamily="34" charset="-128"/>
              </a:endParaRPr>
            </a:p>
          </p:txBody>
        </p:sp>
      </p:grpSp>
      <p:sp>
        <p:nvSpPr>
          <p:cNvPr id="14386" name="Text Box 19"/>
          <p:cNvSpPr txBox="1">
            <a:spLocks noChangeArrowheads="1"/>
          </p:cNvSpPr>
          <p:nvPr/>
        </p:nvSpPr>
        <p:spPr bwMode="auto">
          <a:xfrm rot="-5400000">
            <a:off x="6375400" y="4841876"/>
            <a:ext cx="18430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1">
                <a:solidFill>
                  <a:srgbClr val="A50021"/>
                </a:solidFill>
                <a:latin typeface="Courier New" panose="02070309020205020404" pitchFamily="49" charset="0"/>
              </a:rPr>
              <a:t>Registers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9368489-789A-41F6-A920-6EF6A2494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713" y="400622"/>
            <a:ext cx="1214135" cy="44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 dirty="0">
                <a:solidFill>
                  <a:srgbClr val="A50021"/>
                </a:solidFill>
                <a:latin typeface="Courier New" panose="02070309020205020404" pitchFamily="49" charset="0"/>
              </a:rPr>
              <a:t>R7 </a:t>
            </a:r>
            <a:r>
              <a:rPr lang="en-US" altLang="he-IL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R8</a:t>
            </a:r>
            <a:endParaRPr lang="he-IL" altLang="he-IL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151694"/>
      </p:ext>
    </p:extLst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27295</TotalTime>
  <Pages>35</Pages>
  <Words>2610</Words>
  <Application>Microsoft Office PowerPoint</Application>
  <PresentationFormat>Letter Paper (8.5x11 in)</PresentationFormat>
  <Paragraphs>533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Arial</vt:lpstr>
      <vt:lpstr>Century Gothic</vt:lpstr>
      <vt:lpstr>Courier New</vt:lpstr>
      <vt:lpstr>Helvetica</vt:lpstr>
      <vt:lpstr>Times New Roman</vt:lpstr>
      <vt:lpstr>Wingdings</vt:lpstr>
      <vt:lpstr>class02</vt:lpstr>
      <vt:lpstr>PowerPoint Presentation</vt:lpstr>
      <vt:lpstr>המרה מתוכנית ב C לתוכנית ברת הרצה</vt:lpstr>
      <vt:lpstr>הקדמה ל-Assembly</vt:lpstr>
      <vt:lpstr>הקדמה ל-Assembly (באינטרנט)</vt:lpstr>
      <vt:lpstr>Addressing in Assembly</vt:lpstr>
      <vt:lpstr>תרגיל 1</vt:lpstr>
      <vt:lpstr>המחסנית - תזכורת</vt:lpstr>
      <vt:lpstr>המחסנית - דוגמא</vt:lpstr>
      <vt:lpstr>המחסנית - פתרון</vt:lpstr>
      <vt:lpstr>המחסנית - פתרון</vt:lpstr>
      <vt:lpstr>המחסנית - פתרון</vt:lpstr>
      <vt:lpstr>המחסנית - פתרון</vt:lpstr>
      <vt:lpstr>המחסנית - פתרון</vt:lpstr>
      <vt:lpstr>המחסנית - פתרון</vt:lpstr>
      <vt:lpstr>המחסנית - פתרון</vt:lpstr>
      <vt:lpstr>המחסנית - פתרון</vt:lpstr>
      <vt:lpstr>המחסנית - פתרון</vt:lpstr>
      <vt:lpstr>המחסנית - פתרון</vt:lpstr>
      <vt:lpstr>המחסנית – פתרון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Integer Arithmetic</dc:title>
  <dc:creator>Randal E. Bryant and David R. O'Hallaron</dc:creator>
  <cp:lastModifiedBy>Ofer Strichman</cp:lastModifiedBy>
  <cp:revision>573</cp:revision>
  <cp:lastPrinted>1998-08-31T18:34:23Z</cp:lastPrinted>
  <dcterms:created xsi:type="dcterms:W3CDTF">1998-08-11T09:19:24Z</dcterms:created>
  <dcterms:modified xsi:type="dcterms:W3CDTF">2020-05-06T09:10:15Z</dcterms:modified>
</cp:coreProperties>
</file>