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385" r:id="rId2"/>
    <p:sldId id="375" r:id="rId3"/>
    <p:sldId id="369" r:id="rId4"/>
    <p:sldId id="270" r:id="rId5"/>
    <p:sldId id="271" r:id="rId6"/>
    <p:sldId id="370" r:id="rId7"/>
    <p:sldId id="347" r:id="rId8"/>
    <p:sldId id="383" r:id="rId9"/>
    <p:sldId id="350" r:id="rId10"/>
    <p:sldId id="352" r:id="rId11"/>
    <p:sldId id="384" r:id="rId12"/>
    <p:sldId id="388" r:id="rId13"/>
    <p:sldId id="387" r:id="rId14"/>
    <p:sldId id="382" r:id="rId15"/>
    <p:sldId id="368" r:id="rId16"/>
    <p:sldId id="386" r:id="rId17"/>
    <p:sldId id="371" r:id="rId18"/>
  </p:sldIdLst>
  <p:sldSz cx="9144000" cy="6858000" type="letter"/>
  <p:notesSz cx="6845300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9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280" autoAdjust="0"/>
  </p:normalViewPr>
  <p:slideViewPr>
    <p:cSldViewPr>
      <p:cViewPr varScale="1">
        <p:scale>
          <a:sx n="128" d="100"/>
          <a:sy n="128" d="100"/>
        </p:scale>
        <p:origin x="1696" y="176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59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44825" y="8950325"/>
            <a:ext cx="7572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200" b="0"/>
              <a:t>Page </a:t>
            </a:r>
            <a:fld id="{3285FBFA-1F00-43C8-9D4D-55B885750C69}" type="slidenum">
              <a:rPr lang="en-US" altLang="he-IL" sz="1200" b="0"/>
              <a:pPr/>
              <a:t>‹#›</a:t>
            </a:fld>
            <a:endParaRPr lang="en-US" altLang="he-IL" sz="1200" b="0"/>
          </a:p>
        </p:txBody>
      </p:sp>
    </p:spTree>
    <p:extLst>
      <p:ext uri="{BB962C8B-B14F-4D97-AF65-F5344CB8AC3E}">
        <p14:creationId xmlns:p14="http://schemas.microsoft.com/office/powerpoint/2010/main" val="3410686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1" name="Rectangle 1027"/>
          <p:cNvSpPr>
            <a:spLocks noChangeArrowheads="1"/>
          </p:cNvSpPr>
          <p:nvPr/>
        </p:nvSpPr>
        <p:spPr bwMode="auto">
          <a:xfrm>
            <a:off x="3022600" y="8950325"/>
            <a:ext cx="8001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defTabSz="8683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200" b="0">
                <a:latin typeface="Century Gothic" panose="020B0502020202020204" pitchFamily="34" charset="0"/>
              </a:rPr>
              <a:t>Page </a:t>
            </a:r>
            <a:fld id="{41296791-DF37-40D7-867A-3AEBAA71757A}" type="slidenum">
              <a:rPr lang="en-US" altLang="he-IL" sz="1200" b="0">
                <a:latin typeface="Century Gothic" panose="020B0502020202020204" pitchFamily="34" charset="0"/>
              </a:rPr>
              <a:pPr/>
              <a:t>‹#›</a:t>
            </a:fld>
            <a:endParaRPr lang="en-US" altLang="he-IL" sz="1200" b="0">
              <a:latin typeface="Century Gothic" panose="020B0502020202020204" pitchFamily="34" charset="0"/>
            </a:endParaRPr>
          </a:p>
        </p:txBody>
      </p:sp>
      <p:sp>
        <p:nvSpPr>
          <p:cNvPr id="174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267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163883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862444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45068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47650"/>
            <a:ext cx="213995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47650"/>
            <a:ext cx="6267450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140716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47650"/>
            <a:ext cx="8559800" cy="781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41325" y="1220788"/>
            <a:ext cx="8307388" cy="5224462"/>
          </a:xfrm>
        </p:spPr>
        <p:txBody>
          <a:bodyPr/>
          <a:lstStyle/>
          <a:p>
            <a:pPr lvl="0"/>
            <a:endParaRPr lang="he-IL" noProof="0"/>
          </a:p>
        </p:txBody>
      </p:sp>
    </p:spTree>
    <p:extLst>
      <p:ext uri="{BB962C8B-B14F-4D97-AF65-F5344CB8AC3E}">
        <p14:creationId xmlns:p14="http://schemas.microsoft.com/office/powerpoint/2010/main" val="235772355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87552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28702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325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0425" y="1220788"/>
            <a:ext cx="4078288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868720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49183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73566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1428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527340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171175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1325" y="1220788"/>
            <a:ext cx="8307388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47650"/>
            <a:ext cx="8559800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r>
              <a:rPr lang="en-US" altLang="he-IL" sz="1400" b="0">
                <a:solidFill>
                  <a:schemeClr val="hlink"/>
                </a:solidFill>
              </a:rPr>
              <a:t>– </a:t>
            </a:r>
            <a:fld id="{8D465F2F-1BFD-4E90-A9E4-19CF59C65F67}" type="slidenum">
              <a:rPr lang="en-US" altLang="he-IL" sz="1400" b="0">
                <a:solidFill>
                  <a:schemeClr val="hlink"/>
                </a:solidFill>
                <a:cs typeface="Arial" panose="020B0604020202020204" pitchFamily="34" charset="0"/>
              </a:rPr>
              <a:pPr/>
              <a:t>‹#›</a:t>
            </a:fld>
            <a:r>
              <a:rPr lang="en-US" altLang="he-IL" sz="1400" b="0">
                <a:solidFill>
                  <a:schemeClr val="hlink"/>
                </a:solidFill>
              </a:rPr>
              <a:t> –</a:t>
            </a:r>
            <a:endParaRPr lang="en-US" altLang="he-IL" sz="14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ctr" rtl="1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ctr" rtl="1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r" rtl="1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r" rtl="1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r" rtl="1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sz="2400" b="1">
          <a:solidFill>
            <a:schemeClr val="folHlink"/>
          </a:solidFill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980728"/>
            <a:ext cx="6480720" cy="488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he-IL" sz="6600" dirty="0">
                <a:solidFill>
                  <a:srgbClr val="7030A0"/>
                </a:solidFill>
              </a:rPr>
              <a:t>ארגון המחשב ומערכות הפעלה </a:t>
            </a:r>
          </a:p>
          <a:p>
            <a:pPr algn="ctr" eaLnBrk="1" hangingPunct="1">
              <a:defRPr/>
            </a:pPr>
            <a:r>
              <a:rPr lang="he-IL" sz="5400" dirty="0">
                <a:solidFill>
                  <a:srgbClr val="7030A0"/>
                </a:solidFill>
              </a:rPr>
              <a:t>אביב תשע"ז</a:t>
            </a:r>
          </a:p>
          <a:p>
            <a:pPr algn="ctr" eaLnBrk="1" hangingPunct="1">
              <a:defRPr/>
            </a:pPr>
            <a:endParaRPr lang="he-IL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he-IL" sz="4000" dirty="0">
                <a:solidFill>
                  <a:schemeClr val="accent5">
                    <a:lumMod val="50000"/>
                  </a:schemeClr>
                </a:solidFill>
              </a:rPr>
              <a:t>תרגול מס' 5</a:t>
            </a:r>
          </a:p>
          <a:p>
            <a:pPr algn="ctr" eaLnBrk="1" hangingPunct="1">
              <a:defRPr/>
            </a:pP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Floating Point </a:t>
            </a:r>
          </a:p>
          <a:p>
            <a:pPr algn="ctr" eaLnBrk="1" hangingPunct="1">
              <a:defRPr/>
            </a:pPr>
            <a:r>
              <a:rPr lang="he-IL" sz="4000" dirty="0">
                <a:solidFill>
                  <a:schemeClr val="accent5">
                    <a:lumMod val="50000"/>
                  </a:schemeClr>
                </a:solidFill>
              </a:rPr>
              <a:t>נקודה צפה </a:t>
            </a:r>
          </a:p>
        </p:txBody>
      </p:sp>
    </p:spTree>
    <p:extLst>
      <p:ext uri="{BB962C8B-B14F-4D97-AF65-F5344CB8AC3E}">
        <p14:creationId xmlns:p14="http://schemas.microsoft.com/office/powerpoint/2010/main" val="71698698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623DF7D6-39BD-E845-850B-E369A48B7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997700" cy="1095375"/>
          </a:xfrm>
        </p:spPr>
        <p:txBody>
          <a:bodyPr/>
          <a:lstStyle/>
          <a:p>
            <a:r>
              <a:rPr lang="en-US" altLang="en-US"/>
              <a:t>Summary of Floating Point </a:t>
            </a:r>
            <a:br>
              <a:rPr lang="en-US" altLang="en-US"/>
            </a:br>
            <a:r>
              <a:rPr lang="en-US" altLang="en-US"/>
              <a:t>Real Number Encodings</a:t>
            </a:r>
          </a:p>
        </p:txBody>
      </p:sp>
      <p:sp>
        <p:nvSpPr>
          <p:cNvPr id="118787" name="Line 3">
            <a:extLst>
              <a:ext uri="{FF2B5EF4-FFF2-40B4-BE49-F238E27FC236}">
                <a16:creationId xmlns:a16="http://schemas.microsoft.com/office/drawing/2014/main" id="{C21EBEBC-3BA2-7940-BD08-286BDBA6F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828925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Line 4">
            <a:extLst>
              <a:ext uri="{FF2B5EF4-FFF2-40B4-BE49-F238E27FC236}">
                <a16:creationId xmlns:a16="http://schemas.microsoft.com/office/drawing/2014/main" id="{94075F8C-199D-BB4C-8F31-AE38F656D5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Line 5">
            <a:extLst>
              <a:ext uri="{FF2B5EF4-FFF2-40B4-BE49-F238E27FC236}">
                <a16:creationId xmlns:a16="http://schemas.microsoft.com/office/drawing/2014/main" id="{0D3E7175-3270-4C4B-9378-D434A95CC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Line 6">
            <a:extLst>
              <a:ext uri="{FF2B5EF4-FFF2-40B4-BE49-F238E27FC236}">
                <a16:creationId xmlns:a16="http://schemas.microsoft.com/office/drawing/2014/main" id="{7AC7CC2E-38D7-0748-B669-4532D8527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Line 7">
            <a:extLst>
              <a:ext uri="{FF2B5EF4-FFF2-40B4-BE49-F238E27FC236}">
                <a16:creationId xmlns:a16="http://schemas.microsoft.com/office/drawing/2014/main" id="{3BD0BAF4-A008-4A42-A8EE-1BE716A38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Line 8">
            <a:extLst>
              <a:ext uri="{FF2B5EF4-FFF2-40B4-BE49-F238E27FC236}">
                <a16:creationId xmlns:a16="http://schemas.microsoft.com/office/drawing/2014/main" id="{0A50F040-A2B0-C140-9C4B-843B495F6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438525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Text Box 9">
            <a:extLst>
              <a:ext uri="{FF2B5EF4-FFF2-40B4-BE49-F238E27FC236}">
                <a16:creationId xmlns:a16="http://schemas.microsoft.com/office/drawing/2014/main" id="{7D530998-1D13-5B47-84D0-8A8C8EF51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1432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18794" name="Line 10">
            <a:extLst>
              <a:ext uri="{FF2B5EF4-FFF2-40B4-BE49-F238E27FC236}">
                <a16:creationId xmlns:a16="http://schemas.microsoft.com/office/drawing/2014/main" id="{36D36AC3-DFAA-B843-8353-C19EC295FC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68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Line 11">
            <a:extLst>
              <a:ext uri="{FF2B5EF4-FFF2-40B4-BE49-F238E27FC236}">
                <a16:creationId xmlns:a16="http://schemas.microsoft.com/office/drawing/2014/main" id="{295A74FA-2A83-484F-B8AC-B13D887D39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Line 12">
            <a:extLst>
              <a:ext uri="{FF2B5EF4-FFF2-40B4-BE49-F238E27FC236}">
                <a16:creationId xmlns:a16="http://schemas.microsoft.com/office/drawing/2014/main" id="{217A569D-2707-6E42-BB27-A41E13322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505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7" name="Text Box 13">
            <a:extLst>
              <a:ext uri="{FF2B5EF4-FFF2-40B4-BE49-F238E27FC236}">
                <a16:creationId xmlns:a16="http://schemas.microsoft.com/office/drawing/2014/main" id="{D5035826-CBEA-E949-950C-0684FAB92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099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18798" name="Line 14">
            <a:extLst>
              <a:ext uri="{FF2B5EF4-FFF2-40B4-BE49-F238E27FC236}">
                <a16:creationId xmlns:a16="http://schemas.microsoft.com/office/drawing/2014/main" id="{36ED8AFA-1F91-7D4F-A1CE-7054CDE37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9" name="Rectangle 15">
            <a:extLst>
              <a:ext uri="{FF2B5EF4-FFF2-40B4-BE49-F238E27FC236}">
                <a16:creationId xmlns:a16="http://schemas.microsoft.com/office/drawing/2014/main" id="{22E94EDF-CF67-F741-BEE0-98DB9B0DB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31933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2400" b="0">
                <a:latin typeface="Times" pitchFamily="2" charset="0"/>
              </a:rPr>
              <a:t>+</a:t>
            </a:r>
            <a:r>
              <a:rPr lang="en-US" altLang="en-US" sz="2400" b="0">
                <a:latin typeface="Symbol" pitchFamily="2" charset="2"/>
              </a:rPr>
              <a:t></a:t>
            </a:r>
          </a:p>
        </p:txBody>
      </p:sp>
      <p:sp>
        <p:nvSpPr>
          <p:cNvPr id="118800" name="Rectangle 16">
            <a:extLst>
              <a:ext uri="{FF2B5EF4-FFF2-40B4-BE49-F238E27FC236}">
                <a16:creationId xmlns:a16="http://schemas.microsoft.com/office/drawing/2014/main" id="{7ED62B51-8A81-5C46-89D0-F1E779AB5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2295525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2" charset="2"/>
              </a:rPr>
              <a:t></a:t>
            </a:r>
            <a:r>
              <a:rPr lang="en-US" altLang="en-US" sz="2400" b="0">
                <a:latin typeface="Symbol" pitchFamily="2" charset="2"/>
              </a:rPr>
              <a:t></a:t>
            </a:r>
          </a:p>
        </p:txBody>
      </p:sp>
      <p:sp>
        <p:nvSpPr>
          <p:cNvPr id="118801" name="Text Box 17">
            <a:extLst>
              <a:ext uri="{FF2B5EF4-FFF2-40B4-BE49-F238E27FC236}">
                <a16:creationId xmlns:a16="http://schemas.microsoft.com/office/drawing/2014/main" id="{64519075-387D-994A-AC7A-98A22883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73425"/>
            <a:ext cx="43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2" charset="2"/>
              </a:rPr>
              <a:t></a:t>
            </a:r>
            <a:r>
              <a:rPr lang="en-US" altLang="en-US" b="0"/>
              <a:t>0</a:t>
            </a:r>
          </a:p>
        </p:txBody>
      </p:sp>
      <p:sp>
        <p:nvSpPr>
          <p:cNvPr id="118802" name="Line 18">
            <a:extLst>
              <a:ext uri="{FF2B5EF4-FFF2-40B4-BE49-F238E27FC236}">
                <a16:creationId xmlns:a16="http://schemas.microsoft.com/office/drawing/2014/main" id="{D1E441D4-8FB8-FD4B-A1E6-E67175F15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3" name="Text Box 19">
            <a:extLst>
              <a:ext uri="{FF2B5EF4-FFF2-40B4-BE49-F238E27FC236}">
                <a16:creationId xmlns:a16="http://schemas.microsoft.com/office/drawing/2014/main" id="{B80CBC4A-A1B6-8A4D-BC8B-A8372BBC2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100" y="2447925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/>
              <a:t>+Denorm</a:t>
            </a:r>
          </a:p>
        </p:txBody>
      </p:sp>
      <p:sp>
        <p:nvSpPr>
          <p:cNvPr id="118804" name="Text Box 20">
            <a:extLst>
              <a:ext uri="{FF2B5EF4-FFF2-40B4-BE49-F238E27FC236}">
                <a16:creationId xmlns:a16="http://schemas.microsoft.com/office/drawing/2014/main" id="{6BC4AE0A-5D8D-264B-B4F3-33BC54083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47925"/>
            <a:ext cx="147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/>
              <a:t>+Normalized</a:t>
            </a:r>
          </a:p>
        </p:txBody>
      </p:sp>
      <p:sp>
        <p:nvSpPr>
          <p:cNvPr id="118805" name="Text Box 21">
            <a:extLst>
              <a:ext uri="{FF2B5EF4-FFF2-40B4-BE49-F238E27FC236}">
                <a16:creationId xmlns:a16="http://schemas.microsoft.com/office/drawing/2014/main" id="{F177CA63-9C83-334E-88F8-5BC249A70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4622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/>
              <a:t>-Denorm</a:t>
            </a:r>
          </a:p>
        </p:txBody>
      </p:sp>
      <p:sp>
        <p:nvSpPr>
          <p:cNvPr id="118806" name="Line 22">
            <a:extLst>
              <a:ext uri="{FF2B5EF4-FFF2-40B4-BE49-F238E27FC236}">
                <a16:creationId xmlns:a16="http://schemas.microsoft.com/office/drawing/2014/main" id="{AEB1FD9F-2B2C-0D47-A655-697CC509BB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7" name="Text Box 23">
            <a:extLst>
              <a:ext uri="{FF2B5EF4-FFF2-40B4-BE49-F238E27FC236}">
                <a16:creationId xmlns:a16="http://schemas.microsoft.com/office/drawing/2014/main" id="{366E0A6C-FF83-2040-9D55-E4BBBD302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47925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/>
              <a:t>-Normalized</a:t>
            </a:r>
          </a:p>
        </p:txBody>
      </p:sp>
      <p:sp>
        <p:nvSpPr>
          <p:cNvPr id="118808" name="Line 24">
            <a:extLst>
              <a:ext uri="{FF2B5EF4-FFF2-40B4-BE49-F238E27FC236}">
                <a16:creationId xmlns:a16="http://schemas.microsoft.com/office/drawing/2014/main" id="{658118ED-28A8-6745-94EB-71CB015C1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9" name="Line 25">
            <a:extLst>
              <a:ext uri="{FF2B5EF4-FFF2-40B4-BE49-F238E27FC236}">
                <a16:creationId xmlns:a16="http://schemas.microsoft.com/office/drawing/2014/main" id="{7D40ED1C-72D7-384F-BEBB-88FE6DA7F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10" name="Line 26">
            <a:extLst>
              <a:ext uri="{FF2B5EF4-FFF2-40B4-BE49-F238E27FC236}">
                <a16:creationId xmlns:a16="http://schemas.microsoft.com/office/drawing/2014/main" id="{2207C29A-FE50-C44B-AEF1-209CF914CE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11" name="Line 27">
            <a:extLst>
              <a:ext uri="{FF2B5EF4-FFF2-40B4-BE49-F238E27FC236}">
                <a16:creationId xmlns:a16="http://schemas.microsoft.com/office/drawing/2014/main" id="{7D2D2E37-8CDA-D44B-9425-8B325C963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12" name="Line 28">
            <a:extLst>
              <a:ext uri="{FF2B5EF4-FFF2-40B4-BE49-F238E27FC236}">
                <a16:creationId xmlns:a16="http://schemas.microsoft.com/office/drawing/2014/main" id="{2D081A13-4D29-714F-AA7E-261252D8D3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13" name="Line 29">
            <a:extLst>
              <a:ext uri="{FF2B5EF4-FFF2-40B4-BE49-F238E27FC236}">
                <a16:creationId xmlns:a16="http://schemas.microsoft.com/office/drawing/2014/main" id="{B7C0C0DD-DDF8-5041-BC4C-6BC665EB81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814" name="Rectangle 30">
            <a:extLst>
              <a:ext uri="{FF2B5EF4-FFF2-40B4-BE49-F238E27FC236}">
                <a16:creationId xmlns:a16="http://schemas.microsoft.com/office/drawing/2014/main" id="{8779DDB4-695C-7848-B276-F84EB6469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76600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b="0"/>
              <a:t>+0</a:t>
            </a:r>
          </a:p>
        </p:txBody>
      </p:sp>
    </p:spTree>
    <p:extLst>
      <p:ext uri="{BB962C8B-B14F-4D97-AF65-F5344CB8AC3E}">
        <p14:creationId xmlns:p14="http://schemas.microsoft.com/office/powerpoint/2010/main" val="73838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343900" cy="781050"/>
          </a:xfrm>
        </p:spPr>
        <p:txBody>
          <a:bodyPr/>
          <a:lstStyle/>
          <a:p>
            <a:pPr algn="r" eaLnBrk="1" hangingPunct="1"/>
            <a:r>
              <a:rPr lang="he-IL" altLang="en-US" dirty="0">
                <a:solidFill>
                  <a:srgbClr val="002060"/>
                </a:solidFill>
                <a:cs typeface="Arial" panose="020B0604020202020204" pitchFamily="34" charset="0"/>
              </a:rPr>
              <a:t>תרגיל</a:t>
            </a:r>
            <a:endParaRPr lang="en-US" altLang="en-US" sz="20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2000" b="0" dirty="0"/>
              <a:t>−</a:t>
            </a:r>
            <a:r>
              <a:rPr lang="he-IL" sz="2000" b="0" dirty="0"/>
              <a:t>18</a:t>
            </a:r>
            <a:r>
              <a:rPr lang="en-US" sz="2000" b="0" dirty="0"/>
              <a:t>.</a:t>
            </a:r>
            <a:r>
              <a:rPr lang="he-IL" sz="2000" b="0" dirty="0"/>
              <a:t>25</a:t>
            </a:r>
            <a:r>
              <a:rPr lang="en-US" sz="2000" b="0" dirty="0"/>
              <a:t>  </a:t>
            </a:r>
            <a:endParaRPr lang="he-IL" sz="2000" b="0" dirty="0"/>
          </a:p>
          <a:p>
            <a:pPr algn="l" rtl="0" eaLnBrk="1" hangingPunct="1">
              <a:defRPr/>
            </a:pPr>
            <a:endParaRPr lang="en-US" sz="2000" b="0" dirty="0"/>
          </a:p>
          <a:p>
            <a:pPr eaLnBrk="1" hangingPunct="1">
              <a:defRPr/>
            </a:pPr>
            <a:endParaRPr lang="en-US" sz="2000" b="0" dirty="0"/>
          </a:p>
          <a:p>
            <a:pPr eaLnBrk="1" hangingPunct="1">
              <a:defRPr/>
            </a:pPr>
            <a:endParaRPr lang="en-US" sz="2000" b="0" dirty="0"/>
          </a:p>
          <a:p>
            <a:pPr eaLnBrk="1" hangingPunct="1">
              <a:defRPr/>
            </a:pPr>
            <a:r>
              <a:rPr lang="en-US" sz="2000" b="0" dirty="0"/>
              <a:t>18</a:t>
            </a:r>
            <a:r>
              <a:rPr lang="en-US" sz="2000" b="0" baseline="-25000" dirty="0"/>
              <a:t>10</a:t>
            </a:r>
            <a:r>
              <a:rPr lang="en-US" sz="2000" b="0" dirty="0"/>
              <a:t> = 10010</a:t>
            </a:r>
            <a:r>
              <a:rPr lang="en-US" sz="2000" b="0" baseline="-25000" dirty="0"/>
              <a:t>2</a:t>
            </a:r>
          </a:p>
          <a:p>
            <a:pPr eaLnBrk="1" hangingPunct="1">
              <a:defRPr/>
            </a:pPr>
            <a:r>
              <a:rPr lang="en-US" sz="2000" b="0" dirty="0"/>
              <a:t>0. 25</a:t>
            </a:r>
            <a:r>
              <a:rPr lang="en-US" sz="2000" b="0" baseline="-25000" dirty="0"/>
              <a:t>10</a:t>
            </a:r>
            <a:r>
              <a:rPr lang="en-US" sz="2000" b="0" dirty="0"/>
              <a:t> = 0*2</a:t>
            </a:r>
            <a:r>
              <a:rPr lang="en-US" sz="2000" b="0" baseline="30000" dirty="0"/>
              <a:t>-1</a:t>
            </a:r>
            <a:r>
              <a:rPr lang="en-US" sz="2000" b="0" dirty="0"/>
              <a:t> + 1*2</a:t>
            </a:r>
            <a:r>
              <a:rPr lang="en-US" sz="2000" b="0" baseline="30000" dirty="0"/>
              <a:t>-2</a:t>
            </a:r>
            <a:r>
              <a:rPr lang="en-US" sz="2000" b="0" dirty="0"/>
              <a:t> + 0 * 2</a:t>
            </a:r>
            <a:r>
              <a:rPr lang="en-US" sz="2000" b="0" baseline="30000" dirty="0"/>
              <a:t>-3</a:t>
            </a:r>
            <a:r>
              <a:rPr lang="en-US" sz="2000" b="0" dirty="0"/>
              <a:t> +…= . 01</a:t>
            </a:r>
            <a:r>
              <a:rPr lang="en-US" sz="2000" b="0" baseline="-25000" dirty="0"/>
              <a:t>2</a:t>
            </a:r>
            <a:r>
              <a:rPr lang="en-US" sz="2000" b="0" dirty="0"/>
              <a:t>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כלומר המספר שלנו הוא</a:t>
            </a:r>
            <a:r>
              <a:rPr lang="he-IL" sz="2000" b="0" dirty="0">
                <a:cs typeface="Arial" pitchFamily="34" charset="0"/>
              </a:rPr>
              <a:t> </a:t>
            </a:r>
            <a:r>
              <a:rPr lang="en-US" sz="2000" b="0" dirty="0">
                <a:cs typeface="Arial" pitchFamily="34" charset="0"/>
              </a:rPr>
              <a:t>10010.01 </a:t>
            </a:r>
            <a:r>
              <a:rPr lang="he-IL" sz="2000" b="0" dirty="0">
                <a:cs typeface="Arial" pitchFamily="34" charset="0"/>
              </a:rPr>
              <a:t> </a:t>
            </a: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או</a:t>
            </a:r>
            <a:r>
              <a:rPr lang="he-IL" sz="2000" b="0" dirty="0">
                <a:cs typeface="Arial" pitchFamily="34" charset="0"/>
              </a:rPr>
              <a:t>  </a:t>
            </a:r>
            <a:r>
              <a:rPr lang="en-US" sz="2000" b="0" dirty="0">
                <a:cs typeface="Arial" pitchFamily="34" charset="0"/>
              </a:rPr>
              <a:t>1.001001x2</a:t>
            </a:r>
            <a:r>
              <a:rPr lang="en-US" sz="2000" b="0" baseline="30000" dirty="0">
                <a:cs typeface="Arial" pitchFamily="34" charset="0"/>
              </a:rPr>
              <a:t>4</a:t>
            </a:r>
            <a:endParaRPr lang="he-IL" sz="2000" b="0" baseline="30000" dirty="0">
              <a:cs typeface="Arial" pitchFamily="34" charset="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השבר</a:t>
            </a:r>
            <a:r>
              <a:rPr lang="he-IL" sz="2000" b="0" dirty="0">
                <a:cs typeface="Arial" pitchFamily="34" charset="0"/>
              </a:rPr>
              <a:t> </a:t>
            </a:r>
            <a:r>
              <a:rPr lang="en-US" sz="2000" b="0" dirty="0">
                <a:solidFill>
                  <a:schemeClr val="folHlink"/>
                </a:solidFill>
                <a:cs typeface="Arial" pitchFamily="34" charset="0"/>
              </a:rPr>
              <a:t>(</a:t>
            </a:r>
            <a:r>
              <a:rPr lang="en-US" sz="2000" b="0" dirty="0" err="1">
                <a:solidFill>
                  <a:schemeClr val="folHlink"/>
                </a:solidFill>
                <a:cs typeface="Arial" pitchFamily="34" charset="0"/>
              </a:rPr>
              <a:t>frac</a:t>
            </a:r>
            <a:r>
              <a:rPr lang="en-US" sz="2000" b="0" dirty="0">
                <a:solidFill>
                  <a:schemeClr val="folHlink"/>
                </a:solidFill>
                <a:cs typeface="Arial" pitchFamily="34" charset="0"/>
              </a:rPr>
              <a:t>)</a:t>
            </a: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 יכיל אם כן את</a:t>
            </a:r>
            <a:r>
              <a:rPr lang="he-IL" sz="2000" b="0" dirty="0">
                <a:cs typeface="Arial" pitchFamily="34" charset="0"/>
              </a:rPr>
              <a:t> </a:t>
            </a:r>
            <a:r>
              <a:rPr lang="en-US" sz="2000" b="0" dirty="0">
                <a:cs typeface="Arial" pitchFamily="34" charset="0"/>
              </a:rPr>
              <a:t>001001</a:t>
            </a:r>
            <a:r>
              <a:rPr lang="he-IL" sz="2000" b="0" dirty="0">
                <a:cs typeface="Arial" pitchFamily="34" charset="0"/>
              </a:rPr>
              <a:t> </a:t>
            </a: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וימולא באפסים מימין.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מה עם האקספוננט </a:t>
            </a:r>
            <a:r>
              <a:rPr lang="en-US" sz="2000" b="0" dirty="0">
                <a:solidFill>
                  <a:schemeClr val="folHlink"/>
                </a:solidFill>
                <a:cs typeface="Arial" pitchFamily="34" charset="0"/>
              </a:rPr>
              <a:t>(E</a:t>
            </a:r>
            <a:r>
              <a:rPr lang="en-US" sz="2000" b="0" dirty="0">
                <a:cs typeface="Arial" pitchFamily="34" charset="0"/>
              </a:rPr>
              <a:t>)</a:t>
            </a:r>
            <a:r>
              <a:rPr lang="he-IL" sz="2000" b="0" dirty="0">
                <a:cs typeface="Arial" pitchFamily="34" charset="0"/>
              </a:rPr>
              <a:t> 4? </a:t>
            </a:r>
            <a:r>
              <a:rPr lang="he-IL" sz="2000" b="0" dirty="0">
                <a:solidFill>
                  <a:schemeClr val="folHlink"/>
                </a:solidFill>
                <a:cs typeface="Arial" pitchFamily="34" charset="0"/>
              </a:rPr>
              <a:t>לכאורה צריך להיות</a:t>
            </a:r>
            <a:r>
              <a:rPr lang="he-IL" sz="2000" b="0" dirty="0">
                <a:cs typeface="Arial" pitchFamily="34" charset="0"/>
              </a:rPr>
              <a:t> </a:t>
            </a:r>
            <a:r>
              <a:rPr lang="en-US" sz="2000" b="0" dirty="0">
                <a:cs typeface="Arial" pitchFamily="34" charset="0"/>
              </a:rPr>
              <a:t>E= 4</a:t>
            </a:r>
            <a:r>
              <a:rPr lang="en-US" sz="2000" b="0" baseline="-25000" dirty="0">
                <a:cs typeface="Arial" pitchFamily="34" charset="0"/>
              </a:rPr>
              <a:t>10 </a:t>
            </a:r>
            <a:r>
              <a:rPr lang="en-US" sz="2000" b="0" dirty="0">
                <a:cs typeface="Arial" pitchFamily="34" charset="0"/>
              </a:rPr>
              <a:t>= 10</a:t>
            </a:r>
            <a:r>
              <a:rPr lang="en-US" sz="2000" b="0" baseline="-25000" dirty="0">
                <a:cs typeface="Arial" pitchFamily="34" charset="0"/>
              </a:rPr>
              <a:t>2</a:t>
            </a:r>
            <a:r>
              <a:rPr lang="he-IL" sz="2000" b="0" dirty="0">
                <a:cs typeface="Arial" pitchFamily="34" charset="0"/>
              </a:rPr>
              <a:t> </a:t>
            </a:r>
          </a:p>
          <a:p>
            <a:pPr lvl="1" eaLnBrk="1" hangingPunct="1">
              <a:defRPr/>
            </a:pPr>
            <a:r>
              <a:rPr lang="he-IL" sz="1800" b="0" dirty="0">
                <a:solidFill>
                  <a:schemeClr val="folHlink"/>
                </a:solidFill>
                <a:cs typeface="Arial" pitchFamily="34" charset="0"/>
              </a:rPr>
              <a:t>...אבל מבצעים הטיה בגודל </a:t>
            </a:r>
            <a:r>
              <a:rPr lang="he-IL" sz="1800" b="0" dirty="0">
                <a:cs typeface="Arial" pitchFamily="34" charset="0"/>
              </a:rPr>
              <a:t>127 </a:t>
            </a:r>
            <a:r>
              <a:rPr lang="he-IL" sz="1800" b="0" dirty="0">
                <a:solidFill>
                  <a:schemeClr val="folHlink"/>
                </a:solidFill>
                <a:cs typeface="Arial" pitchFamily="34" charset="0"/>
              </a:rPr>
              <a:t>ולכן מקודדים את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he-IL" sz="1800" b="0" dirty="0">
                <a:cs typeface="Arial" pitchFamily="34" charset="0"/>
              </a:rPr>
              <a:t> </a:t>
            </a:r>
            <a:r>
              <a:rPr lang="en-US" sz="1800" b="0" dirty="0">
                <a:cs typeface="Arial" pitchFamily="34" charset="0"/>
              </a:rPr>
              <a:t>4 + 127 = 131</a:t>
            </a:r>
            <a:r>
              <a:rPr lang="en-US" sz="1800" b="0" baseline="-25000" dirty="0">
                <a:cs typeface="Arial" pitchFamily="34" charset="0"/>
              </a:rPr>
              <a:t>10</a:t>
            </a:r>
            <a:r>
              <a:rPr lang="en-US" sz="1800" b="0" dirty="0">
                <a:cs typeface="Arial" pitchFamily="34" charset="0"/>
              </a:rPr>
              <a:t> = 10000011</a:t>
            </a:r>
            <a:r>
              <a:rPr lang="en-US" sz="1800" b="0" baseline="-25000" dirty="0">
                <a:cs typeface="Arial" pitchFamily="34" charset="0"/>
              </a:rPr>
              <a:t>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58888" y="1989138"/>
          <a:ext cx="6665920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831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76375" y="1989138"/>
          <a:ext cx="1665408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1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388" marR="91388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32138" y="1989138"/>
          <a:ext cx="4791084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30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52" marR="91452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8888" y="1989138"/>
          <a:ext cx="209550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he-IL" sz="18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997" marR="91997" marT="45603" marB="456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31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1D2C-9F6F-8C4D-B119-5E970600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7660C-0846-7544-939E-C0AB586EE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97A28E-2304-F346-8A0B-39B05BAE4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99" y="226756"/>
            <a:ext cx="8955354" cy="565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1860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404664"/>
            <a:ext cx="7221075" cy="637720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he-IL" altLang="en-US" dirty="0">
                <a:solidFill>
                  <a:srgbClr val="7030A0"/>
                </a:solidFill>
                <a:cs typeface="Arial" panose="020B0604020202020204" pitchFamily="34" charset="0"/>
              </a:rPr>
              <a:t>דוגמא ל-</a:t>
            </a:r>
            <a:r>
              <a:rPr lang="en-US" altLang="en-US" b="1" dirty="0" err="1">
                <a:solidFill>
                  <a:srgbClr val="7030A0"/>
                </a:solidFill>
                <a:cs typeface="Arial" panose="020B0604020202020204" pitchFamily="34" charset="0"/>
              </a:rPr>
              <a:t>Denormalized</a:t>
            </a:r>
            <a:endParaRPr lang="en-US" altLang="en-US" sz="15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41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043608" y="1435591"/>
                <a:ext cx="7802219" cy="4873730"/>
              </a:xfrm>
            </p:spPr>
            <p:txBody>
              <a:bodyPr>
                <a:normAutofit/>
              </a:bodyPr>
              <a:lstStyle/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נניח שברצוננו לייצג את את המספר ה-</a:t>
                </a:r>
                <a:r>
                  <a:rPr lang="en-US" sz="15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denormalized</a:t>
                </a: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החיובי הקטן ביותר. 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ידוע שמספר שהוא </a:t>
                </a:r>
                <a:r>
                  <a:rPr lang="en-US" sz="15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denormalized</a:t>
                </a: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כל חלק האקספוננט שלו מכיל אפסים. 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נוסחת המעבר עבור </a:t>
                </a:r>
                <a:r>
                  <a:rPr lang="en-US" sz="15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denormalized</a:t>
                </a: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numbers </a:t>
                </a: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היא: </a:t>
                </a:r>
              </a:p>
              <a:p>
                <a:pPr marL="0" indent="0" algn="l" eaLnBrk="1" hangingPunct="1">
                  <a:buNone/>
                  <a:defRPr/>
                </a:pP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E=1-bias </a:t>
                </a:r>
              </a:p>
              <a:p>
                <a:pPr marL="0" indent="0" algn="l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כאשר: </a:t>
                </a: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bias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 </a:t>
                </a:r>
              </a:p>
              <a:p>
                <a:pPr marL="0" indent="0" algn="l" eaLnBrk="1" hangingPunct="1">
                  <a:buNone/>
                  <a:defRPr/>
                </a:pP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 = 8 </a:t>
                </a: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=&gt; </a:t>
                </a: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bias = 127</a:t>
                </a:r>
              </a:p>
              <a:p>
                <a:pPr marL="0" indent="0" algn="l" eaLnBrk="1" hangingPunct="1">
                  <a:buNone/>
                  <a:defRPr/>
                </a:pP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= 1-127 = -126</a:t>
                </a:r>
                <a:endParaRPr lang="he-IL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ידוע גם שמספר שהוא </a:t>
                </a:r>
                <a:r>
                  <a:rPr lang="en-US" sz="15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denormalized</a:t>
                </a: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חלק השבר בו צריך להיות גדול מ-0 (כי אחרת נקבל את המספר 0).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כדי למצוא את ה-</a:t>
                </a:r>
                <a:r>
                  <a:rPr lang="en-US" sz="15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denormalized</a:t>
                </a: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הקטן ביותר נרצה שחלק השבר יהיה : </a:t>
                </a: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00000…1 </a:t>
                </a:r>
              </a:p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נשתמש בנוסחה לחישוב הערך המספרי: </a:t>
                </a:r>
                <a:endParaRPr lang="en-US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l">
                  <a:buNone/>
                  <a:defRPr/>
                </a:pPr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  <m:r>
                      <a:rPr lang="en-US" sz="15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m:rPr>
                        <m:sty m:val="p"/>
                      </m:rPr>
                      <a:rPr lang="en-US" sz="15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15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sup>
                    </m:sSup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15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−23</m:t>
                        </m:r>
                      </m:sup>
                    </m:sSup>
                    <m:r>
                      <a:rPr lang="en-US" sz="15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−126</m:t>
                        </m:r>
                      </m:sup>
                    </m:sSup>
                    <m:r>
                      <a:rPr lang="en-US" sz="15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−149</m:t>
                        </m:r>
                      </m:sup>
                    </m:sSup>
                  </m:oMath>
                </a14:m>
                <a:endParaRPr lang="en-US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eaLnBrk="1" hangingPunct="1">
                  <a:buNone/>
                  <a:defRPr/>
                </a:pPr>
                <a:r>
                  <a:rPr lang="he-IL" sz="15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ובכן הייצוג של המספר הוא:</a:t>
                </a:r>
              </a:p>
              <a:p>
                <a:pPr marL="0" indent="0" eaLnBrk="1" hangingPunct="1">
                  <a:buNone/>
                  <a:defRPr/>
                </a:pP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eaLnBrk="1" hangingPunct="1">
                  <a:buNone/>
                  <a:defRPr/>
                </a:pP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5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043608" y="1435591"/>
                <a:ext cx="7802219" cy="4873730"/>
              </a:xfrm>
              <a:blipFill>
                <a:blip r:embed="rId2"/>
                <a:stretch>
                  <a:fillRect l="-313" t="-500" r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444D08-40EC-4221-920D-988F529E8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721672"/>
              </p:ext>
            </p:extLst>
          </p:nvPr>
        </p:nvGraphicFramePr>
        <p:xfrm>
          <a:off x="1495291" y="5664264"/>
          <a:ext cx="666496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1648694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953661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585592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574369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646827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010607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886801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40302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81629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3016937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183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1763798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282756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104786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212487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27075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779358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330237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9030235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428386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574461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12626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853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615181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452098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2165004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883399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653668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152727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10993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2161655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99672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0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52778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e-IL" dirty="0">
                <a:solidFill>
                  <a:srgbClr val="002060"/>
                </a:solidFill>
              </a:rPr>
              <a:t>תרגיל </a:t>
            </a:r>
            <a:r>
              <a:rPr lang="he-IL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(הנחה: קלט לא </a:t>
            </a:r>
            <a:r>
              <a:rPr lang="en-US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NaN</a:t>
            </a:r>
            <a:r>
              <a:rPr lang="he-IL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57313" y="1428750"/>
            <a:ext cx="6215062" cy="21431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57313" y="2036763"/>
            <a:ext cx="6215062" cy="3413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57313" y="2630488"/>
            <a:ext cx="6215062" cy="3698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20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57313" y="3286125"/>
            <a:ext cx="6215062" cy="34131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57313" y="3857625"/>
            <a:ext cx="6357937" cy="34131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57313" y="5389563"/>
            <a:ext cx="6215062" cy="3556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000"/>
          </a:p>
          <a:p>
            <a:endParaRPr lang="he-IL" altLang="he-IL" sz="9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57313" y="6000750"/>
            <a:ext cx="6643687" cy="56356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  <a:p>
            <a:endParaRPr lang="he-IL" altLang="he-IL" sz="16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343025"/>
            <a:ext cx="6192688" cy="512804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7BBA944A-2E8B-4A49-9F10-C6418C16B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5562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Answers to Floating Point Puzzles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9F76F933-FC6F-974D-868B-9FA41ABC2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09800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x == (int)(float) x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x == (int)(double) x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f == (float)(double) f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== (float) d	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f == -(-f);		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2/3 == 2/3.0	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&lt; 0.0 </a:t>
            </a:r>
            <a:r>
              <a:rPr lang="en-US" altLang="en-US" sz="1800">
                <a:latin typeface="Symbol" pitchFamily="2" charset="2"/>
              </a:rPr>
              <a:t></a:t>
            </a:r>
            <a:r>
              <a:rPr lang="en-US" altLang="en-US" sz="1800">
                <a:latin typeface="Courier New" panose="02070309020205020404" pitchFamily="49" charset="0"/>
              </a:rPr>
              <a:t>((d*2) &lt; 0.0)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&gt; f  </a:t>
            </a:r>
            <a:r>
              <a:rPr lang="en-US" altLang="en-US" sz="1800">
                <a:latin typeface="Symbol" pitchFamily="2" charset="2"/>
              </a:rPr>
              <a:t></a:t>
            </a:r>
            <a:r>
              <a:rPr lang="en-US" altLang="en-US" sz="1800">
                <a:latin typeface="Courier New" panose="02070309020205020404" pitchFamily="49" charset="0"/>
              </a:rPr>
              <a:t>-f &gt; -d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* d &gt;= 0.0			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(d+f)-d == f			</a:t>
            </a:r>
            <a:endParaRPr lang="en-US" altLang="en-US" sz="1800">
              <a:latin typeface="Helvetica" pitchFamily="2" charset="0"/>
            </a:endParaRPr>
          </a:p>
        </p:txBody>
      </p:sp>
      <p:sp>
        <p:nvSpPr>
          <p:cNvPr id="135172" name="Rectangle 4">
            <a:extLst>
              <a:ext uri="{FF2B5EF4-FFF2-40B4-BE49-F238E27FC236}">
                <a16:creationId xmlns:a16="http://schemas.microsoft.com/office/drawing/2014/main" id="{FAF3FB60-7FD8-6E47-A0C8-EDE618A2C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838200"/>
            <a:ext cx="2613025" cy="12144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algn="l"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algn="l"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algn="l"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algn="l"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algn="l"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en-US" sz="1800">
                <a:solidFill>
                  <a:schemeClr val="accent1"/>
                </a:solidFill>
                <a:latin typeface="Courier New" panose="02070309020205020404" pitchFamily="49" charset="0"/>
              </a:rPr>
              <a:t>int x = …;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en-US" sz="1800">
                <a:solidFill>
                  <a:schemeClr val="accent1"/>
                </a:solidFill>
                <a:latin typeface="Courier New" panose="02070309020205020404" pitchFamily="49" charset="0"/>
              </a:rPr>
              <a:t>float f = …;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en-US" sz="1800">
                <a:solidFill>
                  <a:schemeClr val="accent1"/>
                </a:solidFill>
                <a:latin typeface="Courier New" panose="02070309020205020404" pitchFamily="49" charset="0"/>
              </a:rPr>
              <a:t>double d = …;</a:t>
            </a:r>
          </a:p>
        </p:txBody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BB1B1227-247B-3841-A8A6-28D2CFEF0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914400"/>
            <a:ext cx="1895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anose="02070309020205020404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anose="02070309020205020404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135176" name="Rectangle 8">
            <a:extLst>
              <a:ext uri="{FF2B5EF4-FFF2-40B4-BE49-F238E27FC236}">
                <a16:creationId xmlns:a16="http://schemas.microsoft.com/office/drawing/2014/main" id="{1C85ED50-6B21-CA4E-B319-4FEDFC755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09800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algn="l"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x == (int)(float) x		</a:t>
            </a:r>
            <a:r>
              <a:rPr lang="en-US" altLang="en-US" sz="1800">
                <a:latin typeface="Helvetica" pitchFamily="2" charset="0"/>
              </a:rPr>
              <a:t>No: 24 bit significand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x == (int)(double) x		</a:t>
            </a:r>
            <a:r>
              <a:rPr lang="en-US" altLang="en-US" sz="1800">
                <a:latin typeface="Helvetica" pitchFamily="2" charset="0"/>
              </a:rPr>
              <a:t>Yes: 53 bit significand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f == (float)(double) f	</a:t>
            </a:r>
            <a:r>
              <a:rPr lang="en-US" altLang="en-US" sz="1800">
                <a:latin typeface="Helvetica" pitchFamily="2" charset="0"/>
              </a:rPr>
              <a:t>Yes: increases precision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== (float) d			</a:t>
            </a:r>
            <a:r>
              <a:rPr lang="en-US" altLang="en-US" sz="1800">
                <a:latin typeface="Helvetica" pitchFamily="2" charset="0"/>
              </a:rPr>
              <a:t>No: loses precision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f == -(-f);				</a:t>
            </a:r>
            <a:r>
              <a:rPr lang="en-US" altLang="en-US" sz="1800">
                <a:latin typeface="Helvetica" pitchFamily="2" charset="0"/>
              </a:rPr>
              <a:t>Yes: Just change sign bit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2/3 == 2/3.0			</a:t>
            </a:r>
            <a:r>
              <a:rPr lang="en-US" altLang="en-US" sz="1800">
                <a:latin typeface="Helvetica" pitchFamily="2" charset="0"/>
              </a:rPr>
              <a:t>No: 2/3 == 0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&lt; 0.0 </a:t>
            </a:r>
            <a:r>
              <a:rPr lang="en-US" altLang="en-US" sz="1800">
                <a:latin typeface="Symbol" pitchFamily="2" charset="2"/>
              </a:rPr>
              <a:t></a:t>
            </a:r>
            <a:r>
              <a:rPr lang="en-US" altLang="en-US" sz="1800">
                <a:latin typeface="Courier New" panose="02070309020205020404" pitchFamily="49" charset="0"/>
              </a:rPr>
              <a:t>((d*2) &lt; 0.0)	</a:t>
            </a:r>
            <a:r>
              <a:rPr lang="en-US" altLang="en-US" sz="1800">
                <a:latin typeface="Helvetica" pitchFamily="2" charset="0"/>
              </a:rPr>
              <a:t>Yes!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&gt; f  </a:t>
            </a:r>
            <a:r>
              <a:rPr lang="en-US" altLang="en-US" sz="1800">
                <a:latin typeface="Symbol" pitchFamily="2" charset="2"/>
              </a:rPr>
              <a:t></a:t>
            </a:r>
            <a:r>
              <a:rPr lang="en-US" altLang="en-US" sz="1800">
                <a:latin typeface="Courier New" panose="02070309020205020404" pitchFamily="49" charset="0"/>
              </a:rPr>
              <a:t>-f &gt; -d		</a:t>
            </a:r>
            <a:r>
              <a:rPr lang="en-US" altLang="en-US" sz="1800">
                <a:latin typeface="Helvetica" pitchFamily="2" charset="0"/>
              </a:rPr>
              <a:t>Yes!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d * d &gt;= 0.0			</a:t>
            </a:r>
            <a:r>
              <a:rPr lang="en-US" altLang="en-US" sz="1800">
                <a:latin typeface="Helvetica" pitchFamily="2" charset="0"/>
              </a:rPr>
              <a:t>Yes!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Helvetica" pitchFamily="2" charset="0"/>
              <a:buChar char="•"/>
            </a:pPr>
            <a:r>
              <a:rPr lang="en-US" altLang="en-US" sz="1800">
                <a:latin typeface="Courier New" panose="02070309020205020404" pitchFamily="49" charset="0"/>
              </a:rPr>
              <a:t>(d+f)-d == f			</a:t>
            </a:r>
            <a:r>
              <a:rPr lang="en-US" altLang="en-US" sz="1800">
                <a:latin typeface="Helvetica" pitchFamily="2" charset="0"/>
              </a:rPr>
              <a:t>No: Not associative</a:t>
            </a:r>
          </a:p>
        </p:txBody>
      </p:sp>
    </p:spTree>
    <p:extLst>
      <p:ext uri="{BB962C8B-B14F-4D97-AF65-F5344CB8AC3E}">
        <p14:creationId xmlns:p14="http://schemas.microsoft.com/office/powerpoint/2010/main" val="16378985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e-IL" dirty="0">
                <a:solidFill>
                  <a:srgbClr val="002060"/>
                </a:solidFill>
              </a:rPr>
              <a:t>תשובות התרגיל</a:t>
            </a:r>
            <a:endParaRPr lang="he-IL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57313" y="1428750"/>
            <a:ext cx="6215062" cy="21431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57313" y="2036763"/>
            <a:ext cx="6215062" cy="3413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568" y="3199497"/>
            <a:ext cx="6672783" cy="36933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20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57313" y="3857625"/>
            <a:ext cx="6357937" cy="34131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57313" y="5389563"/>
            <a:ext cx="6215062" cy="3556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000"/>
          </a:p>
          <a:p>
            <a:endParaRPr lang="he-IL" altLang="he-IL" sz="9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57313" y="6000750"/>
            <a:ext cx="6643687" cy="56356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/>
          </a:p>
          <a:p>
            <a:endParaRPr lang="he-IL" altLang="he-IL" sz="160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DAF406E7-E6E8-40BB-A4FD-B77F1F12B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58069"/>
            <a:ext cx="8433594" cy="494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r" rtl="1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•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r" rtl="1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r" rtl="1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sz="2400" b="1">
                <a:solidFill>
                  <a:schemeClr val="folHlink"/>
                </a:solidFill>
                <a:latin typeface="+mn-lt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 algn="l" rtl="0" eaLnBrk="1" hangingPunct="1">
              <a:buAutoNum type="alphaUcPeriod"/>
              <a:defRPr/>
            </a:pPr>
            <a:r>
              <a:rPr lang="en-US" sz="2000" b="0" kern="0" dirty="0"/>
              <a:t>TRUE -  double is 64 bits , </a:t>
            </a:r>
            <a:r>
              <a:rPr lang="en-US" sz="2000" b="0" kern="0" dirty="0" err="1"/>
              <a:t>int</a:t>
            </a:r>
            <a:r>
              <a:rPr lang="en-US" sz="2000" b="0" kern="0" dirty="0"/>
              <a:t> is 32 bits. </a:t>
            </a:r>
          </a:p>
          <a:p>
            <a:pPr marL="457200" indent="-457200" algn="l" rtl="0" eaLnBrk="1" hangingPunct="1">
              <a:buAutoNum type="alphaUcPeriod"/>
              <a:defRPr/>
            </a:pPr>
            <a:r>
              <a:rPr lang="en-US" sz="2000" b="0" kern="0" dirty="0"/>
              <a:t>FALSE – float and </a:t>
            </a:r>
            <a:r>
              <a:rPr lang="en-US" sz="2000" b="0" kern="0" dirty="0" err="1"/>
              <a:t>int</a:t>
            </a:r>
            <a:r>
              <a:rPr lang="en-US" sz="2000" b="0" kern="0" dirty="0"/>
              <a:t> are 32 bits , there might be loss of information</a:t>
            </a:r>
          </a:p>
          <a:p>
            <a:pPr marL="457200" indent="-457200" algn="l" rtl="0" eaLnBrk="1" hangingPunct="1">
              <a:buAutoNum type="alphaUcPeriod"/>
              <a:defRPr/>
            </a:pPr>
            <a:r>
              <a:rPr lang="en-US" sz="2000" b="0" kern="0" dirty="0"/>
              <a:t>FALSE – double is 64 bits , float is only 32 bits. There might be loss of information while casting. </a:t>
            </a:r>
            <a:r>
              <a:rPr lang="he-IL" sz="2000" b="0" kern="0"/>
              <a:t>ד</a:t>
            </a:r>
            <a:endParaRPr lang="en-US" sz="2000" b="0" kern="0" dirty="0"/>
          </a:p>
          <a:p>
            <a:pPr marL="457200" indent="-457200" algn="l" rtl="0" eaLnBrk="1" hangingPunct="1">
              <a:buAutoNum type="alphaUcPeriod"/>
              <a:defRPr/>
            </a:pPr>
            <a:r>
              <a:rPr lang="en-US" sz="2000" b="0" kern="0" dirty="0"/>
              <a:t>TRUE - double is 64 bits , float is 32 bits. </a:t>
            </a:r>
          </a:p>
          <a:p>
            <a:pPr marL="457200" indent="-457200" algn="l" rtl="0" eaLnBrk="1" hangingPunct="1">
              <a:buAutoNum type="alphaUcPeriod"/>
              <a:defRPr/>
            </a:pPr>
            <a:r>
              <a:rPr lang="en-US" sz="2000" b="0" kern="0" dirty="0"/>
              <a:t>TRUE – We only change the sign bit. </a:t>
            </a:r>
          </a:p>
          <a:p>
            <a:pPr marL="457200" indent="-457200" algn="l" rtl="0" eaLnBrk="1" hangingPunct="1">
              <a:buAutoNum type="alphaUcPeriod"/>
              <a:defRPr/>
            </a:pPr>
            <a:r>
              <a:rPr lang="en-US" sz="2000" b="0" kern="0" dirty="0"/>
              <a:t>TRUE – The result of both divisions is in FP format. </a:t>
            </a:r>
          </a:p>
          <a:p>
            <a:pPr marL="0" indent="0" algn="l" rtl="0" eaLnBrk="1" hangingPunct="1">
              <a:buNone/>
              <a:defRPr/>
            </a:pPr>
            <a:r>
              <a:rPr lang="en-US" sz="2000" b="0" kern="0" dirty="0">
                <a:solidFill>
                  <a:schemeClr val="accent3">
                    <a:lumMod val="75000"/>
                  </a:schemeClr>
                </a:solidFill>
              </a:rPr>
              <a:t>Notice: </a:t>
            </a:r>
            <a:r>
              <a:rPr lang="en-US" sz="2000" b="0" kern="0" dirty="0"/>
              <a:t>1/2 == 1/2.0 is FALSE. (1/2 = 0 – division of integers) </a:t>
            </a:r>
          </a:p>
          <a:p>
            <a:pPr marL="0" indent="0" algn="l" rtl="0" eaLnBrk="1" hangingPunct="1">
              <a:buNone/>
              <a:defRPr/>
            </a:pPr>
            <a:r>
              <a:rPr lang="en-US" sz="2000" b="0" kern="0" dirty="0">
                <a:solidFill>
                  <a:schemeClr val="accent3">
                    <a:lumMod val="75000"/>
                  </a:schemeClr>
                </a:solidFill>
              </a:rPr>
              <a:t>G. </a:t>
            </a:r>
            <a:r>
              <a:rPr lang="en-US" sz="2000" b="0" kern="0" dirty="0"/>
              <a:t>TRUE </a:t>
            </a:r>
          </a:p>
          <a:p>
            <a:pPr marL="0" indent="0" algn="l" rtl="0" eaLnBrk="1" hangingPunct="1">
              <a:buNone/>
              <a:defRPr/>
            </a:pPr>
            <a:r>
              <a:rPr lang="en-US" sz="2000" b="0" kern="0" dirty="0">
                <a:solidFill>
                  <a:schemeClr val="accent3">
                    <a:lumMod val="75000"/>
                  </a:schemeClr>
                </a:solidFill>
              </a:rPr>
              <a:t>H. </a:t>
            </a:r>
            <a:r>
              <a:rPr lang="en-US" sz="2000" b="0" kern="0" dirty="0"/>
              <a:t>FALSE – No associative if FP addition. </a:t>
            </a:r>
            <a:endParaRPr lang="he-IL" sz="2000" b="0" kern="0" dirty="0"/>
          </a:p>
        </p:txBody>
      </p:sp>
    </p:spTree>
    <p:extLst>
      <p:ext uri="{BB962C8B-B14F-4D97-AF65-F5344CB8AC3E}">
        <p14:creationId xmlns:p14="http://schemas.microsoft.com/office/powerpoint/2010/main" val="3911758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98511375"/>
              </p:ext>
            </p:extLst>
          </p:nvPr>
        </p:nvGraphicFramePr>
        <p:xfrm>
          <a:off x="785813" y="642938"/>
          <a:ext cx="7462837" cy="609282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65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9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1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919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dirty="0"/>
                        <a:t>V</a:t>
                      </a:r>
                      <a:endParaRPr lang="he-IL" sz="1600" b="1" dirty="0"/>
                    </a:p>
                  </a:txBody>
                  <a:tcPr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dirty="0"/>
                        <a:t>M</a:t>
                      </a:r>
                      <a:endParaRPr lang="he-IL" sz="1600" b="1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dirty="0"/>
                        <a:t>f</a:t>
                      </a:r>
                      <a:endParaRPr lang="he-IL" sz="1600" b="1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dirty="0"/>
                        <a:t>E</a:t>
                      </a:r>
                      <a:endParaRPr lang="he-IL" sz="1600" b="1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dirty="0"/>
                        <a:t>e</a:t>
                      </a:r>
                      <a:endParaRPr lang="he-IL" sz="1600" b="1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/>
                      <a:r>
                        <a:rPr lang="en-US" sz="1600" b="1" dirty="0"/>
                        <a:t>Bits</a:t>
                      </a:r>
                      <a:endParaRPr lang="he-IL" sz="1600" b="1" dirty="0"/>
                    </a:p>
                  </a:txBody>
                  <a:tcPr marT="45726" marB="45726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0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¼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¼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¼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0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2/4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0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¾</a:t>
                      </a: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¾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¾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0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4/4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4/4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0/4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1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5/4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5/4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¼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1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6/4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6/4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2/4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1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7/4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7/4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¾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1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8/4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4/4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0/4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10/4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5/4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¼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12/4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6/4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2/4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14/4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7/4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¾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1</a:t>
                      </a:r>
                      <a:endParaRPr lang="he-IL" sz="1600" dirty="0"/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2</a:t>
                      </a:r>
                      <a:endParaRPr lang="he-IL" sz="1600" dirty="0"/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72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/>
                        <a:t>+</a:t>
                      </a:r>
                      <a:r>
                        <a:rPr lang="en-US" sz="1800" dirty="0"/>
                        <a:t>∞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err="1"/>
                        <a:t>NaN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NaN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10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63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NaN</a:t>
                      </a:r>
                      <a:endParaRPr lang="he-IL" sz="16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―</a:t>
                      </a:r>
                    </a:p>
                  </a:txBody>
                  <a:tcPr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11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0</a:t>
                      </a:r>
                      <a:endParaRPr lang="he-IL" sz="16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14625" y="1143000"/>
            <a:ext cx="1714500" cy="2444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endParaRPr lang="he-IL" sz="1050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14625" y="107156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43438" y="107156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445250" y="107156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714625" y="1460779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43438" y="14255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445250" y="14255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98750" y="178276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27563" y="178276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29375" y="178276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698750" y="213995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27563" y="213995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29375" y="213995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698750" y="24971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627563" y="24971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429375" y="24971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730500" y="285750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659313" y="285750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459538" y="285750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30500" y="321151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59313" y="321151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459538" y="321151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714625" y="356870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3438" y="356870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445250" y="356870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714625" y="392588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643438" y="392588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445250" y="392588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14625" y="42830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643438" y="42830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45250" y="42830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730500" y="46434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659313" y="46434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459538" y="46434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730500" y="499745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659313" y="499745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459538" y="4997450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714625" y="53546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643438" y="53546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445250" y="5354638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714625" y="571182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43438" y="571182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445250" y="571182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714625" y="606901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643438" y="606901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445250" y="6069013"/>
            <a:ext cx="1714500" cy="217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698750" y="64293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627563" y="64293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429375" y="6429375"/>
            <a:ext cx="1714500" cy="217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900"/>
          </a:p>
        </p:txBody>
      </p:sp>
      <p:sp>
        <p:nvSpPr>
          <p:cNvPr id="11473" name="Title 1"/>
          <p:cNvSpPr>
            <a:spLocks noGrp="1"/>
          </p:cNvSpPr>
          <p:nvPr>
            <p:ph type="title"/>
          </p:nvPr>
        </p:nvSpPr>
        <p:spPr>
          <a:xfrm>
            <a:off x="0" y="476325"/>
            <a:ext cx="8515350" cy="550069"/>
          </a:xfrm>
        </p:spPr>
        <p:txBody>
          <a:bodyPr/>
          <a:lstStyle/>
          <a:p>
            <a:pPr eaLnBrk="1" hangingPunct="1"/>
            <a:r>
              <a:rPr lang="he-IL" altLang="he-IL" sz="3600" dirty="0">
                <a:solidFill>
                  <a:srgbClr val="002060"/>
                </a:solidFill>
              </a:rPr>
              <a:t>תרגיל- </a:t>
            </a:r>
            <a:r>
              <a:rPr lang="en-US" altLang="he-IL" sz="3600" dirty="0">
                <a:solidFill>
                  <a:srgbClr val="002060"/>
                </a:solidFill>
              </a:rPr>
              <a:t>V = </a:t>
            </a:r>
            <a:r>
              <a:rPr lang="en-US" altLang="he-IL" sz="3600" b="0" dirty="0">
                <a:solidFill>
                  <a:srgbClr val="002060"/>
                </a:solidFill>
                <a:latin typeface="Times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altLang="he-IL" sz="3600" b="0" dirty="0">
                <a:solidFill>
                  <a:srgbClr val="002060"/>
                </a:solidFill>
                <a:latin typeface="Times" panose="02020603050405020304" pitchFamily="18" charset="0"/>
              </a:rPr>
              <a:t>–</a:t>
            </a:r>
            <a:r>
              <a:rPr lang="en-US" altLang="he-IL" sz="3600" b="0" dirty="0">
                <a:solidFill>
                  <a:srgbClr val="002060"/>
                </a:solidFill>
              </a:rPr>
              <a:t>1)</a:t>
            </a:r>
            <a:r>
              <a:rPr lang="en-US" altLang="he-IL" sz="3600" b="0" i="1" baseline="30000" dirty="0">
                <a:solidFill>
                  <a:srgbClr val="002060"/>
                </a:solidFill>
              </a:rPr>
              <a:t>s</a:t>
            </a:r>
            <a:r>
              <a:rPr lang="en-US" altLang="he-IL" sz="3600" b="0" i="1" dirty="0">
                <a:solidFill>
                  <a:srgbClr val="002060"/>
                </a:solidFill>
              </a:rPr>
              <a:t> [1.frac]  </a:t>
            </a:r>
            <a:r>
              <a:rPr lang="en-US" altLang="he-IL" sz="3600" b="0" dirty="0">
                <a:solidFill>
                  <a:srgbClr val="002060"/>
                </a:solidFill>
              </a:rPr>
              <a:t>2</a:t>
            </a:r>
            <a:r>
              <a:rPr lang="en-US" altLang="he-IL" sz="3600" b="0" i="1" baseline="30000" dirty="0">
                <a:solidFill>
                  <a:srgbClr val="002060"/>
                </a:solidFill>
              </a:rPr>
              <a:t>E</a:t>
            </a:r>
            <a:br>
              <a:rPr lang="en-US" altLang="he-IL" sz="3600" dirty="0"/>
            </a:br>
            <a:br>
              <a:rPr lang="he-IL" altLang="he-IL" b="0" i="1" baseline="30000" dirty="0">
                <a:cs typeface="Arial" panose="020B0604020202020204" pitchFamily="34" charset="0"/>
              </a:rPr>
            </a:br>
            <a:endParaRPr lang="he-IL" altLang="he-I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870700" cy="573088"/>
          </a:xfrm>
        </p:spPr>
        <p:txBody>
          <a:bodyPr/>
          <a:lstStyle/>
          <a:p>
            <a:pPr algn="r" eaLnBrk="1" hangingPunct="1"/>
            <a:r>
              <a:rPr lang="he-IL" altLang="he-IL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שברים בינאריים</a:t>
            </a:r>
            <a:endParaRPr lang="en-US" altLang="he-IL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1911350" y="3421063"/>
            <a:ext cx="5029200" cy="533400"/>
            <a:chOff x="970" y="1616"/>
            <a:chExt cx="3168" cy="336"/>
          </a:xfrm>
        </p:grpSpPr>
        <p:sp>
          <p:nvSpPr>
            <p:cNvPr id="4120" name="Rectangle 6"/>
            <p:cNvSpPr>
              <a:spLocks noChangeArrowheads="1"/>
            </p:cNvSpPr>
            <p:nvPr/>
          </p:nvSpPr>
          <p:spPr bwMode="auto">
            <a:xfrm>
              <a:off x="970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i="1" baseline="-25000">
                  <a:latin typeface="Times" panose="02020603050405020304" pitchFamily="18" charset="0"/>
                </a:rPr>
                <a:t>i</a:t>
              </a:r>
              <a:endParaRPr lang="en-US" altLang="he-IL" b="0" i="1">
                <a:latin typeface="Times" panose="02020603050405020304" pitchFamily="18" charset="0"/>
              </a:endParaRPr>
            </a:p>
          </p:txBody>
        </p:sp>
        <p:sp>
          <p:nvSpPr>
            <p:cNvPr id="4121" name="Rectangle 7"/>
            <p:cNvSpPr>
              <a:spLocks noChangeArrowheads="1"/>
            </p:cNvSpPr>
            <p:nvPr/>
          </p:nvSpPr>
          <p:spPr bwMode="auto">
            <a:xfrm>
              <a:off x="1210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i="1" baseline="-25000">
                  <a:latin typeface="Times" panose="02020603050405020304" pitchFamily="18" charset="0"/>
                </a:rPr>
                <a:t>i</a:t>
              </a:r>
              <a:r>
                <a:rPr lang="en-US" altLang="he-IL" b="0" baseline="-25000">
                  <a:latin typeface="Times" panose="02020603050405020304" pitchFamily="18" charset="0"/>
                </a:rPr>
                <a:t>–1</a:t>
              </a:r>
              <a:endParaRPr lang="en-US" altLang="he-IL" b="0">
                <a:latin typeface="Times" panose="02020603050405020304" pitchFamily="18" charset="0"/>
              </a:endParaRPr>
            </a:p>
          </p:txBody>
        </p:sp>
        <p:sp>
          <p:nvSpPr>
            <p:cNvPr id="4122" name="Rectangle 8"/>
            <p:cNvSpPr>
              <a:spLocks noChangeArrowheads="1"/>
            </p:cNvSpPr>
            <p:nvPr/>
          </p:nvSpPr>
          <p:spPr bwMode="auto">
            <a:xfrm>
              <a:off x="1930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2</a:t>
              </a:r>
              <a:endParaRPr lang="en-US" altLang="he-IL" b="0">
                <a:latin typeface="Times" panose="02020603050405020304" pitchFamily="18" charset="0"/>
              </a:endParaRPr>
            </a:p>
          </p:txBody>
        </p:sp>
        <p:sp>
          <p:nvSpPr>
            <p:cNvPr id="4123" name="Rectangle 9"/>
            <p:cNvSpPr>
              <a:spLocks noChangeArrowheads="1"/>
            </p:cNvSpPr>
            <p:nvPr/>
          </p:nvSpPr>
          <p:spPr bwMode="auto">
            <a:xfrm>
              <a:off x="2170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1</a:t>
              </a:r>
              <a:endParaRPr lang="en-US" altLang="he-IL" b="0">
                <a:latin typeface="Times" panose="02020603050405020304" pitchFamily="18" charset="0"/>
              </a:endParaRPr>
            </a:p>
          </p:txBody>
        </p:sp>
        <p:sp>
          <p:nvSpPr>
            <p:cNvPr id="4124" name="Rectangle 10"/>
            <p:cNvSpPr>
              <a:spLocks noChangeArrowheads="1"/>
            </p:cNvSpPr>
            <p:nvPr/>
          </p:nvSpPr>
          <p:spPr bwMode="auto">
            <a:xfrm>
              <a:off x="2410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0</a:t>
              </a:r>
              <a:endParaRPr lang="en-US" altLang="he-IL" b="0">
                <a:latin typeface="Times" panose="02020603050405020304" pitchFamily="18" charset="0"/>
              </a:endParaRPr>
            </a:p>
          </p:txBody>
        </p:sp>
        <p:sp>
          <p:nvSpPr>
            <p:cNvPr id="4125" name="Rectangle 11"/>
            <p:cNvSpPr>
              <a:spLocks noChangeArrowheads="1"/>
            </p:cNvSpPr>
            <p:nvPr/>
          </p:nvSpPr>
          <p:spPr bwMode="auto">
            <a:xfrm>
              <a:off x="2698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–1</a:t>
              </a:r>
              <a:endParaRPr lang="en-US" altLang="he-IL" b="0" i="1" baseline="-25000">
                <a:latin typeface="Times" panose="02020603050405020304" pitchFamily="18" charset="0"/>
              </a:endParaRPr>
            </a:p>
          </p:txBody>
        </p:sp>
        <p:sp>
          <p:nvSpPr>
            <p:cNvPr id="4126" name="Rectangle 12"/>
            <p:cNvSpPr>
              <a:spLocks noChangeArrowheads="1"/>
            </p:cNvSpPr>
            <p:nvPr/>
          </p:nvSpPr>
          <p:spPr bwMode="auto">
            <a:xfrm>
              <a:off x="2938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–2</a:t>
              </a:r>
            </a:p>
          </p:txBody>
        </p:sp>
        <p:sp>
          <p:nvSpPr>
            <p:cNvPr id="4127" name="Rectangle 13"/>
            <p:cNvSpPr>
              <a:spLocks noChangeArrowheads="1"/>
            </p:cNvSpPr>
            <p:nvPr/>
          </p:nvSpPr>
          <p:spPr bwMode="auto">
            <a:xfrm>
              <a:off x="3178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–3</a:t>
              </a:r>
            </a:p>
          </p:txBody>
        </p:sp>
        <p:sp>
          <p:nvSpPr>
            <p:cNvPr id="4128" name="Rectangle 14"/>
            <p:cNvSpPr>
              <a:spLocks noChangeArrowheads="1"/>
            </p:cNvSpPr>
            <p:nvPr/>
          </p:nvSpPr>
          <p:spPr bwMode="auto">
            <a:xfrm>
              <a:off x="3898" y="1616"/>
              <a:ext cx="24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 i="1">
                  <a:latin typeface="Times" panose="02020603050405020304" pitchFamily="18" charset="0"/>
                </a:rPr>
                <a:t>b</a:t>
              </a:r>
              <a:r>
                <a:rPr lang="en-US" altLang="he-IL" b="0" baseline="-25000">
                  <a:latin typeface="Times" panose="02020603050405020304" pitchFamily="18" charset="0"/>
                </a:rPr>
                <a:t>–</a:t>
              </a:r>
              <a:r>
                <a:rPr lang="en-US" altLang="he-IL" b="0" i="1" baseline="-25000">
                  <a:latin typeface="Times" panose="02020603050405020304" pitchFamily="18" charset="0"/>
                </a:rPr>
                <a:t>j</a:t>
              </a:r>
              <a:endParaRPr lang="en-US" altLang="he-IL" b="0" baseline="-25000">
                <a:latin typeface="Times" panose="02020603050405020304" pitchFamily="18" charset="0"/>
              </a:endParaRPr>
            </a:p>
          </p:txBody>
        </p:sp>
        <p:sp>
          <p:nvSpPr>
            <p:cNvPr id="4129" name="Rectangle 15"/>
            <p:cNvSpPr>
              <a:spLocks noChangeArrowheads="1"/>
            </p:cNvSpPr>
            <p:nvPr/>
          </p:nvSpPr>
          <p:spPr bwMode="auto">
            <a:xfrm>
              <a:off x="3418" y="1616"/>
              <a:ext cx="48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>
                  <a:latin typeface="Times" panose="02020603050405020304" pitchFamily="18" charset="0"/>
                </a:rPr>
                <a:t>• • •</a:t>
              </a:r>
            </a:p>
          </p:txBody>
        </p:sp>
        <p:sp>
          <p:nvSpPr>
            <p:cNvPr id="4130" name="Rectangle 16"/>
            <p:cNvSpPr>
              <a:spLocks noChangeArrowheads="1"/>
            </p:cNvSpPr>
            <p:nvPr/>
          </p:nvSpPr>
          <p:spPr bwMode="auto">
            <a:xfrm>
              <a:off x="1450" y="1616"/>
              <a:ext cx="480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 b="0">
                  <a:latin typeface="Times" panose="02020603050405020304" pitchFamily="18" charset="0"/>
                </a:rPr>
                <a:t>• • •</a:t>
              </a:r>
            </a:p>
          </p:txBody>
        </p:sp>
        <p:sp>
          <p:nvSpPr>
            <p:cNvPr id="4131" name="Rectangle 17"/>
            <p:cNvSpPr>
              <a:spLocks noChangeArrowheads="1"/>
            </p:cNvSpPr>
            <p:nvPr/>
          </p:nvSpPr>
          <p:spPr bwMode="auto">
            <a:xfrm>
              <a:off x="2650" y="1616"/>
              <a:ext cx="48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he-IL">
                  <a:latin typeface="Times" panose="02020603050405020304" pitchFamily="18" charset="0"/>
                </a:rPr>
                <a:t>.</a:t>
              </a:r>
              <a:endParaRPr lang="en-US" altLang="he-IL" b="0">
                <a:latin typeface="Times" panose="02020603050405020304" pitchFamily="18" charset="0"/>
              </a:endParaRPr>
            </a:p>
          </p:txBody>
        </p:sp>
      </p:grpSp>
      <p:sp>
        <p:nvSpPr>
          <p:cNvPr id="4100" name="Text Box 18"/>
          <p:cNvSpPr txBox="1">
            <a:spLocks noChangeArrowheads="1"/>
          </p:cNvSpPr>
          <p:nvPr/>
        </p:nvSpPr>
        <p:spPr bwMode="auto">
          <a:xfrm>
            <a:off x="4562475" y="31416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1</a:t>
            </a:r>
          </a:p>
        </p:txBody>
      </p:sp>
      <p:sp>
        <p:nvSpPr>
          <p:cNvPr id="4101" name="Text Box 19"/>
          <p:cNvSpPr txBox="1">
            <a:spLocks noChangeArrowheads="1"/>
          </p:cNvSpPr>
          <p:nvPr/>
        </p:nvSpPr>
        <p:spPr bwMode="auto">
          <a:xfrm>
            <a:off x="4562475" y="28368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2</a:t>
            </a:r>
          </a:p>
        </p:txBody>
      </p:sp>
      <p:sp>
        <p:nvSpPr>
          <p:cNvPr id="4102" name="Text Box 20"/>
          <p:cNvSpPr txBox="1">
            <a:spLocks noChangeArrowheads="1"/>
          </p:cNvSpPr>
          <p:nvPr/>
        </p:nvSpPr>
        <p:spPr bwMode="auto">
          <a:xfrm>
            <a:off x="4562475" y="25320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4</a:t>
            </a:r>
          </a:p>
        </p:txBody>
      </p:sp>
      <p:sp>
        <p:nvSpPr>
          <p:cNvPr id="4103" name="Text Box 21"/>
          <p:cNvSpPr txBox="1">
            <a:spLocks noChangeArrowheads="1"/>
          </p:cNvSpPr>
          <p:nvPr/>
        </p:nvSpPr>
        <p:spPr bwMode="auto">
          <a:xfrm>
            <a:off x="4562475" y="1947863"/>
            <a:ext cx="493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2</a:t>
            </a:r>
            <a:r>
              <a:rPr lang="en-US" altLang="he-IL" b="0" i="1" baseline="30000">
                <a:solidFill>
                  <a:schemeClr val="accent1"/>
                </a:solidFill>
                <a:latin typeface="Times" panose="02020603050405020304" pitchFamily="18" charset="0"/>
              </a:rPr>
              <a:t>i</a:t>
            </a:r>
            <a:r>
              <a:rPr lang="en-US" altLang="he-IL" b="0" baseline="30000">
                <a:solidFill>
                  <a:schemeClr val="accent1"/>
                </a:solidFill>
                <a:latin typeface="Times" panose="02020603050405020304" pitchFamily="18" charset="0"/>
              </a:rPr>
              <a:t>–1</a:t>
            </a:r>
            <a:endParaRPr lang="en-US" altLang="he-IL" b="0" baseline="-250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4104" name="Text Box 22"/>
          <p:cNvSpPr txBox="1">
            <a:spLocks noChangeArrowheads="1"/>
          </p:cNvSpPr>
          <p:nvPr/>
        </p:nvSpPr>
        <p:spPr bwMode="auto">
          <a:xfrm>
            <a:off x="4562475" y="1617663"/>
            <a:ext cx="341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2</a:t>
            </a:r>
            <a:r>
              <a:rPr lang="en-US" altLang="he-IL" b="0" i="1" baseline="30000">
                <a:solidFill>
                  <a:schemeClr val="accent1"/>
                </a:solidFill>
                <a:latin typeface="Times" panose="02020603050405020304" pitchFamily="18" charset="0"/>
              </a:rPr>
              <a:t>i</a:t>
            </a:r>
            <a:endParaRPr lang="en-US" altLang="he-IL" b="0" baseline="-25000">
              <a:solidFill>
                <a:schemeClr val="accent1"/>
              </a:solidFill>
              <a:latin typeface="Times" panose="02020603050405020304" pitchFamily="18" charset="0"/>
            </a:endParaRPr>
          </a:p>
        </p:txBody>
      </p:sp>
      <p:sp>
        <p:nvSpPr>
          <p:cNvPr id="4105" name="Freeform 24"/>
          <p:cNvSpPr>
            <a:spLocks/>
          </p:cNvSpPr>
          <p:nvPr/>
        </p:nvSpPr>
        <p:spPr bwMode="auto">
          <a:xfrm>
            <a:off x="4333875" y="3344863"/>
            <a:ext cx="244475" cy="1778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06" name="Freeform 25"/>
          <p:cNvSpPr>
            <a:spLocks/>
          </p:cNvSpPr>
          <p:nvPr/>
        </p:nvSpPr>
        <p:spPr bwMode="auto">
          <a:xfrm>
            <a:off x="3952875" y="3065463"/>
            <a:ext cx="609600" cy="4572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07" name="Freeform 26"/>
          <p:cNvSpPr>
            <a:spLocks/>
          </p:cNvSpPr>
          <p:nvPr/>
        </p:nvSpPr>
        <p:spPr bwMode="auto">
          <a:xfrm>
            <a:off x="3571875" y="2786063"/>
            <a:ext cx="974725" cy="7366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08" name="Freeform 27"/>
          <p:cNvSpPr>
            <a:spLocks/>
          </p:cNvSpPr>
          <p:nvPr/>
        </p:nvSpPr>
        <p:spPr bwMode="auto">
          <a:xfrm>
            <a:off x="2352675" y="2151063"/>
            <a:ext cx="2209800" cy="13716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09" name="Freeform 28"/>
          <p:cNvSpPr>
            <a:spLocks/>
          </p:cNvSpPr>
          <p:nvPr/>
        </p:nvSpPr>
        <p:spPr bwMode="auto">
          <a:xfrm>
            <a:off x="2047875" y="1846263"/>
            <a:ext cx="2514600" cy="16764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10" name="Rectangle 29"/>
          <p:cNvSpPr>
            <a:spLocks noChangeArrowheads="1"/>
          </p:cNvSpPr>
          <p:nvPr/>
        </p:nvSpPr>
        <p:spPr bwMode="auto">
          <a:xfrm>
            <a:off x="2673350" y="2684463"/>
            <a:ext cx="762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0">
                <a:latin typeface="Times" panose="02020603050405020304" pitchFamily="18" charset="0"/>
              </a:rPr>
              <a:t>• • •</a:t>
            </a:r>
          </a:p>
        </p:txBody>
      </p:sp>
      <p:sp>
        <p:nvSpPr>
          <p:cNvPr id="4111" name="Freeform 30"/>
          <p:cNvSpPr>
            <a:spLocks/>
          </p:cNvSpPr>
          <p:nvPr/>
        </p:nvSpPr>
        <p:spPr bwMode="auto">
          <a:xfrm rot="10800000">
            <a:off x="4560888" y="3902075"/>
            <a:ext cx="244475" cy="1778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12" name="Freeform 31"/>
          <p:cNvSpPr>
            <a:spLocks/>
          </p:cNvSpPr>
          <p:nvPr/>
        </p:nvSpPr>
        <p:spPr bwMode="auto">
          <a:xfrm rot="10800000">
            <a:off x="4576763" y="3902075"/>
            <a:ext cx="609600" cy="4572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13" name="Freeform 32"/>
          <p:cNvSpPr>
            <a:spLocks/>
          </p:cNvSpPr>
          <p:nvPr/>
        </p:nvSpPr>
        <p:spPr bwMode="auto">
          <a:xfrm rot="10800000">
            <a:off x="4592638" y="3902075"/>
            <a:ext cx="974725" cy="7366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14" name="Freeform 33"/>
          <p:cNvSpPr>
            <a:spLocks/>
          </p:cNvSpPr>
          <p:nvPr/>
        </p:nvSpPr>
        <p:spPr bwMode="auto">
          <a:xfrm rot="10800000">
            <a:off x="4576763" y="3902075"/>
            <a:ext cx="2209800" cy="1371600"/>
          </a:xfrm>
          <a:custGeom>
            <a:avLst/>
            <a:gdLst>
              <a:gd name="T0" fmla="*/ 2147483647 w 144"/>
              <a:gd name="T1" fmla="*/ 0 h 96"/>
              <a:gd name="T2" fmla="*/ 0 w 144"/>
              <a:gd name="T3" fmla="*/ 0 h 96"/>
              <a:gd name="T4" fmla="*/ 0 w 144"/>
              <a:gd name="T5" fmla="*/ 2147483647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144" y="0"/>
                </a:moveTo>
                <a:lnTo>
                  <a:pt x="0" y="0"/>
                </a:lnTo>
                <a:lnTo>
                  <a:pt x="0" y="96"/>
                </a:lnTo>
              </a:path>
            </a:pathLst>
          </a:custGeom>
          <a:noFill/>
          <a:ln w="25400">
            <a:solidFill>
              <a:srgbClr val="9403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115" name="Rectangle 34"/>
          <p:cNvSpPr>
            <a:spLocks noChangeArrowheads="1"/>
          </p:cNvSpPr>
          <p:nvPr/>
        </p:nvSpPr>
        <p:spPr bwMode="auto">
          <a:xfrm rot="10800000">
            <a:off x="5703888" y="4206875"/>
            <a:ext cx="762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 b="0">
                <a:latin typeface="Times" panose="02020603050405020304" pitchFamily="18" charset="0"/>
              </a:rPr>
              <a:t>• • •</a:t>
            </a:r>
          </a:p>
        </p:txBody>
      </p:sp>
      <p:sp>
        <p:nvSpPr>
          <p:cNvPr id="4116" name="Text Box 35"/>
          <p:cNvSpPr txBox="1">
            <a:spLocks noChangeArrowheads="1"/>
          </p:cNvSpPr>
          <p:nvPr/>
        </p:nvSpPr>
        <p:spPr bwMode="auto">
          <a:xfrm>
            <a:off x="4079875" y="390366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1/2</a:t>
            </a:r>
          </a:p>
        </p:txBody>
      </p:sp>
      <p:sp>
        <p:nvSpPr>
          <p:cNvPr id="4117" name="Text Box 36"/>
          <p:cNvSpPr txBox="1">
            <a:spLocks noChangeArrowheads="1"/>
          </p:cNvSpPr>
          <p:nvPr/>
        </p:nvSpPr>
        <p:spPr bwMode="auto">
          <a:xfrm>
            <a:off x="4086225" y="420846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1/4</a:t>
            </a:r>
          </a:p>
        </p:txBody>
      </p:sp>
      <p:sp>
        <p:nvSpPr>
          <p:cNvPr id="4118" name="Text Box 37"/>
          <p:cNvSpPr txBox="1">
            <a:spLocks noChangeArrowheads="1"/>
          </p:cNvSpPr>
          <p:nvPr/>
        </p:nvSpPr>
        <p:spPr bwMode="auto">
          <a:xfrm>
            <a:off x="4086225" y="452755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1/8</a:t>
            </a:r>
          </a:p>
        </p:txBody>
      </p:sp>
      <p:sp>
        <p:nvSpPr>
          <p:cNvPr id="4119" name="Text Box 38"/>
          <p:cNvSpPr txBox="1">
            <a:spLocks noChangeArrowheads="1"/>
          </p:cNvSpPr>
          <p:nvPr/>
        </p:nvSpPr>
        <p:spPr bwMode="auto">
          <a:xfrm>
            <a:off x="4164013" y="5122863"/>
            <a:ext cx="4175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he-IL" b="0">
                <a:solidFill>
                  <a:schemeClr val="accent1"/>
                </a:solidFill>
                <a:latin typeface="Times" panose="02020603050405020304" pitchFamily="18" charset="0"/>
              </a:rPr>
              <a:t>2</a:t>
            </a:r>
            <a:r>
              <a:rPr lang="en-US" altLang="he-IL" b="0" baseline="30000">
                <a:solidFill>
                  <a:schemeClr val="accent1"/>
                </a:solidFill>
                <a:latin typeface="Times" panose="02020603050405020304" pitchFamily="18" charset="0"/>
              </a:rPr>
              <a:t>–</a:t>
            </a:r>
            <a:r>
              <a:rPr lang="en-US" altLang="he-IL" b="0" i="1" baseline="30000">
                <a:solidFill>
                  <a:schemeClr val="accent1"/>
                </a:solidFill>
                <a:latin typeface="Times" panose="02020603050405020304" pitchFamily="18" charset="0"/>
              </a:rPr>
              <a:t>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88" y="247650"/>
            <a:ext cx="8559800" cy="781050"/>
          </a:xfrm>
        </p:spPr>
        <p:txBody>
          <a:bodyPr/>
          <a:lstStyle/>
          <a:p>
            <a:pPr eaLnBrk="1" hangingPunct="1"/>
            <a:r>
              <a:rPr lang="he-IL" altLang="he-IL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הצגת שברים בצורה בינארית</a:t>
            </a:r>
            <a:endParaRPr lang="en-US" altLang="he-IL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53961"/>
              </p:ext>
            </p:extLst>
          </p:nvPr>
        </p:nvGraphicFramePr>
        <p:xfrm>
          <a:off x="1524000" y="1397000"/>
          <a:ext cx="6334125" cy="481806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1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037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/>
                        <a:t>Decimal</a:t>
                      </a:r>
                      <a:endParaRPr lang="he-IL" sz="1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Fractional</a:t>
                      </a:r>
                      <a:endParaRPr lang="he-IL" sz="1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/>
                        <a:t>Representation</a:t>
                      </a:r>
                      <a:endParaRPr lang="he-IL" sz="18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0.0</a:t>
                      </a:r>
                      <a:r>
                        <a:rPr lang="en-US" sz="1800" baseline="-25000" dirty="0"/>
                        <a:t>10</a:t>
                      </a:r>
                      <a:endParaRPr lang="he-IL" sz="18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0.0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0.25</a:t>
                      </a:r>
                      <a:r>
                        <a:rPr lang="en-US" sz="1800" baseline="-25000" dirty="0"/>
                        <a:t>10</a:t>
                      </a:r>
                      <a:endParaRPr lang="he-IL" sz="18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¼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0.01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0.25</a:t>
                      </a:r>
                      <a:r>
                        <a:rPr lang="en-US" sz="1800" baseline="-25000" dirty="0"/>
                        <a:t>10</a:t>
                      </a:r>
                      <a:endParaRPr lang="he-IL" sz="18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2/8=0/2+1/4+0/8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0.010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0.1875</a:t>
                      </a:r>
                      <a:r>
                        <a:rPr lang="en-US" sz="1800" baseline="-25000" dirty="0"/>
                        <a:t>10</a:t>
                      </a:r>
                      <a:endParaRPr lang="he-IL" sz="18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3/16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0.0011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0.1875</a:t>
                      </a:r>
                      <a:r>
                        <a:rPr lang="en-US" sz="1800" baseline="-25000" dirty="0"/>
                        <a:t>10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6/32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0.00110</a:t>
                      </a:r>
                      <a:r>
                        <a:rPr lang="en-US" sz="1800" baseline="-25000" dirty="0"/>
                        <a:t>2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0.203125</a:t>
                      </a:r>
                      <a:r>
                        <a:rPr lang="en-US" sz="1800" baseline="-25000" dirty="0"/>
                        <a:t>10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13/64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0.001101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0.1015625</a:t>
                      </a:r>
                      <a:r>
                        <a:rPr lang="en-US" sz="1800" baseline="-25000" dirty="0"/>
                        <a:t>10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13/128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0.00011010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0.19921875</a:t>
                      </a:r>
                      <a:r>
                        <a:rPr lang="en-US" sz="1800" baseline="-25000" dirty="0"/>
                        <a:t>10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51/256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0.00110011</a:t>
                      </a:r>
                      <a:r>
                        <a:rPr lang="en-US" sz="1800" baseline="-25000" dirty="0"/>
                        <a:t>2</a:t>
                      </a:r>
                      <a:endParaRPr lang="he-IL" sz="1800" baseline="-25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14750" y="2857500"/>
            <a:ext cx="1928813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86438" y="2857500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14750" y="3367088"/>
            <a:ext cx="1928813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86438" y="3357563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714750" y="3856038"/>
            <a:ext cx="1928813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86438" y="3857625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14750" y="4357688"/>
            <a:ext cx="1928813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86438" y="4357688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14750" y="4856163"/>
            <a:ext cx="1928813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86438" y="4857750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85381" y="5332629"/>
            <a:ext cx="1928813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810521" y="5356225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714750" y="5856288"/>
            <a:ext cx="1928813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786438" y="5857875"/>
            <a:ext cx="1928812" cy="285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he-IL" altLang="he-IL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7DB4E3A-2086-D045-ADA5-968F6B1D3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Fractional Numbers </a:t>
            </a:r>
            <a:r>
              <a:rPr lang="en-US" sz="1800"/>
              <a:t>(cont.)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E7119D6-9D15-9F4B-B1F1-EABFCBA4E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05800" cy="3352800"/>
          </a:xfrm>
        </p:spPr>
        <p:txBody>
          <a:bodyPr/>
          <a:lstStyle/>
          <a:p>
            <a:pPr lvl="1" algn="l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r>
              <a:rPr lang="en-US" sz="1600" u="sng" dirty="0"/>
              <a:t>Exercise 1</a:t>
            </a:r>
            <a:r>
              <a:rPr lang="en-US" sz="1600" dirty="0"/>
              <a:t>:  Convert (0.625)</a:t>
            </a:r>
            <a:r>
              <a:rPr lang="en-US" sz="1600" baseline="-25000" dirty="0"/>
              <a:t>10  </a:t>
            </a:r>
            <a:r>
              <a:rPr lang="en-US" sz="1600" dirty="0"/>
              <a:t>to its binary form</a:t>
            </a:r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dirty="0"/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dirty="0"/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r>
              <a:rPr lang="en-US" sz="1600" dirty="0"/>
              <a:t> </a:t>
            </a:r>
          </a:p>
          <a:p>
            <a:pPr lvl="3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dirty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u="sng" dirty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u="sng" dirty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u="sng" dirty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u="sng" dirty="0"/>
          </a:p>
          <a:p>
            <a:pPr lvl="1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endParaRPr lang="en-US" sz="1600" u="sng" dirty="0"/>
          </a:p>
          <a:p>
            <a:pPr lvl="1" algn="l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r>
              <a:rPr lang="en-US" sz="1600" u="sng" dirty="0"/>
              <a:t>Exercise 2</a:t>
            </a:r>
            <a:r>
              <a:rPr lang="en-US" sz="1600" dirty="0"/>
              <a:t>:  Convert (0.6)</a:t>
            </a:r>
            <a:r>
              <a:rPr lang="en-US" sz="1400" baseline="-25000" dirty="0"/>
              <a:t>10</a:t>
            </a:r>
            <a:r>
              <a:rPr lang="en-US" sz="1600" baseline="-25000" dirty="0"/>
              <a:t>  </a:t>
            </a:r>
            <a:r>
              <a:rPr lang="en-US" sz="1600" dirty="0"/>
              <a:t>to its binary form</a:t>
            </a:r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3084513" algn="l"/>
              </a:tabLst>
              <a:defRPr/>
            </a:pPr>
            <a:r>
              <a:rPr lang="en-US" sz="1600" dirty="0"/>
              <a:t>Solution: 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BEC252A5-C5E4-A549-9903-69C15E9C5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6705600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</a:rPr>
              <a:t>Solution: 	0.625 x 2 = </a:t>
            </a:r>
            <a:r>
              <a:rPr lang="en-US" altLang="en-US" sz="1600" dirty="0">
                <a:solidFill>
                  <a:srgbClr val="FF33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600" dirty="0">
                <a:latin typeface="Arial" panose="020B0604020202020204" pitchFamily="34" charset="0"/>
              </a:rPr>
              <a:t>.25	</a:t>
            </a:r>
            <a:r>
              <a:rPr lang="en-US" altLang="en-US" sz="1600" dirty="0">
                <a:latin typeface="Arial" panose="020B0604020202020204" pitchFamily="34" charset="0"/>
                <a:sym typeface="Symbol" pitchFamily="2" charset="2"/>
              </a:rPr>
              <a:t> extract </a:t>
            </a:r>
            <a:r>
              <a:rPr lang="en-US" altLang="en-US" sz="1600" dirty="0">
                <a:solidFill>
                  <a:srgbClr val="FF3300"/>
                </a:solidFill>
                <a:latin typeface="Arial" panose="020B0604020202020204" pitchFamily="34" charset="0"/>
                <a:sym typeface="Symbol" pitchFamily="2" charset="2"/>
              </a:rPr>
              <a:t>1</a:t>
            </a:r>
            <a:endParaRPr lang="en-US" altLang="en-US" sz="16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</a:rPr>
              <a:t>		0.25 x 2 = </a:t>
            </a:r>
            <a:r>
              <a:rPr lang="en-US" altLang="en-US" sz="1600" dirty="0">
                <a:solidFill>
                  <a:srgbClr val="FF3300"/>
                </a:solidFill>
                <a:latin typeface="Arial" panose="020B0604020202020204" pitchFamily="34" charset="0"/>
              </a:rPr>
              <a:t>0</a:t>
            </a:r>
            <a:r>
              <a:rPr lang="en-US" altLang="en-US" sz="1600" dirty="0">
                <a:latin typeface="Arial" panose="020B0604020202020204" pitchFamily="34" charset="0"/>
              </a:rPr>
              <a:t>.5 	</a:t>
            </a:r>
            <a:r>
              <a:rPr lang="en-US" altLang="en-US" sz="1600" dirty="0">
                <a:latin typeface="Arial" panose="020B0604020202020204" pitchFamily="34" charset="0"/>
                <a:sym typeface="Symbol" pitchFamily="2" charset="2"/>
              </a:rPr>
              <a:t> extract </a:t>
            </a:r>
            <a:r>
              <a:rPr lang="en-US" altLang="en-US" sz="1600" dirty="0">
                <a:solidFill>
                  <a:srgbClr val="FF3300"/>
                </a:solidFill>
                <a:latin typeface="Arial" panose="020B0604020202020204" pitchFamily="34" charset="0"/>
                <a:sym typeface="Symbol" pitchFamily="2" charset="2"/>
              </a:rPr>
              <a:t>0</a:t>
            </a:r>
            <a:endParaRPr lang="en-US" altLang="en-US" sz="1600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</a:rPr>
              <a:t>		0.5 x 2 = </a:t>
            </a:r>
            <a:r>
              <a:rPr lang="en-US" altLang="en-US" sz="1600" dirty="0">
                <a:solidFill>
                  <a:srgbClr val="FF33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600" dirty="0">
                <a:latin typeface="Arial" panose="020B0604020202020204" pitchFamily="34" charset="0"/>
              </a:rPr>
              <a:t>.0 	</a:t>
            </a:r>
            <a:r>
              <a:rPr lang="en-US" altLang="en-US" sz="1600" dirty="0">
                <a:latin typeface="Arial" panose="020B0604020202020204" pitchFamily="34" charset="0"/>
                <a:sym typeface="Symbol" pitchFamily="2" charset="2"/>
              </a:rPr>
              <a:t> extract </a:t>
            </a:r>
            <a:r>
              <a:rPr lang="en-US" altLang="en-US" sz="1600" dirty="0">
                <a:solidFill>
                  <a:srgbClr val="FF3300"/>
                </a:solidFill>
                <a:latin typeface="Arial" panose="020B0604020202020204" pitchFamily="34" charset="0"/>
                <a:sym typeface="Symbol" pitchFamily="2" charset="2"/>
              </a:rPr>
              <a:t>1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</a:rPr>
              <a:t>		0.0 	</a:t>
            </a:r>
            <a:r>
              <a:rPr lang="en-US" altLang="en-US" sz="1600" dirty="0">
                <a:latin typeface="Arial" panose="020B0604020202020204" pitchFamily="34" charset="0"/>
                <a:sym typeface="Symbol" pitchFamily="2" charset="2"/>
              </a:rPr>
              <a:t> stop</a:t>
            </a: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endParaRPr lang="en-US" altLang="en-US" sz="1600" dirty="0">
              <a:latin typeface="Arial" panose="020B0604020202020204" pitchFamily="34" charset="0"/>
              <a:sym typeface="Symbol" pitchFamily="2" charset="2"/>
            </a:endParaRP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itchFamily="2" charset="2"/>
              </a:rPr>
              <a:t> </a:t>
            </a:r>
            <a:r>
              <a:rPr lang="en-US" altLang="en-US" sz="1600" dirty="0">
                <a:latin typeface="Arial" panose="020B0604020202020204" pitchFamily="34" charset="0"/>
                <a:sym typeface="Symbol" pitchFamily="2" charset="2"/>
              </a:rPr>
              <a:t>(0.625)</a:t>
            </a:r>
            <a:r>
              <a:rPr lang="en-US" altLang="en-US" sz="1400" baseline="-25000" dirty="0">
                <a:latin typeface="Arial" panose="020B0604020202020204" pitchFamily="34" charset="0"/>
                <a:sym typeface="Symbol" pitchFamily="2" charset="2"/>
              </a:rPr>
              <a:t>10</a:t>
            </a:r>
            <a:r>
              <a:rPr lang="en-US" altLang="en-US" sz="1600" baseline="-25000" dirty="0"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1600" dirty="0">
                <a:latin typeface="Arial" panose="020B0604020202020204" pitchFamily="34" charset="0"/>
                <a:sym typeface="Symbol" pitchFamily="2" charset="2"/>
              </a:rPr>
              <a:t>= (0.101)</a:t>
            </a:r>
            <a:r>
              <a:rPr lang="en-US" altLang="en-US" sz="1400" baseline="-25000" dirty="0">
                <a:latin typeface="Arial" panose="020B0604020202020204" pitchFamily="34" charset="0"/>
                <a:sym typeface="Symbol" pitchFamily="2" charset="2"/>
              </a:rPr>
              <a:t>2</a:t>
            </a:r>
          </a:p>
        </p:txBody>
      </p:sp>
      <p:grpSp>
        <p:nvGrpSpPr>
          <p:cNvPr id="6149" name="Group 9">
            <a:extLst>
              <a:ext uri="{FF2B5EF4-FFF2-40B4-BE49-F238E27FC236}">
                <a16:creationId xmlns:a16="http://schemas.microsoft.com/office/drawing/2014/main" id="{653DB394-B8E9-374C-9AE8-EA554D2340C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038600"/>
            <a:ext cx="5181600" cy="2074863"/>
            <a:chOff x="672" y="2304"/>
            <a:chExt cx="3264" cy="1307"/>
          </a:xfrm>
        </p:grpSpPr>
        <p:sp>
          <p:nvSpPr>
            <p:cNvPr id="6151" name="Rectangle 7">
              <a:extLst>
                <a:ext uri="{FF2B5EF4-FFF2-40B4-BE49-F238E27FC236}">
                  <a16:creationId xmlns:a16="http://schemas.microsoft.com/office/drawing/2014/main" id="{15DF4450-7D36-7148-806A-1F34D2D5C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304"/>
              <a:ext cx="3264" cy="1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400" dirty="0">
                  <a:latin typeface="Arial" panose="020B0604020202020204" pitchFamily="34" charset="0"/>
                </a:rPr>
                <a:t>0.6 x 2 =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400" dirty="0">
                  <a:latin typeface="Arial" panose="020B0604020202020204" pitchFamily="34" charset="0"/>
                </a:rPr>
                <a:t>.2	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 extract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  <a:sym typeface="Symbol" pitchFamily="2" charset="2"/>
                </a:rPr>
                <a:t>1</a:t>
              </a:r>
              <a:endParaRPr lang="en-US" altLang="en-US" sz="1400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400" dirty="0">
                  <a:latin typeface="Arial" panose="020B0604020202020204" pitchFamily="34" charset="0"/>
                </a:rPr>
                <a:t>0.2 x 2 =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0</a:t>
              </a:r>
              <a:r>
                <a:rPr lang="en-US" altLang="en-US" sz="1400" dirty="0">
                  <a:latin typeface="Arial" panose="020B0604020202020204" pitchFamily="34" charset="0"/>
                </a:rPr>
                <a:t>.4 	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 extract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  <a:sym typeface="Symbol" pitchFamily="2" charset="2"/>
                </a:rPr>
                <a:t>0</a:t>
              </a:r>
              <a:endParaRPr lang="en-US" altLang="en-US" sz="1400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400" dirty="0">
                  <a:latin typeface="Arial" panose="020B0604020202020204" pitchFamily="34" charset="0"/>
                </a:rPr>
                <a:t>0.4 x 2 =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0</a:t>
              </a:r>
              <a:r>
                <a:rPr lang="en-US" altLang="en-US" sz="1400" dirty="0">
                  <a:latin typeface="Arial" panose="020B0604020202020204" pitchFamily="34" charset="0"/>
                </a:rPr>
                <a:t>.8 	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 extract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  <a:sym typeface="Symbol" pitchFamily="2" charset="2"/>
                </a:rPr>
                <a:t>0</a:t>
              </a:r>
              <a:r>
                <a:rPr lang="en-US" altLang="en-US" sz="1400" dirty="0">
                  <a:latin typeface="Arial" panose="020B0604020202020204" pitchFamily="34" charset="0"/>
                </a:rPr>
                <a:t> </a:t>
              </a:r>
            </a:p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400" dirty="0">
                  <a:latin typeface="Arial" panose="020B0604020202020204" pitchFamily="34" charset="0"/>
                </a:rPr>
                <a:t>0.8 x 2 =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1</a:t>
              </a:r>
              <a:r>
                <a:rPr lang="en-US" altLang="en-US" sz="1400" dirty="0">
                  <a:latin typeface="Arial" panose="020B0604020202020204" pitchFamily="34" charset="0"/>
                </a:rPr>
                <a:t>.6	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 extract </a:t>
              </a:r>
              <a:r>
                <a:rPr lang="en-US" altLang="en-US" sz="1400" dirty="0">
                  <a:solidFill>
                    <a:srgbClr val="FF3300"/>
                  </a:solidFill>
                  <a:latin typeface="Arial" panose="020B0604020202020204" pitchFamily="34" charset="0"/>
                  <a:sym typeface="Symbol" pitchFamily="2" charset="2"/>
                </a:rPr>
                <a:t>1</a:t>
              </a:r>
              <a:r>
                <a:rPr lang="en-US" altLang="en-US" sz="1400" dirty="0">
                  <a:latin typeface="Arial" panose="020B0604020202020204" pitchFamily="34" charset="0"/>
                </a:rPr>
                <a:t> </a:t>
              </a:r>
            </a:p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400" dirty="0">
                  <a:latin typeface="Arial" panose="020B0604020202020204" pitchFamily="34" charset="0"/>
                </a:rPr>
                <a:t>0.6 x 2 =  	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 		</a:t>
              </a:r>
            </a:p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endParaRPr lang="en-US" altLang="en-US" sz="1400" dirty="0">
                <a:latin typeface="Arial" panose="020B0604020202020204" pitchFamily="34" charset="0"/>
                <a:sym typeface="Symbol" pitchFamily="2" charset="2"/>
              </a:endParaRPr>
            </a:p>
            <a:p>
              <a:pPr lvl="3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400" dirty="0">
                  <a:latin typeface="Arial" panose="020B060402020202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  <a:sym typeface="Symbol" pitchFamily="2" charset="2"/>
                </a:rPr>
                <a:t> 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(0.6)</a:t>
              </a:r>
              <a:r>
                <a:rPr lang="en-US" altLang="en-US" sz="1200" baseline="-25000" dirty="0">
                  <a:latin typeface="Arial" panose="020B0604020202020204" pitchFamily="34" charset="0"/>
                  <a:sym typeface="Symbol" pitchFamily="2" charset="2"/>
                </a:rPr>
                <a:t>10</a:t>
              </a:r>
              <a:r>
                <a:rPr lang="en-US" altLang="en-US" sz="1400" baseline="-25000" dirty="0">
                  <a:latin typeface="Arial" panose="020B0604020202020204" pitchFamily="34" charset="0"/>
                  <a:sym typeface="Symbol" pitchFamily="2" charset="2"/>
                </a:rPr>
                <a:t> </a:t>
              </a:r>
              <a:r>
                <a:rPr lang="en-US" altLang="en-US" sz="1400" dirty="0">
                  <a:latin typeface="Arial" panose="020B0604020202020204" pitchFamily="34" charset="0"/>
                  <a:sym typeface="Symbol" pitchFamily="2" charset="2"/>
                </a:rPr>
                <a:t>= (0.1001 1001 1001 …)</a:t>
              </a:r>
              <a:r>
                <a:rPr lang="en-US" altLang="en-US" sz="1200" baseline="-25000" dirty="0">
                  <a:latin typeface="Arial" panose="020B0604020202020204" pitchFamily="34" charset="0"/>
                  <a:sym typeface="Symbol" pitchFamily="2" charset="2"/>
                </a:rPr>
                <a:t>2</a:t>
              </a:r>
            </a:p>
          </p:txBody>
        </p:sp>
        <p:sp>
          <p:nvSpPr>
            <p:cNvPr id="6152" name="Arc 4">
              <a:extLst>
                <a:ext uri="{FF2B5EF4-FFF2-40B4-BE49-F238E27FC236}">
                  <a16:creationId xmlns:a16="http://schemas.microsoft.com/office/drawing/2014/main" id="{67B8268B-90B0-6043-BDBF-D7192D87CE5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558" y="2316"/>
              <a:ext cx="192" cy="708"/>
            </a:xfrm>
            <a:custGeom>
              <a:avLst/>
              <a:gdLst>
                <a:gd name="T0" fmla="*/ 41 w 21600"/>
                <a:gd name="T1" fmla="*/ 0 h 42451"/>
                <a:gd name="T2" fmla="*/ 30 w 21600"/>
                <a:gd name="T3" fmla="*/ 708 h 42451"/>
                <a:gd name="T4" fmla="*/ 0 w 21600"/>
                <a:gd name="T5" fmla="*/ 352 h 42451"/>
                <a:gd name="T6" fmla="*/ 0 60000 65536"/>
                <a:gd name="T7" fmla="*/ 0 60000 65536"/>
                <a:gd name="T8" fmla="*/ 0 60000 65536"/>
                <a:gd name="T9" fmla="*/ 0 w 21600"/>
                <a:gd name="T10" fmla="*/ 0 h 42451"/>
                <a:gd name="T11" fmla="*/ 21600 w 21600"/>
                <a:gd name="T12" fmla="*/ 42451 h 424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2451" fill="none" extrusionOk="0">
                  <a:moveTo>
                    <a:pt x="4560" y="0"/>
                  </a:moveTo>
                  <a:cubicBezTo>
                    <a:pt x="14503" y="2147"/>
                    <a:pt x="21600" y="10941"/>
                    <a:pt x="21600" y="21113"/>
                  </a:cubicBezTo>
                  <a:cubicBezTo>
                    <a:pt x="21600" y="31746"/>
                    <a:pt x="13861" y="40797"/>
                    <a:pt x="3356" y="42450"/>
                  </a:cubicBezTo>
                </a:path>
                <a:path w="21600" h="42451" stroke="0" extrusionOk="0">
                  <a:moveTo>
                    <a:pt x="4560" y="0"/>
                  </a:moveTo>
                  <a:cubicBezTo>
                    <a:pt x="14503" y="2147"/>
                    <a:pt x="21600" y="10941"/>
                    <a:pt x="21600" y="21113"/>
                  </a:cubicBezTo>
                  <a:cubicBezTo>
                    <a:pt x="21600" y="31746"/>
                    <a:pt x="13861" y="40797"/>
                    <a:pt x="3356" y="42450"/>
                  </a:cubicBezTo>
                  <a:lnTo>
                    <a:pt x="0" y="2111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0" name="Arc 10">
            <a:extLst>
              <a:ext uri="{FF2B5EF4-FFF2-40B4-BE49-F238E27FC236}">
                <a16:creationId xmlns:a16="http://schemas.microsoft.com/office/drawing/2014/main" id="{EEA90713-8FD9-F541-ACBB-BC6F181AB2BF}"/>
              </a:ext>
            </a:extLst>
          </p:cNvPr>
          <p:cNvSpPr>
            <a:spLocks/>
          </p:cNvSpPr>
          <p:nvPr/>
        </p:nvSpPr>
        <p:spPr bwMode="auto">
          <a:xfrm flipV="1">
            <a:off x="6629400" y="1421532"/>
            <a:ext cx="304800" cy="1123950"/>
          </a:xfrm>
          <a:custGeom>
            <a:avLst/>
            <a:gdLst>
              <a:gd name="T0" fmla="*/ 64361 w 21600"/>
              <a:gd name="T1" fmla="*/ 0 h 42451"/>
              <a:gd name="T2" fmla="*/ 47371 w 21600"/>
              <a:gd name="T3" fmla="*/ 1123950 h 42451"/>
              <a:gd name="T4" fmla="*/ 0 w 21600"/>
              <a:gd name="T5" fmla="*/ 558996 h 42451"/>
              <a:gd name="T6" fmla="*/ 0 60000 65536"/>
              <a:gd name="T7" fmla="*/ 0 60000 65536"/>
              <a:gd name="T8" fmla="*/ 0 60000 65536"/>
              <a:gd name="T9" fmla="*/ 0 w 21600"/>
              <a:gd name="T10" fmla="*/ 0 h 42451"/>
              <a:gd name="T11" fmla="*/ 21600 w 21600"/>
              <a:gd name="T12" fmla="*/ 42451 h 424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451" fill="none" extrusionOk="0">
                <a:moveTo>
                  <a:pt x="4560" y="0"/>
                </a:moveTo>
                <a:cubicBezTo>
                  <a:pt x="14503" y="2147"/>
                  <a:pt x="21600" y="10941"/>
                  <a:pt x="21600" y="21113"/>
                </a:cubicBezTo>
                <a:cubicBezTo>
                  <a:pt x="21600" y="31746"/>
                  <a:pt x="13861" y="40797"/>
                  <a:pt x="3356" y="42450"/>
                </a:cubicBezTo>
              </a:path>
              <a:path w="21600" h="42451" stroke="0" extrusionOk="0">
                <a:moveTo>
                  <a:pt x="4560" y="0"/>
                </a:moveTo>
                <a:cubicBezTo>
                  <a:pt x="14503" y="2147"/>
                  <a:pt x="21600" y="10941"/>
                  <a:pt x="21600" y="21113"/>
                </a:cubicBezTo>
                <a:cubicBezTo>
                  <a:pt x="21600" y="31746"/>
                  <a:pt x="13861" y="40797"/>
                  <a:pt x="3356" y="42450"/>
                </a:cubicBezTo>
                <a:lnTo>
                  <a:pt x="0" y="21113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1761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65B8161-CCED-2A41-9BE0-961D139AA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Fractional Numbers </a:t>
            </a:r>
            <a:r>
              <a:rPr lang="en-US" sz="1800"/>
              <a:t>(cont.)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3C8F5A5-003B-6A41-93C1-676FCBDE8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91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Errors</a:t>
            </a:r>
          </a:p>
          <a:p>
            <a:pPr lvl="1" algn="l" eaLnBrk="1" hangingPunct="1">
              <a:lnSpc>
                <a:spcPct val="90000"/>
              </a:lnSpc>
              <a:defRPr/>
            </a:pPr>
            <a:r>
              <a:rPr lang="en-US" dirty="0"/>
              <a:t>One source of error in the computations is due to back and forth conversions between decimal and binary formats</a:t>
            </a:r>
          </a:p>
          <a:p>
            <a:pPr lvl="1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/>
              <a:t>	</a:t>
            </a:r>
            <a:r>
              <a:rPr lang="en-US" sz="1800" dirty="0"/>
              <a:t>Example:  (0.6)</a:t>
            </a:r>
            <a:r>
              <a:rPr lang="en-US" sz="1800" baseline="-25000" dirty="0"/>
              <a:t>10</a:t>
            </a:r>
            <a:r>
              <a:rPr lang="en-US" sz="1800" dirty="0"/>
              <a:t> + (0.6)</a:t>
            </a:r>
            <a:r>
              <a:rPr lang="en-US" sz="1800" baseline="-25000" dirty="0"/>
              <a:t>10 </a:t>
            </a:r>
            <a:r>
              <a:rPr lang="en-US" sz="1800" dirty="0"/>
              <a:t>= 1.2</a:t>
            </a:r>
            <a:r>
              <a:rPr lang="en-US" sz="1800" baseline="-25000" dirty="0"/>
              <a:t>10</a:t>
            </a:r>
            <a:endParaRPr lang="en-US" sz="1800" dirty="0"/>
          </a:p>
          <a:p>
            <a:pPr lvl="1" algn="l" eaLnBrk="1" hangingPunct="1">
              <a:lnSpc>
                <a:spcPct val="90000"/>
              </a:lnSpc>
              <a:buFontTx/>
              <a:buNone/>
              <a:defRPr/>
            </a:pPr>
            <a:endParaRPr lang="en-US" sz="1800" dirty="0"/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/>
              <a:t>Since </a:t>
            </a:r>
            <a:r>
              <a:rPr lang="en-US" dirty="0">
                <a:sym typeface="Symbol" pitchFamily="18" charset="2"/>
              </a:rPr>
              <a:t>(0.6)</a:t>
            </a:r>
            <a:r>
              <a:rPr lang="en-US" sz="1800" baseline="-25000" dirty="0">
                <a:sym typeface="Symbol" pitchFamily="18" charset="2"/>
              </a:rPr>
              <a:t>10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= (0.1001 1001 1001 …)</a:t>
            </a:r>
            <a:r>
              <a:rPr lang="en-US" sz="1800" baseline="-25000" dirty="0">
                <a:sym typeface="Symbol" pitchFamily="18" charset="2"/>
              </a:rPr>
              <a:t>2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Lets assume a 8-bit representation:  </a:t>
            </a:r>
            <a:r>
              <a:rPr lang="en-US" dirty="0">
                <a:sym typeface="Symbol" pitchFamily="18" charset="2"/>
              </a:rPr>
              <a:t>(0.6)</a:t>
            </a:r>
            <a:r>
              <a:rPr lang="en-US" sz="1800" baseline="-25000" dirty="0">
                <a:sym typeface="Symbol" pitchFamily="18" charset="2"/>
              </a:rPr>
              <a:t>10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= (0 .</a:t>
            </a:r>
            <a:r>
              <a:rPr lang="en-US" u="sng" dirty="0">
                <a:sym typeface="Symbol" pitchFamily="18" charset="2"/>
              </a:rPr>
              <a:t>1001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u="sng" dirty="0">
                <a:sym typeface="Symbol" pitchFamily="18" charset="2"/>
              </a:rPr>
              <a:t>1001</a:t>
            </a:r>
            <a:r>
              <a:rPr lang="en-US" dirty="0">
                <a:sym typeface="Symbol" pitchFamily="18" charset="2"/>
              </a:rPr>
              <a:t>)</a:t>
            </a:r>
            <a:r>
              <a:rPr lang="en-US" sz="1800" baseline="-25000" dirty="0">
                <a:sym typeface="Symbol" pitchFamily="18" charset="2"/>
              </a:rPr>
              <a:t>2 </a:t>
            </a:r>
            <a:r>
              <a:rPr lang="en-US" sz="1800" dirty="0">
                <a:sym typeface="Symbol" pitchFamily="18" charset="2"/>
              </a:rPr>
              <a:t>, therefore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	0.6			0.10011001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+  0.6 		    +	0.10011001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				1.00110010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Lets reconvert to decimal system: 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(1.00110010)</a:t>
            </a:r>
            <a:r>
              <a:rPr lang="en-US" sz="1800" baseline="-25000" dirty="0">
                <a:sym typeface="Symbol" pitchFamily="18" charset="2"/>
              </a:rPr>
              <a:t>b</a:t>
            </a:r>
            <a:endParaRPr lang="en-US" sz="1800" dirty="0">
              <a:sym typeface="Symbol" pitchFamily="18" charset="2"/>
            </a:endParaRP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= </a:t>
            </a:r>
            <a:r>
              <a:rPr lang="en-US" sz="1800" dirty="0"/>
              <a:t>1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0 </a:t>
            </a:r>
            <a:r>
              <a:rPr lang="en-US" sz="1800" dirty="0"/>
              <a:t>+ 0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-1</a:t>
            </a:r>
            <a:r>
              <a:rPr lang="en-US" sz="1800" dirty="0"/>
              <a:t> + 0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-2 </a:t>
            </a:r>
            <a:r>
              <a:rPr lang="en-US" sz="1800" dirty="0"/>
              <a:t>+ 1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-3</a:t>
            </a:r>
            <a:r>
              <a:rPr lang="en-US" sz="1800" dirty="0"/>
              <a:t> + 1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-4 </a:t>
            </a:r>
            <a:r>
              <a:rPr lang="en-US" sz="1800" dirty="0"/>
              <a:t>+ 0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-5</a:t>
            </a:r>
            <a:r>
              <a:rPr lang="en-US" sz="1800" dirty="0"/>
              <a:t> + 0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-6</a:t>
            </a:r>
            <a:r>
              <a:rPr lang="en-US" sz="1800" dirty="0"/>
              <a:t> + 1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-7</a:t>
            </a:r>
            <a:r>
              <a:rPr lang="en-US" sz="1800" dirty="0"/>
              <a:t> + 0 x </a:t>
            </a:r>
            <a:r>
              <a:rPr lang="en-US" sz="1800" dirty="0">
                <a:solidFill>
                  <a:schemeClr val="accent2"/>
                </a:solidFill>
              </a:rPr>
              <a:t>2</a:t>
            </a:r>
            <a:r>
              <a:rPr lang="en-US" sz="1800" baseline="30000" dirty="0"/>
              <a:t>-8 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/>
              <a:t>= 1 + 1/8 + 1/16 + 1/128 = 1.1953125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</a:t>
            </a:r>
            <a:r>
              <a:rPr lang="en-US" sz="1800" dirty="0"/>
              <a:t>  Error = 1.2 – 1.1953125</a:t>
            </a:r>
          </a:p>
          <a:p>
            <a:pPr lvl="2" algn="l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/>
              <a:t>         = 0.0046875</a:t>
            </a:r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7B7520C3-0DAF-6447-92E0-C3F118248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9624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7393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הצגת שברים</a:t>
            </a:r>
            <a:endParaRPr lang="en-US" altLang="he-IL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70070" name="Group 86"/>
          <p:cNvGraphicFramePr>
            <a:graphicFrameLocks noGrp="1"/>
          </p:cNvGraphicFramePr>
          <p:nvPr>
            <p:ph idx="1"/>
          </p:nvPr>
        </p:nvGraphicFramePr>
        <p:xfrm>
          <a:off x="441325" y="1220788"/>
          <a:ext cx="8307388" cy="5224465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2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Franctional</a:t>
                      </a: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Binary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Decimal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1/4</a:t>
                      </a: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0.01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3/8</a:t>
                      </a: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23/16</a:t>
                      </a: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10.1101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1.011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5.625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3.0625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0074" name="Text Box 90"/>
          <p:cNvSpPr txBox="1">
            <a:spLocks noChangeArrowheads="1"/>
          </p:cNvSpPr>
          <p:nvPr/>
        </p:nvSpPr>
        <p:spPr bwMode="auto">
          <a:xfrm>
            <a:off x="4138613" y="2728913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0.011</a:t>
            </a:r>
          </a:p>
        </p:txBody>
      </p:sp>
      <p:sp>
        <p:nvSpPr>
          <p:cNvPr id="170075" name="Text Box 91"/>
          <p:cNvSpPr txBox="1">
            <a:spLocks noChangeArrowheads="1"/>
          </p:cNvSpPr>
          <p:nvPr/>
        </p:nvSpPr>
        <p:spPr bwMode="auto">
          <a:xfrm>
            <a:off x="6877050" y="2708275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0.375</a:t>
            </a:r>
          </a:p>
        </p:txBody>
      </p:sp>
      <p:sp>
        <p:nvSpPr>
          <p:cNvPr id="170077" name="Text Box 93"/>
          <p:cNvSpPr txBox="1">
            <a:spLocks noChangeArrowheads="1"/>
          </p:cNvSpPr>
          <p:nvPr/>
        </p:nvSpPr>
        <p:spPr bwMode="auto">
          <a:xfrm>
            <a:off x="4140200" y="3305175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1.0111</a:t>
            </a:r>
          </a:p>
        </p:txBody>
      </p:sp>
      <p:sp>
        <p:nvSpPr>
          <p:cNvPr id="170078" name="Text Box 94"/>
          <p:cNvSpPr txBox="1">
            <a:spLocks noChangeArrowheads="1"/>
          </p:cNvSpPr>
          <p:nvPr/>
        </p:nvSpPr>
        <p:spPr bwMode="auto">
          <a:xfrm>
            <a:off x="6878638" y="3284538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1.4375</a:t>
            </a:r>
          </a:p>
        </p:txBody>
      </p:sp>
      <p:sp>
        <p:nvSpPr>
          <p:cNvPr id="170079" name="Text Box 95"/>
          <p:cNvSpPr txBox="1">
            <a:spLocks noChangeArrowheads="1"/>
          </p:cNvSpPr>
          <p:nvPr/>
        </p:nvSpPr>
        <p:spPr bwMode="auto">
          <a:xfrm>
            <a:off x="1258888" y="4005263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45/16</a:t>
            </a:r>
          </a:p>
        </p:txBody>
      </p:sp>
      <p:sp>
        <p:nvSpPr>
          <p:cNvPr id="170080" name="Text Box 96"/>
          <p:cNvSpPr txBox="1">
            <a:spLocks noChangeArrowheads="1"/>
          </p:cNvSpPr>
          <p:nvPr/>
        </p:nvSpPr>
        <p:spPr bwMode="auto">
          <a:xfrm>
            <a:off x="6878638" y="3984625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2.8125</a:t>
            </a:r>
          </a:p>
        </p:txBody>
      </p:sp>
      <p:sp>
        <p:nvSpPr>
          <p:cNvPr id="170081" name="Text Box 97"/>
          <p:cNvSpPr txBox="1">
            <a:spLocks noChangeArrowheads="1"/>
          </p:cNvSpPr>
          <p:nvPr/>
        </p:nvSpPr>
        <p:spPr bwMode="auto">
          <a:xfrm>
            <a:off x="1255713" y="4673600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11/8</a:t>
            </a:r>
          </a:p>
        </p:txBody>
      </p:sp>
      <p:sp>
        <p:nvSpPr>
          <p:cNvPr id="170082" name="Text Box 98"/>
          <p:cNvSpPr txBox="1">
            <a:spLocks noChangeArrowheads="1"/>
          </p:cNvSpPr>
          <p:nvPr/>
        </p:nvSpPr>
        <p:spPr bwMode="auto">
          <a:xfrm>
            <a:off x="6875463" y="4652963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1.375</a:t>
            </a:r>
          </a:p>
        </p:txBody>
      </p:sp>
      <p:sp>
        <p:nvSpPr>
          <p:cNvPr id="170083" name="Text Box 99"/>
          <p:cNvSpPr txBox="1">
            <a:spLocks noChangeArrowheads="1"/>
          </p:cNvSpPr>
          <p:nvPr/>
        </p:nvSpPr>
        <p:spPr bwMode="auto">
          <a:xfrm>
            <a:off x="1331913" y="5321300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45/8</a:t>
            </a:r>
          </a:p>
        </p:txBody>
      </p:sp>
      <p:sp>
        <p:nvSpPr>
          <p:cNvPr id="170084" name="Text Box 100"/>
          <p:cNvSpPr txBox="1">
            <a:spLocks noChangeArrowheads="1"/>
          </p:cNvSpPr>
          <p:nvPr/>
        </p:nvSpPr>
        <p:spPr bwMode="auto">
          <a:xfrm>
            <a:off x="4070350" y="5300663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101.101</a:t>
            </a:r>
          </a:p>
        </p:txBody>
      </p:sp>
      <p:sp>
        <p:nvSpPr>
          <p:cNvPr id="170085" name="Text Box 101"/>
          <p:cNvSpPr txBox="1">
            <a:spLocks noChangeArrowheads="1"/>
          </p:cNvSpPr>
          <p:nvPr/>
        </p:nvSpPr>
        <p:spPr bwMode="auto">
          <a:xfrm>
            <a:off x="1331913" y="5969000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49/16</a:t>
            </a:r>
          </a:p>
        </p:txBody>
      </p:sp>
      <p:sp>
        <p:nvSpPr>
          <p:cNvPr id="170086" name="Text Box 102"/>
          <p:cNvSpPr txBox="1">
            <a:spLocks noChangeArrowheads="1"/>
          </p:cNvSpPr>
          <p:nvPr/>
        </p:nvSpPr>
        <p:spPr bwMode="auto">
          <a:xfrm>
            <a:off x="4070350" y="5948363"/>
            <a:ext cx="10096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/>
              <a:t>11.0001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74" grpId="0"/>
      <p:bldP spid="170075" grpId="0"/>
      <p:bldP spid="170077" grpId="0"/>
      <p:bldP spid="170078" grpId="0"/>
      <p:bldP spid="170079" grpId="0"/>
      <p:bldP spid="170080" grpId="0"/>
      <p:bldP spid="170081" grpId="0"/>
      <p:bldP spid="170082" grpId="0"/>
      <p:bldP spid="170083" grpId="0"/>
      <p:bldP spid="170084" grpId="0"/>
      <p:bldP spid="170085" grpId="0"/>
      <p:bldP spid="1700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BF0A1FCE-6190-5B48-9052-1FA00D390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23838" indent="-223838" algn="l" defTabSz="895350" rtl="0">
              <a:lnSpc>
                <a:spcPct val="85000"/>
              </a:lnSpc>
            </a:pPr>
            <a:r>
              <a:rPr lang="en-US" altLang="en-US" dirty="0"/>
              <a:t>Numerical Form</a:t>
            </a:r>
          </a:p>
          <a:p>
            <a:pPr marL="560388" lvl="1" indent="-222250" algn="l" defTabSz="895350" rtl="0">
              <a:lnSpc>
                <a:spcPct val="90000"/>
              </a:lnSpc>
            </a:pPr>
            <a:r>
              <a:rPr lang="en-US" altLang="en-US" b="0" dirty="0">
                <a:solidFill>
                  <a:schemeClr val="hlink"/>
                </a:solidFill>
                <a:latin typeface="Times" pitchFamily="2" charset="0"/>
              </a:rPr>
              <a:t>–</a:t>
            </a:r>
            <a:r>
              <a:rPr lang="en-US" altLang="en-US" b="0" dirty="0">
                <a:solidFill>
                  <a:schemeClr val="hlink"/>
                </a:solidFill>
              </a:rPr>
              <a:t>1</a:t>
            </a:r>
            <a:r>
              <a:rPr lang="en-US" alt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altLang="en-US" b="0" i="1" dirty="0">
                <a:solidFill>
                  <a:schemeClr val="hlink"/>
                </a:solidFill>
              </a:rPr>
              <a:t> M  </a:t>
            </a:r>
            <a:r>
              <a:rPr lang="en-US" altLang="en-US" b="0" dirty="0">
                <a:solidFill>
                  <a:schemeClr val="hlink"/>
                </a:solidFill>
              </a:rPr>
              <a:t>2</a:t>
            </a:r>
            <a:r>
              <a:rPr lang="en-US" altLang="en-US" b="0" i="1" baseline="30000" dirty="0">
                <a:solidFill>
                  <a:schemeClr val="hlink"/>
                </a:solidFill>
              </a:rPr>
              <a:t>E</a:t>
            </a:r>
          </a:p>
          <a:p>
            <a:pPr marL="839788" lvl="2" indent="-165100" algn="l" defTabSz="895350" rtl="0">
              <a:lnSpc>
                <a:spcPct val="97000"/>
              </a:lnSpc>
            </a:pPr>
            <a:r>
              <a:rPr lang="en-US" altLang="en-US" dirty="0">
                <a:solidFill>
                  <a:schemeClr val="tx1"/>
                </a:solidFill>
              </a:rPr>
              <a:t>Sign bit </a:t>
            </a:r>
            <a:r>
              <a:rPr lang="en-US" altLang="en-US" i="1" dirty="0">
                <a:solidFill>
                  <a:schemeClr val="hlink"/>
                </a:solidFill>
              </a:rPr>
              <a:t>s</a:t>
            </a:r>
            <a:r>
              <a:rPr lang="en-US" altLang="en-US" dirty="0">
                <a:solidFill>
                  <a:schemeClr val="tx1"/>
                </a:solidFill>
              </a:rPr>
              <a:t> determines whether number is negative or positive</a:t>
            </a:r>
          </a:p>
          <a:p>
            <a:pPr marL="839788" lvl="2" indent="-165100" algn="l" defTabSz="895350" rtl="0">
              <a:lnSpc>
                <a:spcPct val="97000"/>
              </a:lnSpc>
            </a:pPr>
            <a:r>
              <a:rPr lang="en-US" altLang="en-US" dirty="0">
                <a:solidFill>
                  <a:schemeClr val="tx1"/>
                </a:solidFill>
              </a:rPr>
              <a:t>Significand </a:t>
            </a:r>
            <a:r>
              <a:rPr lang="en-US" altLang="en-US" i="1" dirty="0">
                <a:solidFill>
                  <a:schemeClr val="hlink"/>
                </a:solidFill>
              </a:rPr>
              <a:t>M  </a:t>
            </a:r>
            <a:r>
              <a:rPr lang="en-US" altLang="en-US" dirty="0">
                <a:solidFill>
                  <a:schemeClr val="tx1"/>
                </a:solidFill>
              </a:rPr>
              <a:t>normally a fractional value in range [1.0,2.0).</a:t>
            </a:r>
          </a:p>
          <a:p>
            <a:pPr marL="839788" lvl="2" indent="-165100" algn="l" defTabSz="895350" rtl="0">
              <a:lnSpc>
                <a:spcPct val="97000"/>
              </a:lnSpc>
            </a:pPr>
            <a:r>
              <a:rPr lang="en-US" altLang="en-US" dirty="0">
                <a:solidFill>
                  <a:schemeClr val="tx1"/>
                </a:solidFill>
              </a:rPr>
              <a:t>Exponent </a:t>
            </a:r>
            <a:r>
              <a:rPr lang="en-US" altLang="en-US" i="1" dirty="0">
                <a:solidFill>
                  <a:schemeClr val="hlink"/>
                </a:solidFill>
              </a:rPr>
              <a:t>E</a:t>
            </a:r>
            <a:r>
              <a:rPr lang="en-US" altLang="en-US" dirty="0">
                <a:solidFill>
                  <a:schemeClr val="tx1"/>
                </a:solidFill>
              </a:rPr>
              <a:t> weights value by power of two</a:t>
            </a:r>
          </a:p>
          <a:p>
            <a:pPr marL="223838" indent="-223838" algn="l" defTabSz="895350" rtl="0">
              <a:lnSpc>
                <a:spcPct val="85000"/>
              </a:lnSpc>
            </a:pPr>
            <a:r>
              <a:rPr lang="en-US" altLang="en-US" dirty="0"/>
              <a:t>Encoding</a:t>
            </a:r>
          </a:p>
          <a:p>
            <a:pPr marL="223838" indent="-223838" algn="l" defTabSz="895350" rtl="0">
              <a:lnSpc>
                <a:spcPct val="85000"/>
              </a:lnSpc>
            </a:pPr>
            <a:endParaRPr lang="en-US" altLang="en-US" dirty="0"/>
          </a:p>
          <a:p>
            <a:pPr marL="560388" lvl="1" indent="-222250" algn="l" defTabSz="895350" rtl="0">
              <a:lnSpc>
                <a:spcPct val="90000"/>
              </a:lnSpc>
            </a:pPr>
            <a:r>
              <a:rPr lang="en-US" altLang="en-US" dirty="0"/>
              <a:t>MSB is sign bit</a:t>
            </a:r>
          </a:p>
          <a:p>
            <a:pPr marL="560388" lvl="1" indent="-222250" algn="l" defTabSz="895350" rtl="0">
              <a:lnSpc>
                <a:spcPct val="90000"/>
              </a:lnSpc>
            </a:pPr>
            <a:r>
              <a:rPr lang="en-US" altLang="en-US" dirty="0" err="1">
                <a:latin typeface="Courier New" panose="02070309020205020404" pitchFamily="49" charset="0"/>
              </a:rPr>
              <a:t>exp</a:t>
            </a:r>
            <a:r>
              <a:rPr lang="en-US" altLang="en-US" dirty="0"/>
              <a:t> field encodes </a:t>
            </a:r>
            <a:r>
              <a:rPr lang="en-US" altLang="en-US" i="1" dirty="0">
                <a:solidFill>
                  <a:schemeClr val="hlink"/>
                </a:solidFill>
              </a:rPr>
              <a:t>E</a:t>
            </a:r>
          </a:p>
          <a:p>
            <a:pPr marL="560388" lvl="1" indent="-222250" algn="l" defTabSz="895350" rtl="0">
              <a:lnSpc>
                <a:spcPct val="90000"/>
              </a:lnSpc>
            </a:pPr>
            <a:r>
              <a:rPr lang="en-US" altLang="en-US" dirty="0" err="1">
                <a:latin typeface="Courier New" panose="02070309020205020404" pitchFamily="49" charset="0"/>
              </a:rPr>
              <a:t>frac</a:t>
            </a:r>
            <a:r>
              <a:rPr lang="en-US" altLang="en-US" dirty="0"/>
              <a:t> field encodes </a:t>
            </a:r>
            <a:r>
              <a:rPr lang="en-US" altLang="en-US" i="1" dirty="0">
                <a:solidFill>
                  <a:schemeClr val="hlink"/>
                </a:solidFill>
              </a:rPr>
              <a:t>M</a:t>
            </a:r>
            <a:endParaRPr lang="en-US" altLang="en-US" dirty="0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C7E6DFA7-3895-7849-B7ED-AC5A37377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632700" cy="573088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Floating Point Representation</a:t>
            </a:r>
          </a:p>
        </p:txBody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DDD14293-1D45-834C-9C77-BA367EDA8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6160" y="4368733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altLang="en-US"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113670" name="Rectangle 6">
            <a:extLst>
              <a:ext uri="{FF2B5EF4-FFF2-40B4-BE49-F238E27FC236}">
                <a16:creationId xmlns:a16="http://schemas.microsoft.com/office/drawing/2014/main" id="{A6B25BC2-C121-104C-BDCC-FB3026B71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760" y="4365104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altLang="en-US">
                <a:latin typeface="Courier New" panose="02070309020205020404" pitchFamily="49" charset="0"/>
              </a:rPr>
              <a:t>exp</a:t>
            </a:r>
          </a:p>
        </p:txBody>
      </p:sp>
      <p:sp>
        <p:nvSpPr>
          <p:cNvPr id="113671" name="Rectangle 7">
            <a:extLst>
              <a:ext uri="{FF2B5EF4-FFF2-40B4-BE49-F238E27FC236}">
                <a16:creationId xmlns:a16="http://schemas.microsoft.com/office/drawing/2014/main" id="{51660721-7CAF-374C-9736-473028630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960" y="4365104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altLang="en-US">
                <a:latin typeface="Courier New" panose="02070309020205020404" pitchFamily="49" charset="0"/>
              </a:rPr>
              <a:t>frac</a:t>
            </a:r>
          </a:p>
        </p:txBody>
      </p:sp>
    </p:spTree>
    <p:extLst>
      <p:ext uri="{BB962C8B-B14F-4D97-AF65-F5344CB8AC3E}">
        <p14:creationId xmlns:p14="http://schemas.microsoft.com/office/powerpoint/2010/main" val="28861645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</a:rPr>
              <a:t>טווחים של </a:t>
            </a:r>
            <a:r>
              <a:rPr lang="en-US" altLang="he-IL" dirty="0">
                <a:solidFill>
                  <a:srgbClr val="002060"/>
                </a:solidFill>
              </a:rPr>
              <a:t>FP</a:t>
            </a:r>
            <a:r>
              <a:rPr lang="he-IL" altLang="he-IL" dirty="0">
                <a:solidFill>
                  <a:srgbClr val="002060"/>
                </a:solidFill>
              </a:rPr>
              <a:t> (8 סיביות)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e-IL" dirty="0"/>
              <a:t>חלוקה אפשרית:</a:t>
            </a:r>
          </a:p>
          <a:p>
            <a:pPr>
              <a:defRPr/>
            </a:pPr>
            <a:endParaRPr lang="he-IL" dirty="0"/>
          </a:p>
          <a:p>
            <a:pPr>
              <a:defRPr/>
            </a:pPr>
            <a:r>
              <a:rPr lang="en-US" dirty="0"/>
              <a:t>e=0000</a:t>
            </a:r>
            <a:r>
              <a:rPr lang="en-US" baseline="-25000" dirty="0"/>
              <a:t>2</a:t>
            </a:r>
            <a:r>
              <a:rPr lang="he-IL" dirty="0"/>
              <a:t> שמור ל-0 ול-</a:t>
            </a:r>
            <a:r>
              <a:rPr lang="en-US" dirty="0" err="1"/>
              <a:t>Denormal</a:t>
            </a:r>
            <a:r>
              <a:rPr lang="he-IL" dirty="0"/>
              <a:t> </a:t>
            </a:r>
          </a:p>
          <a:p>
            <a:pPr lvl="1">
              <a:defRPr/>
            </a:pPr>
            <a:r>
              <a:rPr lang="he-IL" dirty="0"/>
              <a:t>הסבר על למה ואיך </a:t>
            </a:r>
            <a:r>
              <a:rPr lang="en-US" dirty="0" err="1"/>
              <a:t>denormal</a:t>
            </a:r>
            <a:r>
              <a:rPr lang="he-IL" dirty="0"/>
              <a:t> מופיע </a:t>
            </a:r>
            <a:r>
              <a:rPr lang="he-IL" dirty="0" err="1"/>
              <a:t>בתקיית</a:t>
            </a:r>
            <a:r>
              <a:rPr lang="he-IL" dirty="0"/>
              <a:t> התרגולים ב-</a:t>
            </a:r>
            <a:r>
              <a:rPr lang="en-US" dirty="0"/>
              <a:t>Moodle</a:t>
            </a:r>
            <a:endParaRPr lang="he-IL" dirty="0"/>
          </a:p>
          <a:p>
            <a:pPr>
              <a:defRPr/>
            </a:pPr>
            <a:r>
              <a:rPr lang="en-US" dirty="0"/>
              <a:t>e=1111</a:t>
            </a:r>
            <a:r>
              <a:rPr lang="en-US" baseline="-25000" dirty="0"/>
              <a:t>2</a:t>
            </a:r>
            <a:r>
              <a:rPr lang="he-IL" dirty="0"/>
              <a:t> שמור ל-</a:t>
            </a:r>
            <a:r>
              <a:rPr lang="en-US" dirty="0" err="1"/>
              <a:t>NaN</a:t>
            </a:r>
            <a:r>
              <a:rPr lang="en-US" dirty="0"/>
              <a:t> </a:t>
            </a:r>
            <a:r>
              <a:rPr lang="he-IL" dirty="0"/>
              <a:t> ולאינסוף</a:t>
            </a:r>
          </a:p>
          <a:p>
            <a:pPr>
              <a:defRPr/>
            </a:pPr>
            <a:r>
              <a:rPr lang="he-IL" dirty="0"/>
              <a:t>נשארו 14 ערכי אקספוננט רגילים, 7 יהיו חיובים, 6 שליליים ו-0.</a:t>
            </a:r>
          </a:p>
          <a:p>
            <a:pPr>
              <a:defRPr/>
            </a:pPr>
            <a:r>
              <a:rPr lang="he-IL" dirty="0"/>
              <a:t>לכן ערכי </a:t>
            </a:r>
            <a:r>
              <a:rPr lang="en-US" dirty="0"/>
              <a:t>E</a:t>
            </a:r>
            <a:r>
              <a:rPr lang="he-IL" dirty="0"/>
              <a:t> הם </a:t>
            </a:r>
            <a:r>
              <a:rPr lang="en-US" dirty="0"/>
              <a:t>-6,-5,…,5,6,7</a:t>
            </a:r>
            <a:endParaRPr lang="he-IL" dirty="0"/>
          </a:p>
          <a:p>
            <a:pPr>
              <a:defRPr/>
            </a:pPr>
            <a:r>
              <a:rPr lang="he-IL" dirty="0"/>
              <a:t>וערכי </a:t>
            </a:r>
            <a:r>
              <a:rPr lang="en-US" dirty="0"/>
              <a:t>e</a:t>
            </a:r>
            <a:r>
              <a:rPr lang="he-IL" dirty="0"/>
              <a:t> בזיכרון הם </a:t>
            </a:r>
            <a:r>
              <a:rPr lang="en-US" dirty="0"/>
              <a:t>0001</a:t>
            </a:r>
            <a:r>
              <a:rPr lang="en-US" baseline="-25000" dirty="0"/>
              <a:t>2</a:t>
            </a:r>
            <a:r>
              <a:rPr lang="en-US" dirty="0"/>
              <a:t>, 0010</a:t>
            </a:r>
            <a:r>
              <a:rPr lang="en-US" baseline="-25000" dirty="0"/>
              <a:t>2</a:t>
            </a:r>
            <a:r>
              <a:rPr lang="en-US" dirty="0"/>
              <a:t>, …,1010</a:t>
            </a:r>
            <a:r>
              <a:rPr lang="en-US" baseline="-25000" dirty="0"/>
              <a:t>2</a:t>
            </a:r>
            <a:r>
              <a:rPr lang="en-US" dirty="0"/>
              <a:t>, 1101</a:t>
            </a:r>
            <a:r>
              <a:rPr lang="en-US" baseline="-25000" dirty="0"/>
              <a:t>2</a:t>
            </a:r>
            <a:r>
              <a:rPr lang="en-US" dirty="0"/>
              <a:t>, 1110</a:t>
            </a:r>
            <a:r>
              <a:rPr lang="en-US" baseline="-25000" dirty="0"/>
              <a:t>2</a:t>
            </a:r>
            <a:endParaRPr lang="en-US" dirty="0"/>
          </a:p>
          <a:p>
            <a:pPr>
              <a:defRPr/>
            </a:pPr>
            <a:r>
              <a:rPr lang="he-IL" dirty="0"/>
              <a:t>ונוסחת המעבר היא </a:t>
            </a:r>
            <a:r>
              <a:rPr lang="en-US" dirty="0" err="1"/>
              <a:t>E+bias</a:t>
            </a:r>
            <a:r>
              <a:rPr lang="en-US" dirty="0"/>
              <a:t>=e</a:t>
            </a:r>
            <a:r>
              <a:rPr lang="he-IL" dirty="0"/>
              <a:t> כאשר </a:t>
            </a:r>
            <a:r>
              <a:rPr lang="en-US" dirty="0"/>
              <a:t>bias=7</a:t>
            </a:r>
            <a:endParaRPr lang="he-IL" dirty="0"/>
          </a:p>
          <a:p>
            <a:pPr>
              <a:defRPr/>
            </a:pPr>
            <a:r>
              <a:rPr lang="he-IL" dirty="0"/>
              <a:t>בהכללה, </a:t>
            </a:r>
            <a:r>
              <a:rPr lang="en-US" dirty="0"/>
              <a:t>bias=2</a:t>
            </a:r>
            <a:r>
              <a:rPr lang="en-US" baseline="30000" dirty="0"/>
              <a:t>k-1</a:t>
            </a:r>
            <a:r>
              <a:rPr lang="en-US" dirty="0"/>
              <a:t>-1</a:t>
            </a:r>
            <a:r>
              <a:rPr lang="he-IL" dirty="0"/>
              <a:t>, כאשר </a:t>
            </a:r>
            <a:r>
              <a:rPr lang="en-US" dirty="0"/>
              <a:t>k</a:t>
            </a:r>
            <a:r>
              <a:rPr lang="he-IL" dirty="0"/>
              <a:t> הוא מספר הסיביות של </a:t>
            </a:r>
            <a:r>
              <a:rPr lang="en-US" dirty="0" err="1"/>
              <a:t>exp</a:t>
            </a:r>
            <a:r>
              <a:rPr lang="he-IL" dirty="0"/>
              <a:t>.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295400" y="1773238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he-IL"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676400" y="1773238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rtl="1">
              <a:lnSpc>
                <a:spcPct val="100000"/>
              </a:lnSpc>
            </a:pPr>
            <a:r>
              <a:rPr lang="he-IL" altLang="he-IL">
                <a:latin typeface="Courier New" panose="02070309020205020404" pitchFamily="49" charset="0"/>
              </a:rPr>
              <a:t>4 סיביות </a:t>
            </a:r>
            <a:r>
              <a:rPr lang="en-US" altLang="he-IL">
                <a:latin typeface="Courier New" panose="02070309020205020404" pitchFamily="49" charset="0"/>
              </a:rPr>
              <a:t>exp </a:t>
            </a: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3810000" y="1773238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rtl="1">
              <a:lnSpc>
                <a:spcPct val="100000"/>
              </a:lnSpc>
            </a:pPr>
            <a:r>
              <a:rPr lang="he-IL" altLang="he-IL">
                <a:latin typeface="Courier New" panose="02070309020205020404" pitchFamily="49" charset="0"/>
              </a:rPr>
              <a:t>3 סיביות  </a:t>
            </a:r>
            <a:r>
              <a:rPr lang="en-US" altLang="he-IL">
                <a:latin typeface="Courier New" panose="02070309020205020404" pitchFamily="49" charset="0"/>
              </a:rPr>
              <a:t>frac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7BC4EE47-5E3A-3547-9163-41A2F5050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477000" cy="573088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Denormalized Values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386519E-235F-D949-823C-E99870511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algn="l" rtl="0"/>
            <a:r>
              <a:rPr lang="en-US" altLang="en-US" sz="1800" dirty="0"/>
              <a:t>Condition</a:t>
            </a:r>
          </a:p>
          <a:p>
            <a:pPr lvl="1" algn="l" rtl="0"/>
            <a:r>
              <a:rPr lang="en-US" altLang="en-US" sz="1800" dirty="0"/>
              <a:t> </a:t>
            </a:r>
            <a:r>
              <a:rPr lang="en-US" altLang="en-US" sz="1800" dirty="0" err="1">
                <a:latin typeface="Courier New" panose="02070309020205020404" pitchFamily="49" charset="0"/>
              </a:rPr>
              <a:t>exp</a:t>
            </a:r>
            <a:r>
              <a:rPr lang="en-US" altLang="en-US" sz="1800" dirty="0"/>
              <a:t> = </a:t>
            </a:r>
            <a:r>
              <a:rPr lang="en-US" altLang="en-US" sz="1800" dirty="0">
                <a:latin typeface="Courier New" panose="02070309020205020404" pitchFamily="49" charset="0"/>
              </a:rPr>
              <a:t>000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0</a:t>
            </a:r>
          </a:p>
          <a:p>
            <a:pPr algn="l" rtl="0"/>
            <a:r>
              <a:rPr lang="en-US" altLang="en-US" sz="1800" dirty="0"/>
              <a:t>Value</a:t>
            </a:r>
          </a:p>
          <a:p>
            <a:pPr lvl="1" algn="l" rtl="0"/>
            <a:r>
              <a:rPr lang="en-US" altLang="en-US" sz="1800" dirty="0"/>
              <a:t>Exponent value </a:t>
            </a:r>
            <a:r>
              <a:rPr lang="en-US" altLang="en-US" sz="1800" i="1" dirty="0"/>
              <a:t>E </a:t>
            </a:r>
            <a:r>
              <a:rPr lang="en-US" altLang="en-US" sz="1800" dirty="0"/>
              <a:t>= –</a:t>
            </a:r>
            <a:r>
              <a:rPr lang="en-US" altLang="en-US" sz="1800" i="1" dirty="0"/>
              <a:t>Bias</a:t>
            </a:r>
            <a:r>
              <a:rPr lang="en-US" altLang="en-US" sz="1800" dirty="0"/>
              <a:t> + 1</a:t>
            </a:r>
          </a:p>
          <a:p>
            <a:pPr lvl="1" algn="l" rtl="0"/>
            <a:r>
              <a:rPr lang="en-US" altLang="en-US" sz="1800" dirty="0"/>
              <a:t>Significand value </a:t>
            </a:r>
            <a:r>
              <a:rPr lang="en-US" altLang="en-US" sz="1800" i="1" dirty="0"/>
              <a:t>M </a:t>
            </a:r>
            <a:r>
              <a:rPr lang="en-US" altLang="en-US" sz="1800" dirty="0"/>
              <a:t>=</a:t>
            </a:r>
            <a:r>
              <a:rPr lang="en-US" altLang="en-US" sz="1800" i="1" dirty="0"/>
              <a:t> </a:t>
            </a:r>
            <a:r>
              <a:rPr lang="en-US" altLang="en-US" sz="1800" i="1" dirty="0"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0.xxx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x</a:t>
            </a:r>
            <a:r>
              <a:rPr lang="en-US" altLang="en-US" sz="1800" baseline="-25000" dirty="0"/>
              <a:t>2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2" algn="l" rtl="0"/>
            <a:r>
              <a:rPr lang="en-US" altLang="en-US" sz="1800" dirty="0">
                <a:latin typeface="Courier New" panose="02070309020205020404" pitchFamily="49" charset="0"/>
              </a:rPr>
              <a:t>xxx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x</a:t>
            </a:r>
            <a:r>
              <a:rPr lang="en-US" altLang="en-US" sz="1800" dirty="0"/>
              <a:t>: bits of </a:t>
            </a:r>
            <a:r>
              <a:rPr lang="en-US" altLang="en-US" sz="1800" dirty="0" err="1">
                <a:latin typeface="Courier New" panose="02070309020205020404" pitchFamily="49" charset="0"/>
              </a:rPr>
              <a:t>frac</a:t>
            </a:r>
            <a:endParaRPr lang="en-US" altLang="en-US" sz="1800" dirty="0"/>
          </a:p>
          <a:p>
            <a:pPr algn="l" rtl="0"/>
            <a:r>
              <a:rPr lang="en-US" altLang="en-US" sz="1800" dirty="0"/>
              <a:t>Cases</a:t>
            </a:r>
          </a:p>
          <a:p>
            <a:pPr lvl="1" algn="l" rtl="0"/>
            <a:r>
              <a:rPr lang="en-US" altLang="en-US" sz="1800" dirty="0"/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exp</a:t>
            </a:r>
            <a:r>
              <a:rPr lang="en-US" altLang="en-US" sz="1800" dirty="0"/>
              <a:t> = </a:t>
            </a:r>
            <a:r>
              <a:rPr lang="en-US" altLang="en-US" sz="1800" dirty="0">
                <a:latin typeface="Courier New" panose="02070309020205020404" pitchFamily="49" charset="0"/>
              </a:rPr>
              <a:t>000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0</a:t>
            </a:r>
            <a:r>
              <a:rPr lang="en-US" altLang="en-US" sz="1800" dirty="0"/>
              <a:t>, </a:t>
            </a:r>
            <a:r>
              <a:rPr lang="en-US" altLang="en-US" sz="1800" dirty="0" err="1">
                <a:latin typeface="Courier New" panose="02070309020205020404" pitchFamily="49" charset="0"/>
              </a:rPr>
              <a:t>frac</a:t>
            </a:r>
            <a:r>
              <a:rPr lang="en-US" altLang="en-US" sz="1800" dirty="0"/>
              <a:t> = </a:t>
            </a:r>
            <a:r>
              <a:rPr lang="en-US" altLang="en-US" sz="1800" dirty="0">
                <a:latin typeface="Courier New" panose="02070309020205020404" pitchFamily="49" charset="0"/>
              </a:rPr>
              <a:t>000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0</a:t>
            </a:r>
          </a:p>
          <a:p>
            <a:pPr lvl="2" algn="l" rtl="0"/>
            <a:r>
              <a:rPr lang="en-US" altLang="en-US" sz="1800" dirty="0"/>
              <a:t>Represents value 0</a:t>
            </a:r>
          </a:p>
          <a:p>
            <a:pPr lvl="2" algn="l" rtl="0"/>
            <a:r>
              <a:rPr lang="en-US" altLang="en-US" sz="1800" dirty="0"/>
              <a:t>Note that have distinct values +0 and –0</a:t>
            </a:r>
          </a:p>
          <a:p>
            <a:pPr lvl="1" algn="l" rtl="0"/>
            <a:r>
              <a:rPr lang="en-US" altLang="en-US" sz="1800" dirty="0" err="1">
                <a:latin typeface="Courier New" panose="02070309020205020404" pitchFamily="49" charset="0"/>
              </a:rPr>
              <a:t>exp</a:t>
            </a:r>
            <a:r>
              <a:rPr lang="en-US" altLang="en-US" sz="1800" dirty="0"/>
              <a:t> = </a:t>
            </a:r>
            <a:r>
              <a:rPr lang="en-US" altLang="en-US" sz="1800" dirty="0">
                <a:latin typeface="Courier New" panose="02070309020205020404" pitchFamily="49" charset="0"/>
              </a:rPr>
              <a:t>000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0</a:t>
            </a:r>
            <a:r>
              <a:rPr lang="en-US" altLang="en-US" sz="1800" dirty="0"/>
              <a:t>, </a:t>
            </a:r>
            <a:r>
              <a:rPr lang="en-US" altLang="en-US" sz="1800" dirty="0" err="1">
                <a:latin typeface="Courier New" panose="02070309020205020404" pitchFamily="49" charset="0"/>
              </a:rPr>
              <a:t>frac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itchFamily="2" charset="2"/>
              </a:rPr>
              <a:t></a:t>
            </a:r>
            <a:r>
              <a:rPr lang="en-US" altLang="en-US" sz="1800" dirty="0"/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000</a:t>
            </a:r>
            <a:r>
              <a:rPr lang="en-US" altLang="en-US" sz="1800" dirty="0"/>
              <a:t>…</a:t>
            </a:r>
            <a:r>
              <a:rPr lang="en-US" altLang="en-US" sz="1800" dirty="0">
                <a:latin typeface="Courier New" panose="02070309020205020404" pitchFamily="49" charset="0"/>
              </a:rPr>
              <a:t>0</a:t>
            </a:r>
          </a:p>
          <a:p>
            <a:pPr lvl="2" algn="l" rtl="0"/>
            <a:r>
              <a:rPr lang="en-US" altLang="en-US" sz="1800" dirty="0"/>
              <a:t>Numbers very close to 0.0</a:t>
            </a:r>
          </a:p>
          <a:p>
            <a:pPr lvl="2" algn="l" rtl="0"/>
            <a:r>
              <a:rPr lang="en-US" altLang="en-US" sz="1800" dirty="0"/>
              <a:t>Lose precision as get smaller</a:t>
            </a:r>
          </a:p>
          <a:p>
            <a:pPr lvl="2" algn="l" rtl="0"/>
            <a:r>
              <a:rPr lang="en-US" altLang="en-US" sz="1800" dirty="0"/>
              <a:t>“Gradual underflow”</a:t>
            </a:r>
          </a:p>
        </p:txBody>
      </p:sp>
    </p:spTree>
    <p:extLst>
      <p:ext uri="{BB962C8B-B14F-4D97-AF65-F5344CB8AC3E}">
        <p14:creationId xmlns:p14="http://schemas.microsoft.com/office/powerpoint/2010/main" val="13989294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24227</TotalTime>
  <Pages>35</Pages>
  <Words>927</Words>
  <Application>Microsoft Macintosh PowerPoint</Application>
  <PresentationFormat>Letter Paper (8.5x11 in)</PresentationFormat>
  <Paragraphs>440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Cambria Math</vt:lpstr>
      <vt:lpstr>Century Gothic</vt:lpstr>
      <vt:lpstr>Courier New</vt:lpstr>
      <vt:lpstr>Helvetica</vt:lpstr>
      <vt:lpstr>Symbol</vt:lpstr>
      <vt:lpstr>Tahoma</vt:lpstr>
      <vt:lpstr>Times</vt:lpstr>
      <vt:lpstr>Times New Roman</vt:lpstr>
      <vt:lpstr>Wingdings</vt:lpstr>
      <vt:lpstr>class02</vt:lpstr>
      <vt:lpstr>PowerPoint Presentation</vt:lpstr>
      <vt:lpstr>שברים בינאריים</vt:lpstr>
      <vt:lpstr>הצגת שברים בצורה בינארית</vt:lpstr>
      <vt:lpstr>Fractional Numbers (cont.)</vt:lpstr>
      <vt:lpstr>Fractional Numbers (cont.)</vt:lpstr>
      <vt:lpstr>הצגת שברים</vt:lpstr>
      <vt:lpstr>Floating Point Representation</vt:lpstr>
      <vt:lpstr>טווחים של FP (8 סיביות)</vt:lpstr>
      <vt:lpstr>Denormalized Values</vt:lpstr>
      <vt:lpstr>Summary of Floating Point  Real Number Encodings</vt:lpstr>
      <vt:lpstr>תרגיל</vt:lpstr>
      <vt:lpstr>PowerPoint Presentation</vt:lpstr>
      <vt:lpstr>דוגמא ל-Denormalized</vt:lpstr>
      <vt:lpstr>תרגיל (הנחה: קלט לא NaN)</vt:lpstr>
      <vt:lpstr>Answers to Floating Point Puzzles</vt:lpstr>
      <vt:lpstr>תשובות התרגיל</vt:lpstr>
      <vt:lpstr>תרגיל- V = (–1)s [1.frac]  2E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creator>Randal E. Bryant and David R. O'Hallaron</dc:creator>
  <cp:lastModifiedBy>Karam Abdelkader</cp:lastModifiedBy>
  <cp:revision>200</cp:revision>
  <cp:lastPrinted>1998-08-31T18:34:23Z</cp:lastPrinted>
  <dcterms:created xsi:type="dcterms:W3CDTF">1998-08-11T09:19:24Z</dcterms:created>
  <dcterms:modified xsi:type="dcterms:W3CDTF">2020-04-08T18:43:15Z</dcterms:modified>
</cp:coreProperties>
</file>