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28" r:id="rId2"/>
    <p:sldId id="272" r:id="rId3"/>
    <p:sldId id="332" r:id="rId4"/>
    <p:sldId id="317" r:id="rId5"/>
    <p:sldId id="318" r:id="rId6"/>
    <p:sldId id="333" r:id="rId7"/>
    <p:sldId id="327" r:id="rId8"/>
    <p:sldId id="331" r:id="rId9"/>
    <p:sldId id="324" r:id="rId10"/>
    <p:sldId id="325" r:id="rId11"/>
    <p:sldId id="319" r:id="rId12"/>
    <p:sldId id="335" r:id="rId13"/>
    <p:sldId id="326" r:id="rId14"/>
    <p:sldId id="334" r:id="rId15"/>
    <p:sldId id="298" r:id="rId16"/>
    <p:sldId id="330" r:id="rId17"/>
    <p:sldId id="337" r:id="rId18"/>
  </p:sldIdLst>
  <p:sldSz cx="9144000" cy="6858000" type="letter"/>
  <p:notesSz cx="9945688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CC0000"/>
    <a:srgbClr val="FFCCFF"/>
    <a:srgbClr val="CCFFCC"/>
    <a:srgbClr val="FF5050"/>
    <a:srgbClr val="FFFF99"/>
    <a:srgbClr val="05FF0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80" autoAdjust="0"/>
    <p:restoredTop sz="90000" autoAdjust="0"/>
  </p:normalViewPr>
  <p:slideViewPr>
    <p:cSldViewPr>
      <p:cViewPr varScale="1">
        <p:scale>
          <a:sx n="115" d="100"/>
          <a:sy n="115" d="100"/>
        </p:scale>
        <p:origin x="1096" y="184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2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591679" y="6532960"/>
            <a:ext cx="764632" cy="25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200" b="0"/>
              <a:t>Page </a:t>
            </a:r>
            <a:fld id="{8C4564A0-12D3-4A73-BB8E-310661A0A097}" type="slidenum">
              <a:rPr lang="en-US" altLang="he-IL" sz="1200" b="0"/>
              <a:pPr/>
              <a:t>‹#›</a:t>
            </a:fld>
            <a:endParaRPr lang="en-US" altLang="he-IL" sz="1200" b="0"/>
          </a:p>
        </p:txBody>
      </p:sp>
    </p:spTree>
    <p:extLst>
      <p:ext uri="{BB962C8B-B14F-4D97-AF65-F5344CB8AC3E}">
        <p14:creationId xmlns:p14="http://schemas.microsoft.com/office/powerpoint/2010/main" val="116803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092" y="3257550"/>
            <a:ext cx="7293505" cy="3086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3" name="Rectangle 1027"/>
          <p:cNvSpPr>
            <a:spLocks noChangeArrowheads="1"/>
          </p:cNvSpPr>
          <p:nvPr/>
        </p:nvSpPr>
        <p:spPr bwMode="auto">
          <a:xfrm>
            <a:off x="4568888" y="6532960"/>
            <a:ext cx="807912" cy="25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200" b="0">
                <a:latin typeface="Century Gothic" panose="020B0502020202020204" pitchFamily="34" charset="0"/>
              </a:rPr>
              <a:t>Page </a:t>
            </a:r>
            <a:fld id="{10EF2B55-CF51-4C29-9DD5-D89ADD7E54E4}" type="slidenum">
              <a:rPr lang="en-US" altLang="he-IL" sz="1200" b="0">
                <a:latin typeface="Century Gothic" panose="020B0502020202020204" pitchFamily="34" charset="0"/>
              </a:rPr>
              <a:pPr/>
              <a:t>‹#›</a:t>
            </a:fld>
            <a:endParaRPr lang="en-US" altLang="he-IL" sz="1200" b="0">
              <a:latin typeface="Century Gothic" panose="020B0502020202020204" pitchFamily="34" charset="0"/>
            </a:endParaRPr>
          </a:p>
        </p:txBody>
      </p:sp>
      <p:sp>
        <p:nvSpPr>
          <p:cNvPr id="2048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19113"/>
            <a:ext cx="3417888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7056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265786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06865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47650"/>
            <a:ext cx="2149475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300787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026350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488362" cy="781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he-IL" noProof="0"/>
          </a:p>
        </p:txBody>
      </p:sp>
    </p:spTree>
    <p:extLst>
      <p:ext uri="{BB962C8B-B14F-4D97-AF65-F5344CB8AC3E}">
        <p14:creationId xmlns:p14="http://schemas.microsoft.com/office/powerpoint/2010/main" val="8501211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2917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916485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96055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84383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127864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39575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63766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516065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4883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 b="0">
                <a:solidFill>
                  <a:schemeClr val="hlink"/>
                </a:solidFill>
              </a:rPr>
              <a:t>– </a:t>
            </a:r>
            <a:fld id="{37795994-DFD5-4E44-9DE0-8B043218C7D2}" type="slidenum">
              <a:rPr lang="en-US" altLang="he-IL" sz="1400" b="0">
                <a:solidFill>
                  <a:schemeClr val="hlink"/>
                </a:solidFill>
                <a:cs typeface="Arial" panose="020B0604020202020204" pitchFamily="34" charset="0"/>
              </a:rPr>
              <a:pPr/>
              <a:t>‹#›</a:t>
            </a:fld>
            <a:r>
              <a:rPr lang="en-US" altLang="he-IL" sz="1400" b="0">
                <a:solidFill>
                  <a:schemeClr val="hlink"/>
                </a:solidFill>
              </a:rPr>
              <a:t> –</a:t>
            </a:r>
            <a:endParaRPr lang="en-US" altLang="he-IL" sz="14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ransition spd="med"/>
  <p:txStyles>
    <p:titleStyle>
      <a:lvl1pPr algn="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r" rtl="1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r" rtl="1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r" rtl="1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sz="2000" b="1">
          <a:solidFill>
            <a:schemeClr val="folHlink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980728"/>
            <a:ext cx="5904656" cy="4275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e-IL" sz="6600" dirty="0">
                <a:solidFill>
                  <a:schemeClr val="hlink"/>
                </a:solidFill>
              </a:rPr>
              <a:t>ארגון המחשב ומערכות הפעלה </a:t>
            </a:r>
          </a:p>
          <a:p>
            <a:pPr eaLnBrk="1" hangingPunct="1">
              <a:defRPr/>
            </a:pPr>
            <a:r>
              <a:rPr lang="he-IL" sz="5400" dirty="0">
                <a:solidFill>
                  <a:schemeClr val="hlink"/>
                </a:solidFill>
              </a:rPr>
              <a:t>אביב תשע"ז</a:t>
            </a:r>
          </a:p>
          <a:p>
            <a:pPr eaLnBrk="1" hangingPunct="1">
              <a:defRPr/>
            </a:pPr>
            <a:endParaRPr lang="he-IL" sz="2800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he-IL" sz="4400" dirty="0"/>
              <a:t>תרגול מס' 2</a:t>
            </a:r>
          </a:p>
          <a:p>
            <a:pPr eaLnBrk="1" hangingPunct="1">
              <a:defRPr/>
            </a:pPr>
            <a:r>
              <a:rPr lang="he-IL" sz="4400" dirty="0"/>
              <a:t>בתים וסיביות</a:t>
            </a:r>
          </a:p>
        </p:txBody>
      </p:sp>
    </p:spTree>
    <p:extLst>
      <p:ext uri="{BB962C8B-B14F-4D97-AF65-F5344CB8AC3E}">
        <p14:creationId xmlns:p14="http://schemas.microsoft.com/office/powerpoint/2010/main" val="71698698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/>
              <a:t>זיזה ימינה = חלוקה בשלמים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he-IL" dirty="0"/>
              <a:t>עבור </a:t>
            </a:r>
            <a:r>
              <a:rPr lang="en-US" dirty="0"/>
              <a:t>x&gt;&gt;y</a:t>
            </a:r>
            <a:r>
              <a:rPr lang="he-IL" dirty="0"/>
              <a:t>, בפועל מבצעים חלוקה </a:t>
            </a:r>
            <a:r>
              <a:rPr lang="en-US" dirty="0"/>
              <a:t>floor(x/2</a:t>
            </a:r>
            <a:r>
              <a:rPr lang="en-US" baseline="30000" dirty="0"/>
              <a:t>y</a:t>
            </a:r>
            <a:r>
              <a:rPr lang="en-US" dirty="0"/>
              <a:t>)</a:t>
            </a:r>
            <a:r>
              <a:rPr lang="en-US" baseline="30000" dirty="0"/>
              <a:t> </a:t>
            </a:r>
            <a:r>
              <a:rPr lang="he-IL" baseline="30000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למה?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נבצע זיזה לוגית </a:t>
            </a:r>
            <a:r>
              <a:rPr lang="en-US" dirty="0"/>
              <a:t>x&gt;&gt;2 </a:t>
            </a:r>
            <a:r>
              <a:rPr lang="he-IL" dirty="0"/>
              <a:t> עבור  </a:t>
            </a:r>
            <a:r>
              <a:rPr lang="en-US" dirty="0"/>
              <a:t>x=x</a:t>
            </a:r>
            <a:r>
              <a:rPr lang="en-US" baseline="-25000" dirty="0"/>
              <a:t>7</a:t>
            </a:r>
            <a:r>
              <a:rPr lang="en-US" dirty="0"/>
              <a:t>*2</a:t>
            </a:r>
            <a:r>
              <a:rPr lang="en-US" baseline="30000" dirty="0"/>
              <a:t>7</a:t>
            </a:r>
            <a:r>
              <a:rPr lang="en-US" dirty="0"/>
              <a:t>+…+x</a:t>
            </a:r>
            <a:r>
              <a:rPr lang="en-US" baseline="-25000" dirty="0"/>
              <a:t>1</a:t>
            </a:r>
            <a:r>
              <a:rPr lang="en-US" dirty="0"/>
              <a:t>*2</a:t>
            </a:r>
            <a:r>
              <a:rPr lang="en-US" baseline="30000" dirty="0"/>
              <a:t>1</a:t>
            </a:r>
            <a:r>
              <a:rPr lang="en-US" dirty="0"/>
              <a:t>+x</a:t>
            </a:r>
            <a:r>
              <a:rPr lang="en-US" baseline="-25000" dirty="0"/>
              <a:t>0</a:t>
            </a:r>
            <a:r>
              <a:rPr lang="en-US" dirty="0"/>
              <a:t>*2</a:t>
            </a:r>
            <a:r>
              <a:rPr lang="en-US" baseline="30000" dirty="0"/>
              <a:t>0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קיבלנו: </a:t>
            </a:r>
            <a:r>
              <a:rPr lang="en-US" dirty="0"/>
              <a:t>x&gt;&gt;2=x</a:t>
            </a:r>
            <a:r>
              <a:rPr lang="en-US" baseline="-25000" dirty="0"/>
              <a:t>7</a:t>
            </a:r>
            <a:r>
              <a:rPr lang="en-US" dirty="0"/>
              <a:t>*2</a:t>
            </a:r>
            <a:r>
              <a:rPr lang="en-US" baseline="30000" dirty="0"/>
              <a:t>5</a:t>
            </a:r>
            <a:r>
              <a:rPr lang="en-US" dirty="0"/>
              <a:t>+…+x</a:t>
            </a:r>
            <a:r>
              <a:rPr lang="en-US" baseline="-25000" dirty="0"/>
              <a:t>2</a:t>
            </a:r>
            <a:r>
              <a:rPr lang="en-US" dirty="0"/>
              <a:t>*2</a:t>
            </a:r>
            <a:r>
              <a:rPr lang="en-US" baseline="30000" dirty="0"/>
              <a:t>0</a:t>
            </a:r>
            <a:endParaRPr lang="he-IL" baseline="30000" dirty="0"/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נשווה לחלוקה ב-</a:t>
            </a:r>
            <a:r>
              <a:rPr lang="en-US" dirty="0"/>
              <a:t>2</a:t>
            </a:r>
            <a:r>
              <a:rPr lang="en-US" baseline="30000" dirty="0"/>
              <a:t>2</a:t>
            </a:r>
            <a:r>
              <a:rPr lang="he-IL" dirty="0"/>
              <a:t>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קיבלנו: </a:t>
            </a:r>
            <a:r>
              <a:rPr lang="en-US" dirty="0"/>
              <a:t>x/ 2</a:t>
            </a:r>
            <a:r>
              <a:rPr lang="en-US" baseline="30000" dirty="0"/>
              <a:t>2 </a:t>
            </a:r>
            <a:r>
              <a:rPr lang="en-US" dirty="0"/>
              <a:t>=x</a:t>
            </a:r>
            <a:r>
              <a:rPr lang="en-US" baseline="-25000" dirty="0"/>
              <a:t>7</a:t>
            </a:r>
            <a:r>
              <a:rPr lang="en-US" dirty="0"/>
              <a:t>*2</a:t>
            </a:r>
            <a:r>
              <a:rPr lang="en-US" baseline="30000" dirty="0"/>
              <a:t>5</a:t>
            </a:r>
            <a:r>
              <a:rPr lang="en-US" dirty="0"/>
              <a:t>+…+x</a:t>
            </a:r>
            <a:r>
              <a:rPr lang="en-US" baseline="-25000" dirty="0"/>
              <a:t>2</a:t>
            </a:r>
            <a:r>
              <a:rPr lang="en-US" dirty="0"/>
              <a:t>*2</a:t>
            </a:r>
            <a:r>
              <a:rPr lang="en-US" baseline="30000" dirty="0"/>
              <a:t>0</a:t>
            </a:r>
            <a:r>
              <a:rPr lang="en-US" dirty="0"/>
              <a:t>+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*2</a:t>
            </a:r>
            <a:r>
              <a:rPr lang="en-US" baseline="30000" dirty="0">
                <a:solidFill>
                  <a:srgbClr val="CC0000"/>
                </a:solidFill>
              </a:rPr>
              <a:t>-1</a:t>
            </a:r>
            <a:r>
              <a:rPr lang="en-US" dirty="0">
                <a:solidFill>
                  <a:srgbClr val="CC0000"/>
                </a:solidFill>
              </a:rPr>
              <a:t>+x</a:t>
            </a:r>
            <a:r>
              <a:rPr lang="en-US" baseline="-25000" dirty="0">
                <a:solidFill>
                  <a:srgbClr val="CC0000"/>
                </a:solidFill>
              </a:rPr>
              <a:t>0</a:t>
            </a:r>
            <a:r>
              <a:rPr lang="en-US" dirty="0">
                <a:solidFill>
                  <a:srgbClr val="CC0000"/>
                </a:solidFill>
              </a:rPr>
              <a:t>*2</a:t>
            </a:r>
            <a:r>
              <a:rPr lang="en-US" baseline="30000" dirty="0">
                <a:solidFill>
                  <a:srgbClr val="CC0000"/>
                </a:solidFill>
              </a:rPr>
              <a:t>-2</a:t>
            </a:r>
            <a:endParaRPr lang="he-IL" baseline="30000" dirty="0">
              <a:solidFill>
                <a:srgbClr val="CC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זו אותה התוצאה, אחרי שמעגלים את השבר מטה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דוגמא לחישובים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בהינתן </a:t>
            </a:r>
            <a:r>
              <a:rPr lang="en-US" dirty="0"/>
              <a:t>x</a:t>
            </a:r>
            <a:r>
              <a:rPr lang="he-IL" dirty="0"/>
              <a:t> נרצה לחשב את </a:t>
            </a:r>
            <a:r>
              <a:rPr lang="en-US" dirty="0"/>
              <a:t>2</a:t>
            </a:r>
            <a:r>
              <a:rPr lang="en-US" baseline="30000" dirty="0"/>
              <a:t>x</a:t>
            </a:r>
            <a:r>
              <a:rPr lang="en-US" dirty="0"/>
              <a:t>+4</a:t>
            </a:r>
            <a:r>
              <a:rPr lang="he-IL" dirty="0"/>
              <a:t>, נממש </a:t>
            </a:r>
            <a:r>
              <a:rPr lang="en-US" dirty="0" err="1"/>
              <a:t>int</a:t>
            </a:r>
            <a:r>
              <a:rPr lang="en-US" dirty="0"/>
              <a:t> pow2plus4(</a:t>
            </a:r>
            <a:r>
              <a:rPr lang="en-US" dirty="0" err="1"/>
              <a:t>int</a:t>
            </a:r>
            <a:r>
              <a:rPr lang="en-US" dirty="0"/>
              <a:t> x)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פתרון פשוט, עם לולאות</a:t>
            </a:r>
          </a:p>
          <a:p>
            <a:pPr marL="0" indent="0" algn="l" rtl="0"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pow2plus4 (</a:t>
            </a:r>
            <a:r>
              <a:rPr lang="en-US" dirty="0" err="1"/>
              <a:t>int</a:t>
            </a:r>
            <a:r>
              <a:rPr lang="en-US" dirty="0"/>
              <a:t> x) </a:t>
            </a:r>
          </a:p>
          <a:p>
            <a:pPr marL="0" indent="0" algn="l" rtl="0" eaLnBrk="1" hangingPunct="1">
              <a:defRPr/>
            </a:pPr>
            <a:r>
              <a:rPr lang="en-US" dirty="0"/>
              <a:t>{</a:t>
            </a:r>
          </a:p>
          <a:p>
            <a:pPr marL="0" indent="0" algn="l" rtl="0" eaLnBrk="1" hangingPunct="1">
              <a:defRPr/>
            </a:pPr>
            <a:r>
              <a:rPr lang="en-US" dirty="0"/>
              <a:t>	</a:t>
            </a:r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r>
              <a:rPr lang="en-US" dirty="0"/>
              <a:t>}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דוגמא לחישובים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בהינתן </a:t>
            </a:r>
            <a:r>
              <a:rPr lang="en-US" dirty="0"/>
              <a:t>x</a:t>
            </a:r>
            <a:r>
              <a:rPr lang="he-IL" dirty="0"/>
              <a:t> נרצה לחשב את </a:t>
            </a:r>
            <a:r>
              <a:rPr lang="en-US" dirty="0"/>
              <a:t>2</a:t>
            </a:r>
            <a:r>
              <a:rPr lang="en-US" baseline="30000" dirty="0"/>
              <a:t>x</a:t>
            </a:r>
            <a:r>
              <a:rPr lang="en-US" dirty="0"/>
              <a:t>+4</a:t>
            </a:r>
            <a:r>
              <a:rPr lang="he-IL" dirty="0"/>
              <a:t>, נממש </a:t>
            </a:r>
            <a:r>
              <a:rPr lang="en-US" dirty="0" err="1"/>
              <a:t>int</a:t>
            </a:r>
            <a:r>
              <a:rPr lang="en-US" dirty="0"/>
              <a:t> pow2plus4(</a:t>
            </a:r>
            <a:r>
              <a:rPr lang="en-US" dirty="0" err="1"/>
              <a:t>int</a:t>
            </a:r>
            <a:r>
              <a:rPr lang="en-US" dirty="0"/>
              <a:t> x)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פתרון פשוט, עם לולאות</a:t>
            </a:r>
            <a:r>
              <a:rPr lang="en-US" dirty="0"/>
              <a:t>:</a:t>
            </a:r>
            <a:endParaRPr lang="he-IL" dirty="0"/>
          </a:p>
          <a:p>
            <a:pPr marL="0" indent="0" algn="l" rtl="0" eaLnBrk="1" hangingPunct="1">
              <a:defRPr/>
            </a:pPr>
            <a:r>
              <a:rPr lang="en-US" sz="2000" dirty="0" err="1"/>
              <a:t>Int</a:t>
            </a:r>
            <a:r>
              <a:rPr lang="en-US" sz="2000" dirty="0"/>
              <a:t> pow2plus4 (</a:t>
            </a:r>
            <a:r>
              <a:rPr lang="en-US" sz="2000" dirty="0" err="1"/>
              <a:t>int</a:t>
            </a:r>
            <a:r>
              <a:rPr lang="en-US" sz="2000" dirty="0"/>
              <a:t> x) 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{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	temp = 1;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	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=0 ; </a:t>
            </a:r>
            <a:r>
              <a:rPr lang="en-US" sz="2000" dirty="0" err="1"/>
              <a:t>i</a:t>
            </a:r>
            <a:r>
              <a:rPr lang="en-US" sz="2000" dirty="0"/>
              <a:t> &lt; x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	{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		temp = temp*2;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	}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return temp + 4;</a:t>
            </a:r>
          </a:p>
          <a:p>
            <a:pPr marL="0" indent="0" algn="l" rtl="0" eaLnBrk="1" hangingPunct="1">
              <a:defRPr/>
            </a:pPr>
            <a:r>
              <a:rPr lang="en-US" sz="2000" dirty="0"/>
              <a:t>}</a:t>
            </a: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013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דוגמא לחישובים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נרצה לחשב את </a:t>
            </a:r>
            <a:r>
              <a:rPr lang="en-US" dirty="0"/>
              <a:t>2</a:t>
            </a:r>
            <a:r>
              <a:rPr lang="en-US" baseline="30000" dirty="0"/>
              <a:t>x</a:t>
            </a:r>
            <a:r>
              <a:rPr lang="en-US" dirty="0"/>
              <a:t>+4</a:t>
            </a:r>
            <a:r>
              <a:rPr lang="he-IL" dirty="0"/>
              <a:t>, נממש </a:t>
            </a:r>
            <a:r>
              <a:rPr lang="en-US" dirty="0" err="1"/>
              <a:t>int</a:t>
            </a:r>
            <a:r>
              <a:rPr lang="en-US" dirty="0"/>
              <a:t> pow2plus4_2(</a:t>
            </a:r>
            <a:r>
              <a:rPr lang="en-US" dirty="0" err="1"/>
              <a:t>int</a:t>
            </a:r>
            <a:r>
              <a:rPr lang="en-US" dirty="0"/>
              <a:t> x)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יש להשתמש באופרטורים שלמדנו, </a:t>
            </a:r>
            <a:r>
              <a:rPr lang="he-IL" u="sng" dirty="0"/>
              <a:t>בלי לולאות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נתחיל ב-</a:t>
            </a:r>
            <a:r>
              <a:rPr lang="en-US" dirty="0"/>
              <a:t>2</a:t>
            </a:r>
            <a:r>
              <a:rPr lang="en-US" baseline="30000" dirty="0"/>
              <a:t>x</a:t>
            </a:r>
            <a:endParaRPr lang="he-IL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נשים לב ש:                   , ולכן:</a:t>
            </a:r>
          </a:p>
          <a:p>
            <a:pPr marL="0" indent="0" algn="l" rtl="0"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pow2plus4(</a:t>
            </a:r>
            <a:r>
              <a:rPr lang="en-US" dirty="0" err="1"/>
              <a:t>int</a:t>
            </a:r>
            <a:r>
              <a:rPr lang="en-US" dirty="0"/>
              <a:t> x) </a:t>
            </a:r>
          </a:p>
          <a:p>
            <a:pPr marL="0" indent="0" algn="l" rtl="0" eaLnBrk="1" hangingPunct="1">
              <a:defRPr/>
            </a:pPr>
            <a:r>
              <a:rPr lang="en-US" dirty="0"/>
              <a:t>{</a:t>
            </a:r>
          </a:p>
          <a:p>
            <a:pPr marL="0" indent="0" algn="l" rtl="0" eaLnBrk="1" hangingPunct="1">
              <a:defRPr/>
            </a:pPr>
            <a:r>
              <a:rPr lang="en-US" dirty="0"/>
              <a:t>	</a:t>
            </a:r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endParaRPr lang="en-US" dirty="0"/>
          </a:p>
          <a:p>
            <a:pPr marL="0" indent="0" algn="l" rtl="0" eaLnBrk="1" hangingPunct="1">
              <a:defRPr/>
            </a:pPr>
            <a:r>
              <a:rPr lang="en-US" dirty="0"/>
              <a:t>}</a:t>
            </a:r>
            <a:endParaRPr lang="he-IL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076056" y="2780928"/>
            <a:ext cx="1584176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דוגמא לחישובים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נרצה לחשב את </a:t>
            </a:r>
            <a:r>
              <a:rPr lang="en-US" dirty="0"/>
              <a:t>2</a:t>
            </a:r>
            <a:r>
              <a:rPr lang="en-US" baseline="30000" dirty="0"/>
              <a:t>x</a:t>
            </a:r>
            <a:r>
              <a:rPr lang="en-US" dirty="0"/>
              <a:t>+4</a:t>
            </a:r>
            <a:r>
              <a:rPr lang="he-IL" dirty="0"/>
              <a:t>, נממש </a:t>
            </a:r>
            <a:r>
              <a:rPr lang="en-US" dirty="0" err="1"/>
              <a:t>int</a:t>
            </a:r>
            <a:r>
              <a:rPr lang="en-US" dirty="0"/>
              <a:t> pow2plus4_2(</a:t>
            </a:r>
            <a:r>
              <a:rPr lang="en-US" dirty="0" err="1"/>
              <a:t>int</a:t>
            </a:r>
            <a:r>
              <a:rPr lang="en-US" dirty="0"/>
              <a:t> x)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יש להשתמש באופרטורים שלמדנו, </a:t>
            </a:r>
            <a:r>
              <a:rPr lang="he-IL" u="sng" dirty="0"/>
              <a:t>בלי לולאות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נתחיל ב-</a:t>
            </a:r>
            <a:r>
              <a:rPr lang="en-US" dirty="0"/>
              <a:t>2</a:t>
            </a:r>
            <a:r>
              <a:rPr lang="en-US" baseline="30000" dirty="0"/>
              <a:t>x</a:t>
            </a:r>
            <a:endParaRPr lang="he-IL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נשים לב ש: </a:t>
            </a:r>
            <a:r>
              <a:rPr lang="en-US" dirty="0"/>
              <a:t>2</a:t>
            </a:r>
            <a:r>
              <a:rPr lang="en-US" baseline="30000" dirty="0"/>
              <a:t>x</a:t>
            </a:r>
            <a:r>
              <a:rPr lang="en-US" dirty="0"/>
              <a:t> = 1&lt;&lt;x</a:t>
            </a:r>
            <a:r>
              <a:rPr lang="he-IL" dirty="0"/>
              <a:t> , ולכן:</a:t>
            </a:r>
          </a:p>
          <a:p>
            <a:pPr marL="0" indent="0" algn="l" rtl="0"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pow2plus4(</a:t>
            </a:r>
            <a:r>
              <a:rPr lang="en-US" dirty="0" err="1"/>
              <a:t>int</a:t>
            </a:r>
            <a:r>
              <a:rPr lang="en-US" dirty="0"/>
              <a:t> x) </a:t>
            </a:r>
          </a:p>
          <a:p>
            <a:pPr marL="0" indent="0" algn="l" rtl="0" eaLnBrk="1" hangingPunct="1">
              <a:defRPr/>
            </a:pPr>
            <a:r>
              <a:rPr lang="en-US" dirty="0"/>
              <a:t>{</a:t>
            </a:r>
          </a:p>
          <a:p>
            <a:pPr marL="0" indent="0" algn="l" rtl="0" eaLnBrk="1" hangingPunct="1">
              <a:defRPr/>
            </a:pPr>
            <a:r>
              <a:rPr lang="en-US" dirty="0"/>
              <a:t>return (1&lt;&lt;x)+4</a:t>
            </a:r>
          </a:p>
          <a:p>
            <a:pPr marL="0" indent="0" algn="l" rtl="0" eaLnBrk="1" hangingPunct="1">
              <a:defRPr/>
            </a:pPr>
            <a:r>
              <a:rPr lang="en-US" dirty="0"/>
              <a:t>}</a:t>
            </a:r>
            <a:endParaRPr lang="he-IL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076056" y="2780928"/>
            <a:ext cx="1584176" cy="50405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65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5" y="279400"/>
            <a:ext cx="5924376" cy="390525"/>
          </a:xfrm>
        </p:spPr>
        <p:txBody>
          <a:bodyPr/>
          <a:lstStyle/>
          <a:p>
            <a:pPr eaLnBrk="1" hangingPunct="1"/>
            <a:r>
              <a:rPr lang="he-IL" altLang="he-IL" dirty="0"/>
              <a:t>קידוד של ערכי בתים -תזכורת</a:t>
            </a:r>
            <a:endParaRPr lang="en-US" altLang="he-IL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6078538" cy="5005387"/>
          </a:xfrm>
        </p:spPr>
        <p:txBody>
          <a:bodyPr/>
          <a:lstStyle/>
          <a:p>
            <a:pPr marL="223838" indent="-223838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בית </a:t>
            </a:r>
            <a:r>
              <a:rPr lang="en-US" dirty="0"/>
              <a:t>byte)</a:t>
            </a:r>
            <a:r>
              <a:rPr lang="he-IL" dirty="0"/>
              <a:t>) = 8 סיביות (</a:t>
            </a:r>
            <a:r>
              <a:rPr lang="en-US" dirty="0"/>
              <a:t>bits</a:t>
            </a:r>
            <a:r>
              <a:rPr lang="he-IL" dirty="0"/>
              <a:t>)</a:t>
            </a:r>
            <a:endParaRPr lang="en-US" dirty="0"/>
          </a:p>
          <a:p>
            <a:pPr marL="560388" lvl="1" indent="-22225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בינארי</a:t>
            </a:r>
            <a:r>
              <a:rPr lang="en-US" dirty="0"/>
              <a:t> :</a:t>
            </a:r>
            <a:r>
              <a:rPr lang="he-IL" dirty="0"/>
              <a:t> החל ב-</a:t>
            </a:r>
            <a:r>
              <a:rPr lang="en-US" dirty="0"/>
              <a:t>		00000000</a:t>
            </a:r>
            <a:r>
              <a:rPr lang="en-US" baseline="-25000" dirty="0"/>
              <a:t>2</a:t>
            </a:r>
            <a:r>
              <a:rPr lang="en-US" dirty="0"/>
              <a:t> 	</a:t>
            </a:r>
            <a:r>
              <a:rPr lang="he-IL" dirty="0"/>
              <a:t> </a:t>
            </a:r>
          </a:p>
          <a:p>
            <a:pPr marL="338138" lvl="1" indent="0" defTabSz="895350" eaLnBrk="1" hangingPunct="1">
              <a:buFont typeface="Wingdings" panose="05000000000000000000" pitchFamily="2" charset="2"/>
              <a:buNone/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	עד-	</a:t>
            </a:r>
            <a:r>
              <a:rPr lang="en-US" dirty="0"/>
              <a:t>11111111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  <a:p>
            <a:pPr marL="560388" lvl="1" indent="-22225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עשרוני </a:t>
            </a:r>
            <a:r>
              <a:rPr lang="en-US" dirty="0"/>
              <a:t>Decimal= 	0</a:t>
            </a:r>
            <a:r>
              <a:rPr lang="en-US" baseline="-25000" dirty="0"/>
              <a:t>10</a:t>
            </a:r>
            <a:r>
              <a:rPr lang="en-US" dirty="0"/>
              <a:t>	 </a:t>
            </a:r>
            <a:r>
              <a:rPr lang="he-IL" dirty="0"/>
              <a:t>עד </a:t>
            </a:r>
            <a:r>
              <a:rPr lang="en-US" dirty="0"/>
              <a:t> 	255</a:t>
            </a:r>
            <a:r>
              <a:rPr lang="en-US" baseline="-25000" dirty="0"/>
              <a:t>10</a:t>
            </a:r>
            <a:endParaRPr lang="en-US" dirty="0"/>
          </a:p>
          <a:p>
            <a:pPr marL="560388" lvl="1" indent="-22225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בסיס 16=</a:t>
            </a:r>
            <a:r>
              <a:rPr lang="en-US" dirty="0"/>
              <a:t>Hexadecimal</a:t>
            </a:r>
            <a:r>
              <a:rPr lang="he-IL" dirty="0"/>
              <a:t> </a:t>
            </a:r>
            <a:r>
              <a:rPr lang="en-US" dirty="0"/>
              <a:t>(</a:t>
            </a:r>
            <a:r>
              <a:rPr lang="en-US" dirty="0" err="1"/>
              <a:t>Hexa</a:t>
            </a:r>
            <a:r>
              <a:rPr lang="en-US" dirty="0"/>
              <a:t>) 	00</a:t>
            </a:r>
            <a:r>
              <a:rPr lang="en-US" baseline="-25000" dirty="0"/>
              <a:t>16</a:t>
            </a:r>
            <a:r>
              <a:rPr lang="en-US" dirty="0"/>
              <a:t> </a:t>
            </a:r>
            <a:r>
              <a:rPr lang="he-IL" dirty="0"/>
              <a:t> עד</a:t>
            </a:r>
            <a:r>
              <a:rPr lang="en-US" dirty="0"/>
              <a:t>FF</a:t>
            </a:r>
            <a:r>
              <a:rPr lang="en-US" baseline="-25000" dirty="0"/>
              <a:t>16</a:t>
            </a:r>
          </a:p>
          <a:p>
            <a:pPr marL="223838" indent="-223838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endParaRPr lang="he-IL" dirty="0"/>
          </a:p>
          <a:p>
            <a:pPr marL="223838" indent="-223838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ייצוג </a:t>
            </a:r>
            <a:r>
              <a:rPr lang="he-IL" dirty="0" err="1"/>
              <a:t>הקסדצימלי</a:t>
            </a:r>
            <a:r>
              <a:rPr lang="he-IL" dirty="0"/>
              <a:t>:</a:t>
            </a:r>
            <a:endParaRPr lang="en-US" dirty="0"/>
          </a:p>
          <a:p>
            <a:pPr marL="839788" lvl="2" indent="-16510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>
                <a:cs typeface="Arial" pitchFamily="34" charset="0"/>
              </a:rPr>
              <a:t> </a:t>
            </a:r>
            <a:r>
              <a:rPr lang="he-IL" dirty="0"/>
              <a:t>בסיס 16</a:t>
            </a:r>
            <a:endParaRPr lang="en-US" dirty="0"/>
          </a:p>
          <a:p>
            <a:pPr marL="839788" lvl="2" indent="-16510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>
                <a:cs typeface="Arial" pitchFamily="34" charset="0"/>
              </a:rPr>
              <a:t> </a:t>
            </a:r>
            <a:r>
              <a:rPr lang="he-IL" dirty="0"/>
              <a:t>ספרות </a:t>
            </a:r>
            <a:r>
              <a:rPr lang="he-IL" dirty="0">
                <a:cs typeface="Arial" pitchFamily="34" charset="0"/>
              </a:rPr>
              <a:t> </a:t>
            </a:r>
            <a:r>
              <a:rPr lang="he-IL" dirty="0"/>
              <a:t>0-</a:t>
            </a:r>
            <a:r>
              <a:rPr lang="he-IL" dirty="0">
                <a:cs typeface="Arial" pitchFamily="34" charset="0"/>
              </a:rPr>
              <a:t> </a:t>
            </a:r>
            <a:r>
              <a:rPr lang="he-IL" dirty="0"/>
              <a:t>9 ואותיות </a:t>
            </a:r>
            <a:r>
              <a:rPr lang="en-US" dirty="0"/>
              <a:t>‘A’ – ‘F’</a:t>
            </a:r>
          </a:p>
          <a:p>
            <a:pPr marL="839788" lvl="2" indent="-16510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>
                <a:cs typeface="Arial" pitchFamily="34" charset="0"/>
              </a:rPr>
              <a:t> </a:t>
            </a:r>
            <a:r>
              <a:rPr lang="he-IL" dirty="0"/>
              <a:t>ב – </a:t>
            </a:r>
            <a:r>
              <a:rPr lang="en-US" dirty="0"/>
              <a:t>C</a:t>
            </a:r>
            <a:r>
              <a:rPr lang="he-IL" dirty="0"/>
              <a:t> כתוב</a:t>
            </a:r>
            <a:r>
              <a:rPr lang="en-US" dirty="0"/>
              <a:t>FA1D37B</a:t>
            </a:r>
            <a:r>
              <a:rPr lang="en-US" baseline="-25000" dirty="0"/>
              <a:t>16</a:t>
            </a:r>
            <a:r>
              <a:rPr lang="en-US" dirty="0"/>
              <a:t> </a:t>
            </a:r>
            <a:r>
              <a:rPr lang="he-IL" dirty="0"/>
              <a:t> כך:</a:t>
            </a:r>
          </a:p>
          <a:p>
            <a:pPr marL="1120775" lvl="3" indent="-166688" defTabSz="895350" eaLnBrk="1" hangingPunct="1">
              <a:buFontTx/>
              <a:buNone/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/>
              <a:t>  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0xFA1D37B</a:t>
            </a:r>
            <a:r>
              <a:rPr lang="he-IL" dirty="0">
                <a:latin typeface="Courier New" pitchFamily="49" charset="0"/>
              </a:rPr>
              <a:t>או </a:t>
            </a:r>
            <a:r>
              <a:rPr lang="en-US" dirty="0">
                <a:latin typeface="Courier New" pitchFamily="49" charset="0"/>
              </a:rPr>
              <a:t>0xfa1d37b</a:t>
            </a:r>
            <a:endParaRPr lang="he-IL" dirty="0">
              <a:latin typeface="Courier New" pitchFamily="49" charset="0"/>
            </a:endParaRPr>
          </a:p>
          <a:p>
            <a:pPr marL="839788" lvl="2" indent="-165100" defTabSz="895350" eaLnBrk="1" hangingPunct="1">
              <a:tabLst>
                <a:tab pos="2336800" algn="l"/>
                <a:tab pos="3487738" algn="l"/>
                <a:tab pos="4064000" algn="l"/>
              </a:tabLst>
              <a:defRPr/>
            </a:pPr>
            <a:r>
              <a:rPr lang="he-IL" dirty="0">
                <a:cs typeface="Arial" pitchFamily="34" charset="0"/>
              </a:rPr>
              <a:t> </a:t>
            </a:r>
            <a:r>
              <a:rPr lang="en-US" dirty="0"/>
              <a:t>(D37B)</a:t>
            </a:r>
            <a:r>
              <a:rPr lang="en-US" baseline="-25000" dirty="0"/>
              <a:t> 16</a:t>
            </a:r>
            <a:r>
              <a:rPr lang="en-US" dirty="0"/>
              <a:t>=13*16</a:t>
            </a:r>
            <a:r>
              <a:rPr lang="en-US" baseline="30000" dirty="0"/>
              <a:t>3</a:t>
            </a:r>
            <a:r>
              <a:rPr lang="en-US" dirty="0"/>
              <a:t>+3*16</a:t>
            </a:r>
            <a:r>
              <a:rPr lang="en-US" baseline="30000" dirty="0"/>
              <a:t>2</a:t>
            </a:r>
            <a:r>
              <a:rPr lang="en-US" dirty="0"/>
              <a:t>+7*16</a:t>
            </a:r>
            <a:r>
              <a:rPr lang="en-US" baseline="30000" dirty="0"/>
              <a:t>1</a:t>
            </a:r>
            <a:r>
              <a:rPr lang="en-US" dirty="0"/>
              <a:t>+11*16</a:t>
            </a:r>
            <a:r>
              <a:rPr lang="en-US" baseline="30000" dirty="0"/>
              <a:t>0</a:t>
            </a:r>
            <a:endParaRPr lang="en-US" dirty="0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6705600" y="1371600"/>
            <a:ext cx="1795463" cy="4244975"/>
            <a:chOff x="4224" y="864"/>
            <a:chExt cx="1131" cy="2674"/>
          </a:xfrm>
        </p:grpSpPr>
        <p:grpSp>
          <p:nvGrpSpPr>
            <p:cNvPr id="7174" name="Group 5"/>
            <p:cNvGrpSpPr>
              <a:grpSpLocks/>
            </p:cNvGrpSpPr>
            <p:nvPr/>
          </p:nvGrpSpPr>
          <p:grpSpPr bwMode="auto">
            <a:xfrm>
              <a:off x="4224" y="1234"/>
              <a:ext cx="1104" cy="2304"/>
              <a:chOff x="4224" y="1234"/>
              <a:chExt cx="1104" cy="2304"/>
            </a:xfrm>
          </p:grpSpPr>
          <p:sp>
            <p:nvSpPr>
              <p:cNvPr id="7178" name="Rectangle 6"/>
              <p:cNvSpPr>
                <a:spLocks noChangeArrowheads="1"/>
              </p:cNvSpPr>
              <p:nvPr/>
            </p:nvSpPr>
            <p:spPr bwMode="auto">
              <a:xfrm>
                <a:off x="4224" y="123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7179" name="Rectangle 7"/>
              <p:cNvSpPr>
                <a:spLocks noChangeArrowheads="1"/>
              </p:cNvSpPr>
              <p:nvPr/>
            </p:nvSpPr>
            <p:spPr bwMode="auto">
              <a:xfrm>
                <a:off x="4512" y="123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7180" name="Rectangle 8"/>
              <p:cNvSpPr>
                <a:spLocks noChangeArrowheads="1"/>
              </p:cNvSpPr>
              <p:nvPr/>
            </p:nvSpPr>
            <p:spPr bwMode="auto">
              <a:xfrm>
                <a:off x="4800" y="123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0000</a:t>
                </a:r>
              </a:p>
            </p:txBody>
          </p:sp>
          <p:sp>
            <p:nvSpPr>
              <p:cNvPr id="7181" name="Rectangle 9"/>
              <p:cNvSpPr>
                <a:spLocks noChangeArrowheads="1"/>
              </p:cNvSpPr>
              <p:nvPr/>
            </p:nvSpPr>
            <p:spPr bwMode="auto">
              <a:xfrm>
                <a:off x="4224" y="137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7182" name="Rectangle 10"/>
              <p:cNvSpPr>
                <a:spLocks noChangeArrowheads="1"/>
              </p:cNvSpPr>
              <p:nvPr/>
            </p:nvSpPr>
            <p:spPr bwMode="auto">
              <a:xfrm>
                <a:off x="4512" y="137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7183" name="Rectangle 11"/>
              <p:cNvSpPr>
                <a:spLocks noChangeArrowheads="1"/>
              </p:cNvSpPr>
              <p:nvPr/>
            </p:nvSpPr>
            <p:spPr bwMode="auto">
              <a:xfrm>
                <a:off x="4800" y="137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0001</a:t>
                </a:r>
              </a:p>
            </p:txBody>
          </p:sp>
          <p:sp>
            <p:nvSpPr>
              <p:cNvPr id="7184" name="Rectangle 12"/>
              <p:cNvSpPr>
                <a:spLocks noChangeArrowheads="1"/>
              </p:cNvSpPr>
              <p:nvPr/>
            </p:nvSpPr>
            <p:spPr bwMode="auto">
              <a:xfrm>
                <a:off x="4224" y="152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7185" name="Rectangle 13"/>
              <p:cNvSpPr>
                <a:spLocks noChangeArrowheads="1"/>
              </p:cNvSpPr>
              <p:nvPr/>
            </p:nvSpPr>
            <p:spPr bwMode="auto">
              <a:xfrm>
                <a:off x="4512" y="152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7186" name="Rectangle 14"/>
              <p:cNvSpPr>
                <a:spLocks noChangeArrowheads="1"/>
              </p:cNvSpPr>
              <p:nvPr/>
            </p:nvSpPr>
            <p:spPr bwMode="auto">
              <a:xfrm>
                <a:off x="4800" y="152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0010</a:t>
                </a:r>
              </a:p>
            </p:txBody>
          </p:sp>
          <p:sp>
            <p:nvSpPr>
              <p:cNvPr id="7187" name="Rectangle 15"/>
              <p:cNvSpPr>
                <a:spLocks noChangeArrowheads="1"/>
              </p:cNvSpPr>
              <p:nvPr/>
            </p:nvSpPr>
            <p:spPr bwMode="auto">
              <a:xfrm>
                <a:off x="4224" y="166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7188" name="Rectangle 16"/>
              <p:cNvSpPr>
                <a:spLocks noChangeArrowheads="1"/>
              </p:cNvSpPr>
              <p:nvPr/>
            </p:nvSpPr>
            <p:spPr bwMode="auto">
              <a:xfrm>
                <a:off x="4512" y="166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7189" name="Rectangle 17"/>
              <p:cNvSpPr>
                <a:spLocks noChangeArrowheads="1"/>
              </p:cNvSpPr>
              <p:nvPr/>
            </p:nvSpPr>
            <p:spPr bwMode="auto">
              <a:xfrm>
                <a:off x="4800" y="166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0011</a:t>
                </a:r>
              </a:p>
            </p:txBody>
          </p:sp>
          <p:sp>
            <p:nvSpPr>
              <p:cNvPr id="7190" name="Rectangle 18"/>
              <p:cNvSpPr>
                <a:spLocks noChangeArrowheads="1"/>
              </p:cNvSpPr>
              <p:nvPr/>
            </p:nvSpPr>
            <p:spPr bwMode="auto">
              <a:xfrm>
                <a:off x="4224" y="181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7191" name="Rectangle 19"/>
              <p:cNvSpPr>
                <a:spLocks noChangeArrowheads="1"/>
              </p:cNvSpPr>
              <p:nvPr/>
            </p:nvSpPr>
            <p:spPr bwMode="auto">
              <a:xfrm>
                <a:off x="4512" y="181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7192" name="Rectangle 20"/>
              <p:cNvSpPr>
                <a:spLocks noChangeArrowheads="1"/>
              </p:cNvSpPr>
              <p:nvPr/>
            </p:nvSpPr>
            <p:spPr bwMode="auto">
              <a:xfrm>
                <a:off x="4800" y="181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0100</a:t>
                </a:r>
              </a:p>
            </p:txBody>
          </p:sp>
          <p:sp>
            <p:nvSpPr>
              <p:cNvPr id="7193" name="Rectangle 21"/>
              <p:cNvSpPr>
                <a:spLocks noChangeArrowheads="1"/>
              </p:cNvSpPr>
              <p:nvPr/>
            </p:nvSpPr>
            <p:spPr bwMode="auto">
              <a:xfrm>
                <a:off x="4224" y="195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5</a:t>
                </a:r>
              </a:p>
            </p:txBody>
          </p:sp>
          <p:sp>
            <p:nvSpPr>
              <p:cNvPr id="7194" name="Rectangle 22"/>
              <p:cNvSpPr>
                <a:spLocks noChangeArrowheads="1"/>
              </p:cNvSpPr>
              <p:nvPr/>
            </p:nvSpPr>
            <p:spPr bwMode="auto">
              <a:xfrm>
                <a:off x="4512" y="195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5</a:t>
                </a:r>
              </a:p>
            </p:txBody>
          </p:sp>
          <p:sp>
            <p:nvSpPr>
              <p:cNvPr id="7195" name="Rectangle 23"/>
              <p:cNvSpPr>
                <a:spLocks noChangeArrowheads="1"/>
              </p:cNvSpPr>
              <p:nvPr/>
            </p:nvSpPr>
            <p:spPr bwMode="auto">
              <a:xfrm>
                <a:off x="4800" y="195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0101</a:t>
                </a:r>
              </a:p>
            </p:txBody>
          </p:sp>
          <p:sp>
            <p:nvSpPr>
              <p:cNvPr id="7196" name="Rectangle 24"/>
              <p:cNvSpPr>
                <a:spLocks noChangeArrowheads="1"/>
              </p:cNvSpPr>
              <p:nvPr/>
            </p:nvSpPr>
            <p:spPr bwMode="auto">
              <a:xfrm>
                <a:off x="4224" y="209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6</a:t>
                </a:r>
              </a:p>
            </p:txBody>
          </p:sp>
          <p:sp>
            <p:nvSpPr>
              <p:cNvPr id="7197" name="Rectangle 25"/>
              <p:cNvSpPr>
                <a:spLocks noChangeArrowheads="1"/>
              </p:cNvSpPr>
              <p:nvPr/>
            </p:nvSpPr>
            <p:spPr bwMode="auto">
              <a:xfrm>
                <a:off x="4512" y="209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6</a:t>
                </a:r>
              </a:p>
            </p:txBody>
          </p:sp>
          <p:sp>
            <p:nvSpPr>
              <p:cNvPr id="7198" name="Rectangle 26"/>
              <p:cNvSpPr>
                <a:spLocks noChangeArrowheads="1"/>
              </p:cNvSpPr>
              <p:nvPr/>
            </p:nvSpPr>
            <p:spPr bwMode="auto">
              <a:xfrm>
                <a:off x="4800" y="209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0110</a:t>
                </a:r>
              </a:p>
            </p:txBody>
          </p:sp>
          <p:sp>
            <p:nvSpPr>
              <p:cNvPr id="7199" name="Rectangle 27"/>
              <p:cNvSpPr>
                <a:spLocks noChangeArrowheads="1"/>
              </p:cNvSpPr>
              <p:nvPr/>
            </p:nvSpPr>
            <p:spPr bwMode="auto">
              <a:xfrm>
                <a:off x="4224" y="224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7</a:t>
                </a:r>
              </a:p>
            </p:txBody>
          </p:sp>
          <p:sp>
            <p:nvSpPr>
              <p:cNvPr id="7200" name="Rectangle 28"/>
              <p:cNvSpPr>
                <a:spLocks noChangeArrowheads="1"/>
              </p:cNvSpPr>
              <p:nvPr/>
            </p:nvSpPr>
            <p:spPr bwMode="auto">
              <a:xfrm>
                <a:off x="4512" y="224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7</a:t>
                </a:r>
              </a:p>
            </p:txBody>
          </p:sp>
          <p:sp>
            <p:nvSpPr>
              <p:cNvPr id="7201" name="Rectangle 29"/>
              <p:cNvSpPr>
                <a:spLocks noChangeArrowheads="1"/>
              </p:cNvSpPr>
              <p:nvPr/>
            </p:nvSpPr>
            <p:spPr bwMode="auto">
              <a:xfrm>
                <a:off x="4800" y="224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0111</a:t>
                </a:r>
              </a:p>
            </p:txBody>
          </p:sp>
          <p:sp>
            <p:nvSpPr>
              <p:cNvPr id="7202" name="Rectangle 30"/>
              <p:cNvSpPr>
                <a:spLocks noChangeArrowheads="1"/>
              </p:cNvSpPr>
              <p:nvPr/>
            </p:nvSpPr>
            <p:spPr bwMode="auto">
              <a:xfrm>
                <a:off x="4224" y="238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8</a:t>
                </a:r>
              </a:p>
            </p:txBody>
          </p:sp>
          <p:sp>
            <p:nvSpPr>
              <p:cNvPr id="7203" name="Rectangle 31"/>
              <p:cNvSpPr>
                <a:spLocks noChangeArrowheads="1"/>
              </p:cNvSpPr>
              <p:nvPr/>
            </p:nvSpPr>
            <p:spPr bwMode="auto">
              <a:xfrm>
                <a:off x="4512" y="238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8</a:t>
                </a:r>
              </a:p>
            </p:txBody>
          </p:sp>
          <p:sp>
            <p:nvSpPr>
              <p:cNvPr id="7204" name="Rectangle 32"/>
              <p:cNvSpPr>
                <a:spLocks noChangeArrowheads="1"/>
              </p:cNvSpPr>
              <p:nvPr/>
            </p:nvSpPr>
            <p:spPr bwMode="auto">
              <a:xfrm>
                <a:off x="4800" y="238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1000</a:t>
                </a:r>
              </a:p>
            </p:txBody>
          </p:sp>
          <p:sp>
            <p:nvSpPr>
              <p:cNvPr id="7205" name="Rectangle 33"/>
              <p:cNvSpPr>
                <a:spLocks noChangeArrowheads="1"/>
              </p:cNvSpPr>
              <p:nvPr/>
            </p:nvSpPr>
            <p:spPr bwMode="auto">
              <a:xfrm>
                <a:off x="4224" y="253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9</a:t>
                </a:r>
              </a:p>
            </p:txBody>
          </p:sp>
          <p:sp>
            <p:nvSpPr>
              <p:cNvPr id="7206" name="Rectangle 34"/>
              <p:cNvSpPr>
                <a:spLocks noChangeArrowheads="1"/>
              </p:cNvSpPr>
              <p:nvPr/>
            </p:nvSpPr>
            <p:spPr bwMode="auto">
              <a:xfrm>
                <a:off x="4512" y="253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9</a:t>
                </a:r>
              </a:p>
            </p:txBody>
          </p:sp>
          <p:sp>
            <p:nvSpPr>
              <p:cNvPr id="7207" name="Rectangle 35"/>
              <p:cNvSpPr>
                <a:spLocks noChangeArrowheads="1"/>
              </p:cNvSpPr>
              <p:nvPr/>
            </p:nvSpPr>
            <p:spPr bwMode="auto">
              <a:xfrm>
                <a:off x="4800" y="253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1001</a:t>
                </a:r>
              </a:p>
            </p:txBody>
          </p:sp>
          <p:sp>
            <p:nvSpPr>
              <p:cNvPr id="7208" name="Rectangle 36"/>
              <p:cNvSpPr>
                <a:spLocks noChangeArrowheads="1"/>
              </p:cNvSpPr>
              <p:nvPr/>
            </p:nvSpPr>
            <p:spPr bwMode="auto">
              <a:xfrm>
                <a:off x="4224" y="267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A</a:t>
                </a:r>
              </a:p>
            </p:txBody>
          </p:sp>
          <p:sp>
            <p:nvSpPr>
              <p:cNvPr id="7209" name="Rectangle 37"/>
              <p:cNvSpPr>
                <a:spLocks noChangeArrowheads="1"/>
              </p:cNvSpPr>
              <p:nvPr/>
            </p:nvSpPr>
            <p:spPr bwMode="auto">
              <a:xfrm>
                <a:off x="4512" y="267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7210" name="Rectangle 38"/>
              <p:cNvSpPr>
                <a:spLocks noChangeArrowheads="1"/>
              </p:cNvSpPr>
              <p:nvPr/>
            </p:nvSpPr>
            <p:spPr bwMode="auto">
              <a:xfrm>
                <a:off x="4800" y="267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1010</a:t>
                </a:r>
              </a:p>
            </p:txBody>
          </p:sp>
          <p:sp>
            <p:nvSpPr>
              <p:cNvPr id="7211" name="Rectangle 39"/>
              <p:cNvSpPr>
                <a:spLocks noChangeArrowheads="1"/>
              </p:cNvSpPr>
              <p:nvPr/>
            </p:nvSpPr>
            <p:spPr bwMode="auto">
              <a:xfrm>
                <a:off x="4224" y="281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B</a:t>
                </a:r>
              </a:p>
            </p:txBody>
          </p:sp>
          <p:sp>
            <p:nvSpPr>
              <p:cNvPr id="7212" name="Rectangle 40"/>
              <p:cNvSpPr>
                <a:spLocks noChangeArrowheads="1"/>
              </p:cNvSpPr>
              <p:nvPr/>
            </p:nvSpPr>
            <p:spPr bwMode="auto">
              <a:xfrm>
                <a:off x="4512" y="281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11</a:t>
                </a:r>
              </a:p>
            </p:txBody>
          </p:sp>
          <p:sp>
            <p:nvSpPr>
              <p:cNvPr id="7213" name="Rectangle 41"/>
              <p:cNvSpPr>
                <a:spLocks noChangeArrowheads="1"/>
              </p:cNvSpPr>
              <p:nvPr/>
            </p:nvSpPr>
            <p:spPr bwMode="auto">
              <a:xfrm>
                <a:off x="4800" y="281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1011</a:t>
                </a:r>
              </a:p>
            </p:txBody>
          </p:sp>
          <p:sp>
            <p:nvSpPr>
              <p:cNvPr id="7214" name="Rectangle 42"/>
              <p:cNvSpPr>
                <a:spLocks noChangeArrowheads="1"/>
              </p:cNvSpPr>
              <p:nvPr/>
            </p:nvSpPr>
            <p:spPr bwMode="auto">
              <a:xfrm>
                <a:off x="4224" y="296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C</a:t>
                </a:r>
              </a:p>
            </p:txBody>
          </p:sp>
          <p:sp>
            <p:nvSpPr>
              <p:cNvPr id="7215" name="Rectangle 43"/>
              <p:cNvSpPr>
                <a:spLocks noChangeArrowheads="1"/>
              </p:cNvSpPr>
              <p:nvPr/>
            </p:nvSpPr>
            <p:spPr bwMode="auto">
              <a:xfrm>
                <a:off x="4512" y="296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12</a:t>
                </a:r>
              </a:p>
            </p:txBody>
          </p:sp>
          <p:sp>
            <p:nvSpPr>
              <p:cNvPr id="7216" name="Rectangle 44"/>
              <p:cNvSpPr>
                <a:spLocks noChangeArrowheads="1"/>
              </p:cNvSpPr>
              <p:nvPr/>
            </p:nvSpPr>
            <p:spPr bwMode="auto">
              <a:xfrm>
                <a:off x="4800" y="296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1100</a:t>
                </a:r>
              </a:p>
            </p:txBody>
          </p:sp>
          <p:sp>
            <p:nvSpPr>
              <p:cNvPr id="7217" name="Rectangle 45"/>
              <p:cNvSpPr>
                <a:spLocks noChangeArrowheads="1"/>
              </p:cNvSpPr>
              <p:nvPr/>
            </p:nvSpPr>
            <p:spPr bwMode="auto">
              <a:xfrm>
                <a:off x="4224" y="310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D</a:t>
                </a:r>
              </a:p>
            </p:txBody>
          </p:sp>
          <p:sp>
            <p:nvSpPr>
              <p:cNvPr id="7218" name="Rectangle 46"/>
              <p:cNvSpPr>
                <a:spLocks noChangeArrowheads="1"/>
              </p:cNvSpPr>
              <p:nvPr/>
            </p:nvSpPr>
            <p:spPr bwMode="auto">
              <a:xfrm>
                <a:off x="4512" y="310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13</a:t>
                </a:r>
              </a:p>
            </p:txBody>
          </p:sp>
          <p:sp>
            <p:nvSpPr>
              <p:cNvPr id="7219" name="Rectangle 47"/>
              <p:cNvSpPr>
                <a:spLocks noChangeArrowheads="1"/>
              </p:cNvSpPr>
              <p:nvPr/>
            </p:nvSpPr>
            <p:spPr bwMode="auto">
              <a:xfrm>
                <a:off x="4800" y="310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1101</a:t>
                </a:r>
              </a:p>
            </p:txBody>
          </p:sp>
          <p:sp>
            <p:nvSpPr>
              <p:cNvPr id="7220" name="Rectangle 48"/>
              <p:cNvSpPr>
                <a:spLocks noChangeArrowheads="1"/>
              </p:cNvSpPr>
              <p:nvPr/>
            </p:nvSpPr>
            <p:spPr bwMode="auto">
              <a:xfrm>
                <a:off x="4224" y="325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7221" name="Rectangle 49"/>
              <p:cNvSpPr>
                <a:spLocks noChangeArrowheads="1"/>
              </p:cNvSpPr>
              <p:nvPr/>
            </p:nvSpPr>
            <p:spPr bwMode="auto">
              <a:xfrm>
                <a:off x="4512" y="325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14</a:t>
                </a:r>
              </a:p>
            </p:txBody>
          </p:sp>
          <p:sp>
            <p:nvSpPr>
              <p:cNvPr id="7222" name="Rectangle 50"/>
              <p:cNvSpPr>
                <a:spLocks noChangeArrowheads="1"/>
              </p:cNvSpPr>
              <p:nvPr/>
            </p:nvSpPr>
            <p:spPr bwMode="auto">
              <a:xfrm>
                <a:off x="4800" y="325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1110</a:t>
                </a:r>
              </a:p>
            </p:txBody>
          </p:sp>
          <p:sp>
            <p:nvSpPr>
              <p:cNvPr id="7223" name="Rectangle 51"/>
              <p:cNvSpPr>
                <a:spLocks noChangeArrowheads="1"/>
              </p:cNvSpPr>
              <p:nvPr/>
            </p:nvSpPr>
            <p:spPr bwMode="auto">
              <a:xfrm>
                <a:off x="4224" y="339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>
                    <a:latin typeface="Courier New" panose="02070309020205020404" pitchFamily="49" charset="0"/>
                  </a:rPr>
                  <a:t>F</a:t>
                </a:r>
              </a:p>
            </p:txBody>
          </p:sp>
          <p:sp>
            <p:nvSpPr>
              <p:cNvPr id="7224" name="Rectangle 52"/>
              <p:cNvSpPr>
                <a:spLocks noChangeArrowheads="1"/>
              </p:cNvSpPr>
              <p:nvPr/>
            </p:nvSpPr>
            <p:spPr bwMode="auto">
              <a:xfrm>
                <a:off x="4512" y="339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15</a:t>
                </a:r>
              </a:p>
            </p:txBody>
          </p:sp>
          <p:sp>
            <p:nvSpPr>
              <p:cNvPr id="7225" name="Rectangle 53"/>
              <p:cNvSpPr>
                <a:spLocks noChangeArrowheads="1"/>
              </p:cNvSpPr>
              <p:nvPr/>
            </p:nvSpPr>
            <p:spPr bwMode="auto">
              <a:xfrm>
                <a:off x="4800" y="339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he-IL" b="0">
                    <a:latin typeface="Courier New" panose="02070309020205020404" pitchFamily="49" charset="0"/>
                  </a:rPr>
                  <a:t>1111</a:t>
                </a:r>
              </a:p>
            </p:txBody>
          </p:sp>
        </p:grpSp>
        <p:sp>
          <p:nvSpPr>
            <p:cNvPr id="7175" name="Text Box 54"/>
            <p:cNvSpPr txBox="1">
              <a:spLocks noChangeArrowheads="1"/>
            </p:cNvSpPr>
            <p:nvPr/>
          </p:nvSpPr>
          <p:spPr bwMode="auto">
            <a:xfrm rot="-2317468">
              <a:off x="4272" y="946"/>
              <a:ext cx="3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he-IL" b="0"/>
                <a:t>Hex</a:t>
              </a:r>
            </a:p>
          </p:txBody>
        </p:sp>
        <p:sp>
          <p:nvSpPr>
            <p:cNvPr id="7176" name="Text Box 55"/>
            <p:cNvSpPr txBox="1">
              <a:spLocks noChangeArrowheads="1"/>
            </p:cNvSpPr>
            <p:nvPr/>
          </p:nvSpPr>
          <p:spPr bwMode="auto">
            <a:xfrm rot="-2317468">
              <a:off x="4531" y="864"/>
              <a:ext cx="6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he-IL" b="0"/>
                <a:t>Decimal</a:t>
              </a:r>
            </a:p>
          </p:txBody>
        </p:sp>
        <p:sp>
          <p:nvSpPr>
            <p:cNvPr id="7177" name="Text Box 56"/>
            <p:cNvSpPr txBox="1">
              <a:spLocks noChangeArrowheads="1"/>
            </p:cNvSpPr>
            <p:nvPr/>
          </p:nvSpPr>
          <p:spPr bwMode="auto">
            <a:xfrm rot="-2317468">
              <a:off x="4831" y="899"/>
              <a:ext cx="5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he-IL" b="0"/>
                <a:t>Binary</a:t>
              </a:r>
            </a:p>
          </p:txBody>
        </p: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תרגילים </a:t>
            </a:r>
            <a:r>
              <a:rPr lang="he-IL" dirty="0"/>
              <a:t>לבית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887"/>
          <a:stretch/>
        </p:blipFill>
        <p:spPr>
          <a:xfrm>
            <a:off x="569764" y="908720"/>
            <a:ext cx="8307387" cy="28521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1046" y="6069474"/>
            <a:ext cx="8488362" cy="6740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dirty="0"/>
              <a:t>מומלץ להבין איך מייצגים מספרים בבסיסים שונים במחשב, להריץ את התרגילים במחשב ולראות שאתם מקבלים אותן תוצאות.</a:t>
            </a:r>
          </a:p>
          <a:p>
            <a:pPr algn="r" rtl="1"/>
            <a:r>
              <a:rPr lang="he-IL" sz="1400" dirty="0"/>
              <a:t>למידע נוסף : </a:t>
            </a:r>
            <a:r>
              <a:rPr lang="en-US" sz="1400" dirty="0"/>
              <a:t>https://www.cs.umd.edu/class/sum2003/cmsc311/Notes/BitOp/hexoctal.html</a:t>
            </a:r>
            <a:r>
              <a:rPr lang="he-IL" sz="1400" dirty="0"/>
              <a:t> 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0452" b="1"/>
          <a:stretch/>
        </p:blipFill>
        <p:spPr>
          <a:xfrm>
            <a:off x="600601" y="3744164"/>
            <a:ext cx="8245711" cy="234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121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תרגילים </a:t>
            </a:r>
            <a:r>
              <a:rPr lang="he-IL" dirty="0"/>
              <a:t>לבית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887"/>
          <a:stretch/>
        </p:blipFill>
        <p:spPr>
          <a:xfrm>
            <a:off x="569764" y="908720"/>
            <a:ext cx="8307387" cy="28521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1046" y="6069474"/>
            <a:ext cx="8488362" cy="6740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dirty="0"/>
              <a:t>מומלץ להבין איך מייצגים מספרים בבסיסים שונים במחשב, להריץ את התרגילים במחשב ולראות שאתם מקבלים אותן תוצאות.</a:t>
            </a:r>
          </a:p>
          <a:p>
            <a:pPr algn="r" rtl="1"/>
            <a:r>
              <a:rPr lang="he-IL" sz="1400" dirty="0"/>
              <a:t>למידע נוסף : </a:t>
            </a:r>
            <a:r>
              <a:rPr lang="en-US" sz="1400" dirty="0"/>
              <a:t>https://www.cs.umd.edu/class/sum2003/cmsc311/Notes/BitOp/hexoctal.html</a:t>
            </a:r>
            <a:r>
              <a:rPr lang="he-IL" sz="1400" dirty="0"/>
              <a:t> 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0452" b="1"/>
          <a:stretch/>
        </p:blipFill>
        <p:spPr>
          <a:xfrm>
            <a:off x="600601" y="3744164"/>
            <a:ext cx="8245711" cy="23480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5816" y="2060848"/>
            <a:ext cx="792088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5044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2402480"/>
            <a:ext cx="86409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4</a:t>
            </a:r>
            <a:r>
              <a:rPr lang="en-US" dirty="0"/>
              <a:t>FFC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2699" y="2884655"/>
            <a:ext cx="122413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507</a:t>
            </a:r>
            <a:r>
              <a:rPr lang="en-US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11860" y="3226287"/>
            <a:ext cx="9001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AE</a:t>
            </a:r>
          </a:p>
        </p:txBody>
      </p:sp>
    </p:spTree>
    <p:extLst>
      <p:ext uri="{BB962C8B-B14F-4D97-AF65-F5344CB8AC3E}">
        <p14:creationId xmlns:p14="http://schemas.microsoft.com/office/powerpoint/2010/main" val="172588956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dirty="0">
                <a:cs typeface="Arial" panose="020B0604020202020204" pitchFamily="34" charset="0"/>
              </a:rPr>
              <a:t>לוגיקה פסוקית (בוליאנית) -תזכורת</a:t>
            </a:r>
            <a:endParaRPr lang="en-US" altLang="he-IL" dirty="0">
              <a:cs typeface="Arial" panose="020B0604020202020204" pitchFamily="34" charset="0"/>
            </a:endParaRPr>
          </a:p>
        </p:txBody>
      </p:sp>
      <p:sp>
        <p:nvSpPr>
          <p:cNvPr id="2153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417513" y="990600"/>
            <a:ext cx="8307387" cy="5224463"/>
          </a:xfrm>
        </p:spPr>
        <p:txBody>
          <a:bodyPr/>
          <a:lstStyle/>
          <a:p>
            <a:pPr eaLnBrk="1" hangingPunct="1">
              <a:defRPr/>
            </a:pPr>
            <a:r>
              <a:rPr lang="he-IL" dirty="0">
                <a:cs typeface="Arial" pitchFamily="34" charset="0"/>
              </a:rPr>
              <a:t>פותח על ידי </a:t>
            </a:r>
            <a:r>
              <a:rPr lang="en-US" dirty="0">
                <a:cs typeface="Arial" pitchFamily="34" charset="0"/>
              </a:rPr>
              <a:t>George Bool</a:t>
            </a:r>
            <a:r>
              <a:rPr lang="he-IL" dirty="0">
                <a:cs typeface="Arial" pitchFamily="34" charset="0"/>
              </a:rPr>
              <a:t> במאה ה - 19</a:t>
            </a:r>
            <a:endParaRPr lang="en-US" dirty="0">
              <a:cs typeface="Arial" pitchFamily="34" charset="0"/>
            </a:endParaRPr>
          </a:p>
          <a:p>
            <a:pPr lvl="2" eaLnBrk="1" hangingPunct="1">
              <a:defRPr/>
            </a:pPr>
            <a:r>
              <a:rPr lang="he-IL" dirty="0">
                <a:cs typeface="Arial" pitchFamily="34" charset="0"/>
              </a:rPr>
              <a:t>נקודד 'אמת' כ – 1 ו 'שקר' כ - 0</a:t>
            </a:r>
            <a:endParaRPr lang="en-US" dirty="0">
              <a:cs typeface="Arial" pitchFamily="34" charset="0"/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228600" y="2133600"/>
            <a:ext cx="4432300" cy="838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- &amp;</a:t>
            </a:r>
          </a:p>
          <a:p>
            <a:pPr marL="744538" lvl="1" indent="-246063" algn="r" rtl="1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 err="1"/>
              <a:t>a&amp;b</a:t>
            </a:r>
            <a:r>
              <a:rPr lang="en-US" dirty="0"/>
              <a:t> = 1 when both a=1 and b=1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4419600" y="2133600"/>
            <a:ext cx="4432300" cy="838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 – |</a:t>
            </a:r>
          </a:p>
          <a:p>
            <a:pPr marL="744538" lvl="1" indent="-246063" algn="r" rtl="1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 err="1"/>
              <a:t>a|b</a:t>
            </a:r>
            <a:r>
              <a:rPr lang="en-US" dirty="0"/>
              <a:t> = 1 when either a=1 or b=1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321457"/>
              </p:ext>
            </p:extLst>
          </p:nvPr>
        </p:nvGraphicFramePr>
        <p:xfrm>
          <a:off x="611560" y="3714750"/>
          <a:ext cx="2880321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7">
                  <a:extLst>
                    <a:ext uri="{9D8B030D-6E8A-4147-A177-3AD203B41FA5}">
                      <a16:colId xmlns:a16="http://schemas.microsoft.com/office/drawing/2014/main" val="100677594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437251328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1762026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a&amp;b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724353"/>
                  </a:ext>
                </a:extLst>
              </a:tr>
              <a:tr h="2525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001784"/>
                  </a:ext>
                </a:extLst>
              </a:tr>
              <a:tr h="2525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852582"/>
                  </a:ext>
                </a:extLst>
              </a:tr>
              <a:tr h="2525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140483"/>
                  </a:ext>
                </a:extLst>
              </a:tr>
              <a:tr h="2525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7307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23688"/>
              </p:ext>
            </p:extLst>
          </p:nvPr>
        </p:nvGraphicFramePr>
        <p:xfrm>
          <a:off x="4860032" y="3678912"/>
          <a:ext cx="2959002" cy="182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334">
                  <a:extLst>
                    <a:ext uri="{9D8B030D-6E8A-4147-A177-3AD203B41FA5}">
                      <a16:colId xmlns:a16="http://schemas.microsoft.com/office/drawing/2014/main" val="3193553424"/>
                    </a:ext>
                  </a:extLst>
                </a:gridCol>
                <a:gridCol w="986334">
                  <a:extLst>
                    <a:ext uri="{9D8B030D-6E8A-4147-A177-3AD203B41FA5}">
                      <a16:colId xmlns:a16="http://schemas.microsoft.com/office/drawing/2014/main" val="2739067283"/>
                    </a:ext>
                  </a:extLst>
                </a:gridCol>
                <a:gridCol w="986334">
                  <a:extLst>
                    <a:ext uri="{9D8B030D-6E8A-4147-A177-3AD203B41FA5}">
                      <a16:colId xmlns:a16="http://schemas.microsoft.com/office/drawing/2014/main" val="2648960269"/>
                    </a:ext>
                  </a:extLst>
                </a:gridCol>
              </a:tblGrid>
              <a:tr h="4650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a|b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672450"/>
                  </a:ext>
                </a:extLst>
              </a:tr>
              <a:tr h="341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54127"/>
                  </a:ext>
                </a:extLst>
              </a:tr>
              <a:tr h="341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914607"/>
                  </a:ext>
                </a:extLst>
              </a:tr>
              <a:tr h="341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511518"/>
                  </a:ext>
                </a:extLst>
              </a:tr>
              <a:tr h="341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8757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idx="1"/>
          </p:nvPr>
        </p:nvSpPr>
        <p:spPr bwMode="auto">
          <a:xfrm>
            <a:off x="290513" y="1268760"/>
            <a:ext cx="8307387" cy="5224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Exclusive-Or (</a:t>
            </a:r>
            <a:r>
              <a:rPr lang="en-US" dirty="0" err="1"/>
              <a:t>x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498475" lvl="1" indent="0" algn="l" rtl="1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en-US" sz="1600" dirty="0" err="1"/>
              <a:t>a^b</a:t>
            </a:r>
            <a:r>
              <a:rPr lang="en-US" sz="1600" dirty="0"/>
              <a:t> = 1 when either a=1 or b=1, but not both</a:t>
            </a:r>
          </a:p>
          <a:p>
            <a:pPr marL="744538" lvl="1" indent="-246063" algn="l" rtl="1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endParaRPr lang="en-US" dirty="0"/>
          </a:p>
          <a:p>
            <a:pPr marL="498475" lvl="1" indent="0" algn="l" rtl="1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None/>
              <a:defRPr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645985"/>
              </p:ext>
            </p:extLst>
          </p:nvPr>
        </p:nvGraphicFramePr>
        <p:xfrm>
          <a:off x="280322" y="2132856"/>
          <a:ext cx="3650427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809">
                  <a:extLst>
                    <a:ext uri="{9D8B030D-6E8A-4147-A177-3AD203B41FA5}">
                      <a16:colId xmlns:a16="http://schemas.microsoft.com/office/drawing/2014/main" val="3193553424"/>
                    </a:ext>
                  </a:extLst>
                </a:gridCol>
                <a:gridCol w="1216809">
                  <a:extLst>
                    <a:ext uri="{9D8B030D-6E8A-4147-A177-3AD203B41FA5}">
                      <a16:colId xmlns:a16="http://schemas.microsoft.com/office/drawing/2014/main" val="2739067283"/>
                    </a:ext>
                  </a:extLst>
                </a:gridCol>
                <a:gridCol w="1216809">
                  <a:extLst>
                    <a:ext uri="{9D8B030D-6E8A-4147-A177-3AD203B41FA5}">
                      <a16:colId xmlns:a16="http://schemas.microsoft.com/office/drawing/2014/main" val="26489602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a^b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67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5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91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51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87573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52216"/>
              </p:ext>
            </p:extLst>
          </p:nvPr>
        </p:nvGraphicFramePr>
        <p:xfrm>
          <a:off x="5707620" y="2132856"/>
          <a:ext cx="2337272" cy="20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636">
                  <a:extLst>
                    <a:ext uri="{9D8B030D-6E8A-4147-A177-3AD203B41FA5}">
                      <a16:colId xmlns:a16="http://schemas.microsoft.com/office/drawing/2014/main" val="1777542528"/>
                    </a:ext>
                  </a:extLst>
                </a:gridCol>
                <a:gridCol w="1168636">
                  <a:extLst>
                    <a:ext uri="{9D8B030D-6E8A-4147-A177-3AD203B41FA5}">
                      <a16:colId xmlns:a16="http://schemas.microsoft.com/office/drawing/2014/main" val="3028029437"/>
                    </a:ext>
                  </a:extLst>
                </a:gridCol>
              </a:tblGrid>
              <a:tr h="6091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~a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96104"/>
                  </a:ext>
                </a:extLst>
              </a:tr>
              <a:tr h="7360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8006"/>
                  </a:ext>
                </a:extLst>
              </a:tr>
              <a:tr h="7360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98776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08104" y="1263395"/>
            <a:ext cx="273630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- ~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43510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אופרטורים לוגיים - תזכורת מקורס קודם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תזכורת: ב-</a:t>
            </a:r>
            <a:r>
              <a:rPr lang="en-US" dirty="0"/>
              <a:t>C</a:t>
            </a:r>
            <a:r>
              <a:rPr lang="he-IL" dirty="0"/>
              <a:t> וב-</a:t>
            </a:r>
            <a:r>
              <a:rPr lang="en-US" dirty="0"/>
              <a:t>C++</a:t>
            </a:r>
            <a:r>
              <a:rPr lang="he-IL" dirty="0"/>
              <a:t> מתייחסים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ל-0 בתור </a:t>
            </a:r>
            <a:r>
              <a:rPr lang="en-US" i="1" dirty="0"/>
              <a:t>false</a:t>
            </a:r>
            <a:r>
              <a:rPr lang="he-IL" dirty="0"/>
              <a:t>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ולכל מספר אחר בתור </a:t>
            </a:r>
            <a:r>
              <a:rPr lang="en-US" i="1" dirty="0"/>
              <a:t>true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בנוסף לאופרטורים שראינו יש אופרטורים לוגיים על </a:t>
            </a:r>
            <a:r>
              <a:rPr lang="en-US" i="1" dirty="0"/>
              <a:t>true/false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/>
              <a:t>‘!’ </a:t>
            </a:r>
            <a:r>
              <a:rPr lang="ar-SA" dirty="0"/>
              <a:t> </a:t>
            </a:r>
            <a:r>
              <a:rPr lang="he-IL" dirty="0"/>
              <a:t>הוא </a:t>
            </a:r>
            <a:r>
              <a:rPr lang="en-US" dirty="0"/>
              <a:t>not</a:t>
            </a:r>
            <a:r>
              <a:rPr lang="he-IL" i="1" dirty="0"/>
              <a:t> </a:t>
            </a:r>
            <a:r>
              <a:rPr lang="he-IL" dirty="0"/>
              <a:t>לוגי (בשונה מ'</a:t>
            </a:r>
            <a:r>
              <a:rPr lang="en-US" dirty="0"/>
              <a:t>~</a:t>
            </a:r>
            <a:r>
              <a:rPr lang="he-IL" dirty="0"/>
              <a:t>'), </a:t>
            </a:r>
            <a:br>
              <a:rPr lang="en-US" dirty="0"/>
            </a:br>
            <a:r>
              <a:rPr lang="he-IL" dirty="0"/>
              <a:t>לדוגמא: </a:t>
            </a:r>
            <a:r>
              <a:rPr lang="en-US" dirty="0"/>
              <a:t>(!13)=(!true)=0</a:t>
            </a:r>
            <a:endParaRPr lang="he-IL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/>
              <a:t>‘&amp;&amp;’ </a:t>
            </a:r>
            <a:r>
              <a:rPr lang="ar-SA" dirty="0"/>
              <a:t> </a:t>
            </a:r>
            <a:r>
              <a:rPr lang="he-IL" dirty="0"/>
              <a:t>הוא </a:t>
            </a:r>
            <a:r>
              <a:rPr lang="en-US" dirty="0"/>
              <a:t>and</a:t>
            </a:r>
            <a:r>
              <a:rPr lang="he-IL" i="1" dirty="0"/>
              <a:t> </a:t>
            </a:r>
            <a:r>
              <a:rPr lang="he-IL" dirty="0"/>
              <a:t>לוגי (בשונה מ '&amp;') , </a:t>
            </a:r>
            <a:br>
              <a:rPr lang="en-US" dirty="0"/>
            </a:br>
            <a:r>
              <a:rPr lang="he-IL" dirty="0"/>
              <a:t>לדוגמא: </a:t>
            </a:r>
            <a:r>
              <a:rPr lang="da-DK" dirty="0"/>
              <a:t>(13 &amp;&amp; 0) = (true &amp;&amp; false) = false</a:t>
            </a:r>
            <a:endParaRPr lang="he-IL" i="1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/>
              <a:t>‘||’ </a:t>
            </a:r>
            <a:r>
              <a:rPr lang="ar-SA" dirty="0"/>
              <a:t> </a:t>
            </a:r>
            <a:r>
              <a:rPr lang="he-IL" dirty="0"/>
              <a:t>הוא </a:t>
            </a:r>
            <a:r>
              <a:rPr lang="en-US" dirty="0"/>
              <a:t>or</a:t>
            </a:r>
            <a:r>
              <a:rPr lang="he-IL" i="1" dirty="0"/>
              <a:t> </a:t>
            </a:r>
            <a:r>
              <a:rPr lang="he-IL" dirty="0"/>
              <a:t>לוגי (בשונה מ '|'), </a:t>
            </a:r>
            <a:br>
              <a:rPr lang="en-US" dirty="0"/>
            </a:br>
            <a:r>
              <a:rPr lang="he-IL" dirty="0"/>
              <a:t>לדוגמא: </a:t>
            </a:r>
            <a:r>
              <a:rPr lang="da-DK" dirty="0"/>
              <a:t>(13 || 0) = (true ||</a:t>
            </a:r>
            <a:r>
              <a:rPr lang="en-US" dirty="0"/>
              <a:t> </a:t>
            </a:r>
            <a:r>
              <a:rPr lang="da-DK" dirty="0"/>
              <a:t>false) = true</a:t>
            </a:r>
            <a:endParaRPr lang="he-IL" i="1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he-IL" i="1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אופרטורים על סיביות - דוגמאות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דוגמא 1: חישוב</a:t>
            </a:r>
            <a:r>
              <a:rPr lang="en-US" dirty="0"/>
              <a:t>OR </a:t>
            </a:r>
            <a:r>
              <a:rPr lang="he-IL" dirty="0"/>
              <a:t> </a:t>
            </a:r>
            <a:r>
              <a:rPr lang="en-US" dirty="0"/>
              <a:t>(12|5)</a:t>
            </a: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r>
              <a:rPr lang="he-IL" dirty="0"/>
              <a:t>		נעביר לבסיס 2: </a:t>
            </a:r>
            <a:r>
              <a:rPr lang="en-US" dirty="0"/>
              <a:t> 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        )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he-IL" baseline="-50000" dirty="0">
                <a:latin typeface="Courier New" pitchFamily="49" charset="0"/>
                <a:cs typeface="Courier New" pitchFamily="49" charset="0"/>
              </a:rPr>
              <a:t>|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        )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2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endParaRPr lang="en-US" baseline="-250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r>
              <a:rPr lang="he-IL" dirty="0"/>
              <a:t>		תוצאה: </a:t>
            </a:r>
            <a:r>
              <a:rPr lang="en-US" dirty="0"/>
              <a:t> 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דוגמא 2: חישוב </a:t>
            </a:r>
            <a:r>
              <a:rPr lang="en-US" dirty="0"/>
              <a:t>XOR</a:t>
            </a:r>
            <a:r>
              <a:rPr lang="he-IL" dirty="0"/>
              <a:t> </a:t>
            </a:r>
            <a:r>
              <a:rPr lang="en-US" dirty="0"/>
              <a:t>(12^5)</a:t>
            </a: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r>
              <a:rPr lang="he-IL" dirty="0"/>
              <a:t>		נעביר לבסיס 2: </a:t>
            </a:r>
            <a:r>
              <a:rPr lang="en-US" dirty="0"/>
              <a:t> 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(1100)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he-IL" baseline="-50000" dirty="0">
                <a:latin typeface="Courier New" pitchFamily="49" charset="0"/>
                <a:cs typeface="Courier New" pitchFamily="49" charset="0"/>
              </a:rPr>
              <a:t>^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(0101)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2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he-IL" dirty="0">
                <a:latin typeface="Courier New" pitchFamily="49" charset="0"/>
                <a:cs typeface="Courier New" pitchFamily="49" charset="0"/>
              </a:rPr>
              <a:t>				</a:t>
            </a:r>
            <a:endParaRPr lang="en-US" baseline="-250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r>
              <a:rPr lang="he-IL" dirty="0"/>
              <a:t>		תוצאה: </a:t>
            </a:r>
            <a:r>
              <a:rPr lang="en-US" dirty="0"/>
              <a:t> 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tabLst>
                <a:tab pos="627063" algn="l"/>
                <a:tab pos="982663" algn="l"/>
                <a:tab pos="3403600" algn="l"/>
              </a:tabLst>
              <a:defRPr/>
            </a:pP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V="1">
            <a:off x="2699792" y="2636838"/>
            <a:ext cx="2088108" cy="74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3779838" y="5300663"/>
            <a:ext cx="1008062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 bwMode="auto">
          <a:xfrm>
            <a:off x="6012160" y="3356992"/>
            <a:ext cx="936104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12160" y="6062315"/>
            <a:ext cx="936104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אופרטורים על סיביות - דוגמאות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0513" y="1220788"/>
                <a:ext cx="8307387" cy="5224462"/>
              </a:xfrm>
            </p:spPr>
            <p:txBody>
              <a:bodyPr/>
              <a:lstStyle/>
              <a:p>
                <a:pPr eaLnBrk="1" hangingPunct="1">
                  <a:buFont typeface="Arial" pitchFamily="34" charset="0"/>
                  <a:buChar char="•"/>
                  <a:defRPr/>
                </a:pPr>
                <a:r>
                  <a:rPr lang="he-IL" dirty="0"/>
                  <a:t>דוגמא 1: חישוב</a:t>
                </a:r>
                <a:r>
                  <a:rPr lang="en-US" dirty="0"/>
                  <a:t>OR </a:t>
                </a:r>
                <a:r>
                  <a:rPr lang="he-IL" dirty="0"/>
                  <a:t> </a:t>
                </a:r>
                <a:r>
                  <a:rPr lang="en-US" dirty="0"/>
                  <a:t>(12|5)</a:t>
                </a: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נעביר לבסיס 2: </a:t>
                </a:r>
                <a:r>
                  <a:rPr lang="en-US" dirty="0"/>
                  <a:t> 		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(1100)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he-IL" baseline="-50000" dirty="0">
                    <a:latin typeface="Courier New" pitchFamily="49" charset="0"/>
                    <a:cs typeface="Courier New" pitchFamily="49" charset="0"/>
                  </a:rPr>
                  <a:t>|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(0101)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𝟏𝟏𝟎𝟏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)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baseline="-25000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תוצאה: </a:t>
                </a:r>
                <a:r>
                  <a:rPr lang="en-US" dirty="0"/>
                  <a:t>  13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eaLnBrk="1" hangingPunct="1">
                  <a:buFont typeface="Arial" pitchFamily="34" charset="0"/>
                  <a:buChar char="•"/>
                  <a:defRPr/>
                </a:pPr>
                <a:r>
                  <a:rPr lang="he-IL" dirty="0"/>
                  <a:t>דוגמא 2: חישוב </a:t>
                </a:r>
                <a:r>
                  <a:rPr lang="en-US" dirty="0"/>
                  <a:t>XOR</a:t>
                </a:r>
                <a:r>
                  <a:rPr lang="he-IL" dirty="0"/>
                  <a:t> </a:t>
                </a:r>
                <a:r>
                  <a:rPr lang="en-US" dirty="0"/>
                  <a:t>(12^5)</a:t>
                </a: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נעביר לבסיס 2: </a:t>
                </a:r>
                <a:r>
                  <a:rPr lang="en-US" dirty="0"/>
                  <a:t> 		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(1100)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he-IL" baseline="-50000" dirty="0">
                    <a:latin typeface="Courier New" pitchFamily="49" charset="0"/>
                    <a:cs typeface="Courier New" pitchFamily="49" charset="0"/>
                  </a:rPr>
                  <a:t>^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(0101)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dirty="0">
                    <a:cs typeface="Courier New" pitchFamily="49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𝟎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𝟎𝟏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baseline="-25000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תוצאה: </a:t>
                </a:r>
                <a:r>
                  <a:rPr lang="en-US" dirty="0"/>
                  <a:t>  9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endParaRPr lang="he-IL" dirty="0">
                  <a:latin typeface="Courier New" pitchFamily="49" charset="0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0513" y="1220788"/>
                <a:ext cx="8307387" cy="5224462"/>
              </a:xfrm>
              <a:blipFill>
                <a:blip r:embed="rId2"/>
                <a:stretch>
                  <a:fillRect t="-1284" r="-1468" b="-2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V="1">
            <a:off x="2699792" y="2636838"/>
            <a:ext cx="2088108" cy="74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3779838" y="5300663"/>
            <a:ext cx="1008062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 bwMode="auto">
          <a:xfrm>
            <a:off x="6012160" y="3356992"/>
            <a:ext cx="936104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12160" y="6046270"/>
            <a:ext cx="936104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85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אופרטורים על סיביות – דוגמאות (המשך)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>
                  <a:buFont typeface="Arial" pitchFamily="34" charset="0"/>
                  <a:buChar char="•"/>
                  <a:defRPr/>
                </a:pPr>
                <a:r>
                  <a:rPr lang="he-IL" dirty="0"/>
                  <a:t>דוגמא 3: חישוב </a:t>
                </a:r>
                <a:r>
                  <a:rPr lang="en-US" dirty="0"/>
                  <a:t>AND</a:t>
                </a:r>
                <a:r>
                  <a:rPr lang="he-IL" dirty="0"/>
                  <a:t> </a:t>
                </a:r>
                <a:r>
                  <a:rPr lang="en-US" dirty="0"/>
                  <a:t>(12&amp;5)</a:t>
                </a: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נעביר לבסיס 2: </a:t>
                </a:r>
                <a:r>
                  <a:rPr lang="en-US" dirty="0"/>
                  <a:t> 		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(1100)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he-IL" baseline="-25000" dirty="0">
                    <a:latin typeface="Courier New" pitchFamily="49" charset="0"/>
                    <a:cs typeface="Courier New" pitchFamily="49" charset="0"/>
                  </a:rPr>
                  <a:t>&amp;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(0101)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dirty="0">
                    <a:cs typeface="Courier New" pitchFamily="49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𝟎𝟏𝟎𝟎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Courier New" pitchFamily="49" charset="0"/>
                          </a:rPr>
                          <m:t>𝟐</m:t>
                        </m:r>
                      </m:sub>
                    </m:sSub>
                  </m:oMath>
                </a14:m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endParaRPr lang="en-US" baseline="-25000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תוצאה: </a:t>
                </a:r>
                <a:r>
                  <a:rPr lang="en-US" dirty="0"/>
                  <a:t>  4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eaLnBrk="1" hangingPunct="1">
                  <a:buFont typeface="Arial" pitchFamily="34" charset="0"/>
                  <a:buChar char="•"/>
                  <a:defRPr/>
                </a:pPr>
                <a:r>
                  <a:rPr lang="he-IL" dirty="0"/>
                  <a:t>דוגמא 2: חישוב </a:t>
                </a:r>
                <a:r>
                  <a:rPr lang="en-US" dirty="0"/>
                  <a:t>NOT</a:t>
                </a:r>
                <a:r>
                  <a:rPr lang="he-IL" dirty="0"/>
                  <a:t> </a:t>
                </a:r>
                <a:r>
                  <a:rPr lang="en-US" dirty="0"/>
                  <a:t>~12)</a:t>
                </a:r>
                <a:r>
                  <a:rPr lang="he-IL" dirty="0"/>
                  <a:t>) ב-32 סיביות :</a:t>
                </a:r>
                <a:endParaRPr lang="en-US" dirty="0"/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נעביר לבסיס 2: </a:t>
                </a:r>
                <a:r>
                  <a:rPr lang="en-US" dirty="0"/>
                  <a:t> 		~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(1100)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			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(0011)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r>
                  <a:rPr lang="he-IL" dirty="0"/>
                  <a:t>		תוצאה עבור מספר המורכב מ-32 סיביות: 4294967283</a:t>
                </a:r>
                <a:br>
                  <a:rPr lang="en-US" dirty="0">
                    <a:latin typeface="Courier New" pitchFamily="49" charset="0"/>
                    <a:cs typeface="Courier New" pitchFamily="49" charset="0"/>
                  </a:rPr>
                </a:br>
                <a:r>
                  <a:rPr lang="he-IL" dirty="0">
                    <a:latin typeface="Courier New" pitchFamily="49" charset="0"/>
                    <a:cs typeface="Courier New" pitchFamily="49" charset="0"/>
                  </a:rPr>
                  <a:t>	</a:t>
                </a: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endParaRPr lang="en-US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 eaLnBrk="1" hangingPunct="1">
                  <a:tabLst>
                    <a:tab pos="627063" algn="l"/>
                    <a:tab pos="982663" algn="l"/>
                    <a:tab pos="3403600" algn="l"/>
                  </a:tabLst>
                  <a:defRPr/>
                </a:pPr>
                <a:endParaRPr lang="he-IL" dirty="0">
                  <a:latin typeface="Courier New" pitchFamily="49" charset="0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284" r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3779838" y="2492896"/>
            <a:ext cx="1008062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2268538" y="4941888"/>
            <a:ext cx="2519362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5652120" y="3356992"/>
            <a:ext cx="1296144" cy="360040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/>
              <a:t>פעולות זיזה (</a:t>
            </a:r>
            <a:r>
              <a:rPr lang="en-US" altLang="he-IL"/>
              <a:t>shifting</a:t>
            </a:r>
            <a:r>
              <a:rPr lang="he-IL" altLang="he-IL"/>
              <a:t>) - שמאלה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זיזה שמאלה </a:t>
            </a:r>
            <a:r>
              <a:rPr lang="en-US" dirty="0"/>
              <a:t>x&lt;&lt;y</a:t>
            </a:r>
            <a:endParaRPr lang="he-IL" dirty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הזז וקטור </a:t>
            </a:r>
            <a:r>
              <a:rPr lang="en-US" dirty="0"/>
              <a:t>x</a:t>
            </a:r>
            <a:r>
              <a:rPr lang="he-IL" dirty="0"/>
              <a:t> שמאלה ב-</a:t>
            </a:r>
            <a:r>
              <a:rPr lang="en-US" dirty="0"/>
              <a:t>y</a:t>
            </a:r>
            <a:r>
              <a:rPr lang="he-IL" dirty="0"/>
              <a:t> סיביות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זרוק סיביות גולשות והוסף 0 מימין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לדוגמא עבור 8 סיביות: 	</a:t>
            </a:r>
            <a:r>
              <a:rPr lang="en-US" dirty="0">
                <a:latin typeface="Courier New" pitchFamily="49" charset="0"/>
              </a:rPr>
              <a:t>00001101</a:t>
            </a:r>
            <a:r>
              <a:rPr lang="en-US" baseline="-25000" dirty="0"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&lt;&lt;3</a:t>
            </a:r>
            <a:br>
              <a:rPr lang="en-US" dirty="0">
                <a:latin typeface="Courier New" pitchFamily="49" charset="0"/>
              </a:rPr>
            </a:br>
            <a:r>
              <a:rPr lang="he-IL" dirty="0">
                <a:latin typeface="Courier New" pitchFamily="49" charset="0"/>
              </a:rPr>
              <a:t>מקבלים:			       </a:t>
            </a:r>
            <a:r>
              <a:rPr lang="en-US" dirty="0">
                <a:latin typeface="Courier New" pitchFamily="49" charset="0"/>
              </a:rPr>
              <a:t> 01101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000</a:t>
            </a:r>
            <a:r>
              <a:rPr lang="en-US" baseline="-25000" dirty="0">
                <a:latin typeface="Courier New" pitchFamily="49" charset="0"/>
              </a:rPr>
              <a:t>2</a:t>
            </a:r>
            <a:endParaRPr lang="en-US" baseline="-25000" dirty="0"/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בפועל מבצעים כפל </a:t>
            </a:r>
            <a:r>
              <a:rPr lang="en-US" dirty="0"/>
              <a:t>x*2</a:t>
            </a:r>
            <a:r>
              <a:rPr lang="en-US" baseline="30000" dirty="0"/>
              <a:t>y </a:t>
            </a:r>
            <a:r>
              <a:rPr lang="he-IL" baseline="30000" dirty="0"/>
              <a:t> </a:t>
            </a:r>
            <a:br>
              <a:rPr lang="en-US" baseline="30000" dirty="0"/>
            </a:br>
            <a:r>
              <a:rPr lang="he-IL" dirty="0"/>
              <a:t>(אם אין גלישה ואין שינוי סימן +/-)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למה?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נבצע </a:t>
            </a:r>
            <a:r>
              <a:rPr lang="en-US" dirty="0"/>
              <a:t>x&lt;&lt;3 </a:t>
            </a:r>
            <a:r>
              <a:rPr lang="he-IL" dirty="0"/>
              <a:t> עבור  </a:t>
            </a:r>
            <a:r>
              <a:rPr lang="en-US" dirty="0"/>
              <a:t>x=x</a:t>
            </a:r>
            <a:r>
              <a:rPr lang="en-US" baseline="-25000" dirty="0"/>
              <a:t>7</a:t>
            </a:r>
            <a:r>
              <a:rPr lang="en-US" dirty="0"/>
              <a:t>*2</a:t>
            </a:r>
            <a:r>
              <a:rPr lang="en-US" baseline="30000" dirty="0"/>
              <a:t>7</a:t>
            </a:r>
            <a:r>
              <a:rPr lang="en-US" dirty="0"/>
              <a:t>+x</a:t>
            </a:r>
            <a:r>
              <a:rPr lang="en-US" baseline="-25000" dirty="0"/>
              <a:t>6</a:t>
            </a:r>
            <a:r>
              <a:rPr lang="en-US" dirty="0"/>
              <a:t>*2</a:t>
            </a:r>
            <a:r>
              <a:rPr lang="en-US" baseline="30000" dirty="0"/>
              <a:t>6</a:t>
            </a:r>
            <a:r>
              <a:rPr lang="en-US" dirty="0"/>
              <a:t>+…+x</a:t>
            </a:r>
            <a:r>
              <a:rPr lang="en-US" baseline="-25000" dirty="0"/>
              <a:t>0</a:t>
            </a:r>
            <a:r>
              <a:rPr lang="en-US" dirty="0"/>
              <a:t>*2</a:t>
            </a:r>
            <a:r>
              <a:rPr lang="en-US" baseline="30000" dirty="0"/>
              <a:t>0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X&lt;&lt;3=x</a:t>
            </a:r>
            <a:r>
              <a:rPr lang="en-US" baseline="-25000" dirty="0"/>
              <a:t>7</a:t>
            </a:r>
            <a:r>
              <a:rPr lang="en-US" dirty="0"/>
              <a:t>*2</a:t>
            </a:r>
            <a:r>
              <a:rPr lang="en-US" baseline="30000" dirty="0"/>
              <a:t>10</a:t>
            </a:r>
            <a:r>
              <a:rPr lang="en-US" dirty="0"/>
              <a:t>+x</a:t>
            </a:r>
            <a:r>
              <a:rPr lang="en-US" baseline="-25000" dirty="0"/>
              <a:t>6</a:t>
            </a:r>
            <a:r>
              <a:rPr lang="en-US" dirty="0"/>
              <a:t>*2</a:t>
            </a:r>
            <a:r>
              <a:rPr lang="en-US" baseline="30000" dirty="0"/>
              <a:t>9</a:t>
            </a:r>
            <a:r>
              <a:rPr lang="en-US" dirty="0"/>
              <a:t>+…+x</a:t>
            </a:r>
            <a:r>
              <a:rPr lang="en-US" baseline="-25000" dirty="0"/>
              <a:t>0</a:t>
            </a:r>
            <a:r>
              <a:rPr lang="en-US" dirty="0"/>
              <a:t>*2</a:t>
            </a:r>
            <a:r>
              <a:rPr lang="en-US" baseline="30000" dirty="0"/>
              <a:t>3</a:t>
            </a:r>
            <a:r>
              <a:rPr lang="en-US" dirty="0"/>
              <a:t>+</a:t>
            </a:r>
            <a:r>
              <a:rPr lang="en-US" dirty="0">
                <a:solidFill>
                  <a:srgbClr val="CC0000"/>
                </a:solidFill>
              </a:rPr>
              <a:t>0*2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+0*2</a:t>
            </a:r>
            <a:r>
              <a:rPr lang="en-US" baseline="30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+0*2</a:t>
            </a:r>
            <a:r>
              <a:rPr lang="en-US" baseline="30000" dirty="0">
                <a:solidFill>
                  <a:srgbClr val="CC0000"/>
                </a:solidFill>
              </a:rPr>
              <a:t>0</a:t>
            </a:r>
            <a:endParaRPr lang="he-IL" baseline="30000" dirty="0">
              <a:solidFill>
                <a:srgbClr val="CC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he-IL" dirty="0"/>
              <a:t>קיבלנו אותם מקדמים כשחזקותיהם גדולות ב-3</a:t>
            </a:r>
            <a:endParaRPr lang="he-IL" dirty="0">
              <a:solidFill>
                <a:srgbClr val="CC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58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he-IL" dirty="0"/>
              <a:t>זיזה ימינה </a:t>
            </a:r>
            <a:r>
              <a:rPr lang="en-US" dirty="0"/>
              <a:t>x&gt;&gt;y</a:t>
            </a:r>
            <a:endParaRPr lang="he-IL" dirty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הזז וקטור </a:t>
            </a:r>
            <a:r>
              <a:rPr lang="en-US" dirty="0"/>
              <a:t>x</a:t>
            </a:r>
            <a:r>
              <a:rPr lang="he-IL" dirty="0"/>
              <a:t> ימינה ב-</a:t>
            </a:r>
            <a:r>
              <a:rPr lang="en-US" dirty="0"/>
              <a:t>y</a:t>
            </a:r>
            <a:r>
              <a:rPr lang="he-IL" dirty="0"/>
              <a:t> סיביות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זרוק סיביות גולשות מימין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בפועל מבצעים חלוקה </a:t>
            </a:r>
            <a:r>
              <a:rPr lang="en-US" dirty="0"/>
              <a:t>floor(x/2</a:t>
            </a:r>
            <a:r>
              <a:rPr lang="en-US" baseline="30000" dirty="0"/>
              <a:t>y</a:t>
            </a:r>
            <a:r>
              <a:rPr lang="en-US" dirty="0"/>
              <a:t>)</a:t>
            </a:r>
            <a:endParaRPr lang="he-IL" dirty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e-IL" dirty="0"/>
              <a:t>שני מקרים:</a:t>
            </a:r>
          </a:p>
          <a:p>
            <a:pPr marL="963613" lvl="1" indent="-457200" eaLnBrk="1" hangingPunct="1">
              <a:buFont typeface="+mj-lt"/>
              <a:buAutoNum type="arabicPeriod"/>
              <a:defRPr/>
            </a:pPr>
            <a:r>
              <a:rPr lang="he-IL" dirty="0"/>
              <a:t>בטיפוס </a:t>
            </a:r>
            <a:r>
              <a:rPr lang="en-US" dirty="0"/>
              <a:t>unsigned</a:t>
            </a:r>
            <a:r>
              <a:rPr lang="he-IL" dirty="0"/>
              <a:t> :</a:t>
            </a:r>
            <a:br>
              <a:rPr lang="en-US" dirty="0"/>
            </a:br>
            <a:r>
              <a:rPr lang="he-IL" dirty="0"/>
              <a:t>מבצעים זיזה לוגית שממלאת סיביות 0 משמאל</a:t>
            </a:r>
          </a:p>
          <a:p>
            <a:pPr lvl="2" eaLnBrk="1" hangingPunct="1">
              <a:defRPr/>
            </a:pPr>
            <a:r>
              <a:rPr lang="he-IL" dirty="0"/>
              <a:t>לדוגמא עבור 8 סיביות: 	</a:t>
            </a:r>
            <a:r>
              <a:rPr lang="en-US" dirty="0">
                <a:latin typeface="Courier New" pitchFamily="49" charset="0"/>
              </a:rPr>
              <a:t> 10100010</a:t>
            </a:r>
            <a:r>
              <a:rPr lang="en-US" baseline="-25000" dirty="0"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&gt;&gt;2</a:t>
            </a:r>
            <a:br>
              <a:rPr lang="en-US" dirty="0">
                <a:latin typeface="Courier New" pitchFamily="49" charset="0"/>
              </a:rPr>
            </a:br>
            <a:r>
              <a:rPr lang="he-IL" dirty="0">
                <a:latin typeface="Courier New" pitchFamily="49" charset="0"/>
              </a:rPr>
              <a:t>מקבלים:</a:t>
            </a:r>
            <a:r>
              <a:rPr lang="en-US" dirty="0">
                <a:latin typeface="Courier New" pitchFamily="49" charset="0"/>
              </a:rPr>
              <a:t>     	</a:t>
            </a:r>
            <a:endParaRPr lang="he-IL" dirty="0"/>
          </a:p>
          <a:p>
            <a:pPr marL="963613" lvl="1" indent="-457200" eaLnBrk="1" hangingPunct="1">
              <a:buFont typeface="+mj-lt"/>
              <a:buAutoNum type="arabicPeriod"/>
              <a:defRPr/>
            </a:pPr>
            <a:r>
              <a:rPr lang="he-IL" dirty="0"/>
              <a:t>בטיפוס </a:t>
            </a:r>
            <a:r>
              <a:rPr lang="en-US" dirty="0"/>
              <a:t>signed</a:t>
            </a:r>
            <a:r>
              <a:rPr lang="he-IL" dirty="0"/>
              <a:t> :</a:t>
            </a:r>
            <a:br>
              <a:rPr lang="en-US" dirty="0"/>
            </a:br>
            <a:r>
              <a:rPr lang="he-IL" dirty="0"/>
              <a:t>מבצעים זיזה אריתמטית שמשכפלת את הסיבית העליונה.</a:t>
            </a:r>
            <a:br>
              <a:rPr lang="en-US" dirty="0"/>
            </a:br>
            <a:r>
              <a:rPr lang="he-IL" dirty="0"/>
              <a:t>(כדי לשמר +/- לפי המשלים ל-2)</a:t>
            </a:r>
            <a:endParaRPr lang="en-US" dirty="0"/>
          </a:p>
          <a:p>
            <a:pPr lvl="2" eaLnBrk="1" hangingPunct="1">
              <a:defRPr/>
            </a:pPr>
            <a:r>
              <a:rPr lang="he-IL" dirty="0"/>
              <a:t>לדוגמא עבור 8 סיביות: 	</a:t>
            </a:r>
            <a:r>
              <a:rPr lang="en-US" dirty="0">
                <a:latin typeface="Courier New" pitchFamily="49" charset="0"/>
              </a:rPr>
              <a:t> 10100010</a:t>
            </a:r>
            <a:r>
              <a:rPr lang="en-US" baseline="-25000" dirty="0"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&gt;&gt;2</a:t>
            </a:r>
            <a:br>
              <a:rPr lang="en-US" dirty="0">
                <a:latin typeface="Courier New" pitchFamily="49" charset="0"/>
              </a:rPr>
            </a:br>
            <a:r>
              <a:rPr lang="he-IL" dirty="0">
                <a:latin typeface="Courier New" pitchFamily="49" charset="0"/>
              </a:rPr>
              <a:t>מקבלים:			</a:t>
            </a:r>
            <a:endParaRPr lang="he-IL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57213" y="400050"/>
            <a:ext cx="84883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1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r" rtl="1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2pPr>
            <a:lvl3pPr algn="r" rtl="1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3pPr>
            <a:lvl4pPr algn="r" rtl="1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4pPr>
            <a:lvl5pPr algn="r" rtl="1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5pPr>
            <a:lvl6pPr marL="457200" algn="r" rtl="1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6pPr>
            <a:lvl7pPr marL="914400" algn="r" rtl="1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7pPr>
            <a:lvl8pPr marL="1371600" algn="r" rtl="1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8pPr>
            <a:lvl9pPr marL="1828800" algn="r" rtl="1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9pPr>
          </a:lstStyle>
          <a:p>
            <a:r>
              <a:rPr lang="he-IL" altLang="he-IL" kern="0" dirty="0"/>
              <a:t>פעולות זיזה (</a:t>
            </a:r>
            <a:r>
              <a:rPr lang="en-US" altLang="he-IL" kern="0" dirty="0"/>
              <a:t>shifting</a:t>
            </a:r>
            <a:r>
              <a:rPr lang="he-IL" altLang="he-IL" kern="0" dirty="0"/>
              <a:t>) - ימינה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71800" y="4149080"/>
            <a:ext cx="1584176" cy="375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urier New" pitchFamily="49" charset="0"/>
              </a:rPr>
              <a:t>00</a:t>
            </a:r>
            <a:r>
              <a:rPr lang="en-US" sz="2000" dirty="0">
                <a:latin typeface="Courier New" pitchFamily="49" charset="0"/>
              </a:rPr>
              <a:t>101000</a:t>
            </a:r>
            <a:r>
              <a:rPr lang="en-US" sz="2000" baseline="-25000" dirty="0">
                <a:latin typeface="Courier New" pitchFamily="49" charset="0"/>
              </a:rPr>
              <a:t>2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5877272"/>
            <a:ext cx="1584176" cy="375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urier New" pitchFamily="49" charset="0"/>
              </a:rPr>
              <a:t>11</a:t>
            </a:r>
            <a:r>
              <a:rPr lang="en-US" sz="2000" dirty="0">
                <a:latin typeface="Courier New" pitchFamily="49" charset="0"/>
              </a:rPr>
              <a:t>101000</a:t>
            </a:r>
            <a:r>
              <a:rPr lang="en-US" sz="2000" baseline="-25000" dirty="0">
                <a:latin typeface="Courier New" pitchFamily="49" charset="0"/>
              </a:rPr>
              <a:t>2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1a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1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1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1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F'02\Lectures\class01a.ppt</Template>
  <TotalTime>14669</TotalTime>
  <Pages>5</Pages>
  <Words>707</Words>
  <Application>Microsoft Macintosh PowerPoint</Application>
  <PresentationFormat>Letter Paper (8.5x11 in)</PresentationFormat>
  <Paragraphs>243</Paragraphs>
  <Slides>17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Cambria Math</vt:lpstr>
      <vt:lpstr>Century Gothic</vt:lpstr>
      <vt:lpstr>Courier New</vt:lpstr>
      <vt:lpstr>Helvetica</vt:lpstr>
      <vt:lpstr>Times New Roman</vt:lpstr>
      <vt:lpstr>Wingdings</vt:lpstr>
      <vt:lpstr>class01a</vt:lpstr>
      <vt:lpstr>PowerPoint Presentation</vt:lpstr>
      <vt:lpstr>לוגיקה פסוקית (בוליאנית) -תזכורת</vt:lpstr>
      <vt:lpstr>PowerPoint Presentation</vt:lpstr>
      <vt:lpstr>אופרטורים לוגיים - תזכורת מקורס קודם</vt:lpstr>
      <vt:lpstr>אופרטורים על סיביות - דוגמאות</vt:lpstr>
      <vt:lpstr>אופרטורים על סיביות - דוגמאות</vt:lpstr>
      <vt:lpstr>אופרטורים על סיביות – דוגמאות (המשך)</vt:lpstr>
      <vt:lpstr>פעולות זיזה (shifting) - שמאלה</vt:lpstr>
      <vt:lpstr>PowerPoint Presentation</vt:lpstr>
      <vt:lpstr>זיזה ימינה = חלוקה בשלמים</vt:lpstr>
      <vt:lpstr>דוגמא לחישובים</vt:lpstr>
      <vt:lpstr>דוגמא לחישובים</vt:lpstr>
      <vt:lpstr>דוגמא לחישובים</vt:lpstr>
      <vt:lpstr>דוגמא לחישובים</vt:lpstr>
      <vt:lpstr>קידוד של ערכי בתים -תזכורת</vt:lpstr>
      <vt:lpstr>תרגילים לבית</vt:lpstr>
      <vt:lpstr>תרגילים לבית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and Bytes</dc:title>
  <dc:subject/>
  <dc:creator>Randal E. Bryant and David R. O'Hallaron</dc:creator>
  <cp:keywords/>
  <dc:description/>
  <cp:lastModifiedBy>Karam Abdelkader</cp:lastModifiedBy>
  <cp:revision>174</cp:revision>
  <cp:lastPrinted>2016-03-19T19:12:41Z</cp:lastPrinted>
  <dcterms:created xsi:type="dcterms:W3CDTF">1998-08-11T13:19:16Z</dcterms:created>
  <dcterms:modified xsi:type="dcterms:W3CDTF">2020-03-25T09:55:47Z</dcterms:modified>
</cp:coreProperties>
</file>