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8" r:id="rId3"/>
    <p:sldId id="289" r:id="rId4"/>
    <p:sldId id="290" r:id="rId5"/>
    <p:sldId id="291" r:id="rId6"/>
    <p:sldId id="294" r:id="rId7"/>
    <p:sldId id="269" r:id="rId8"/>
    <p:sldId id="286" r:id="rId9"/>
    <p:sldId id="287" r:id="rId10"/>
    <p:sldId id="300" r:id="rId11"/>
    <p:sldId id="301" r:id="rId12"/>
    <p:sldId id="271" r:id="rId13"/>
    <p:sldId id="281" r:id="rId14"/>
    <p:sldId id="284" r:id="rId15"/>
    <p:sldId id="285" r:id="rId16"/>
    <p:sldId id="293" r:id="rId17"/>
  </p:sldIdLst>
  <p:sldSz cx="9144000" cy="6858000" type="screen4x3"/>
  <p:notesSz cx="6786563" cy="9917113"/>
  <p:custDataLst>
    <p:tags r:id="rId20"/>
  </p:custDataLst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 autoAdjust="0"/>
    <p:restoredTop sz="95324" autoAdjust="0"/>
  </p:normalViewPr>
  <p:slideViewPr>
    <p:cSldViewPr showGuides="1">
      <p:cViewPr varScale="1">
        <p:scale>
          <a:sx n="95" d="100"/>
          <a:sy n="95" d="100"/>
        </p:scale>
        <p:origin x="1254" y="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6513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6513" y="9420225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0225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CB6A51D5-DE2B-4F36-85EC-221D969EFD4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36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4925" y="0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0113"/>
            <a:ext cx="5429250" cy="446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4925" y="9420225"/>
            <a:ext cx="29416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0225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7D5A37C8-D211-47EF-8B1C-949398E7F7B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517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See readme.docx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A37C8-D211-47EF-8B1C-949398E7F7B6}" type="slidenum">
              <a:rPr lang="he-IL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633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DB9EAA-F8C5-43E9-A446-E69D328F22D6}" type="slidenum">
              <a:rPr lang="he-IL" altLang="he-IL"/>
              <a:pPr eaLnBrk="1" hangingPunct="1">
                <a:spcBef>
                  <a:spcPct val="0"/>
                </a:spcBef>
              </a:pPr>
              <a:t>4</a:t>
            </a:fld>
            <a:endParaRPr lang="en-US" altLang="he-I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0623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726268-1C47-407B-B39A-EAD0D15B0076}" type="slidenum">
              <a:rPr lang="he-IL" altLang="he-IL"/>
              <a:pPr eaLnBrk="1" hangingPunct="1">
                <a:spcBef>
                  <a:spcPct val="0"/>
                </a:spcBef>
              </a:pPr>
              <a:t>7</a:t>
            </a:fld>
            <a:endParaRPr lang="en-US" altLang="he-I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 dirty="0"/>
              <a:t>מה לא ניתן לצפות מהקורס.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027898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826E92-F097-4341-8514-86F5949E7693}" type="slidenum">
              <a:rPr lang="he-IL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633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267888-3D83-429C-B7BE-5AC8E55AD940}" type="slidenum">
              <a:rPr lang="he-IL" altLang="he-IL"/>
              <a:pPr eaLnBrk="1" hangingPunct="1">
                <a:spcBef>
                  <a:spcPct val="0"/>
                </a:spcBef>
              </a:pPr>
              <a:t>13</a:t>
            </a:fld>
            <a:endParaRPr lang="en-US" altLang="he-IL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עד עכשיו – המטרה. הבעיה היא האמצעי:</a:t>
            </a:r>
            <a:r>
              <a:rPr lang="en-US" altLang="he-IL"/>
              <a:t> </a:t>
            </a:r>
            <a:r>
              <a:rPr lang="he-IL" altLang="he-IL"/>
              <a:t>הלימוד של כל הדברים האלה.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55288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CFEAFC-46E8-4BD1-ABB2-1B91D1423117}" type="slidenum">
              <a:rPr lang="he-IL" altLang="he-IL"/>
              <a:pPr eaLnBrk="1" hangingPunct="1">
                <a:spcBef>
                  <a:spcPct val="0"/>
                </a:spcBef>
              </a:pPr>
              <a:t>14</a:t>
            </a:fld>
            <a:endParaRPr lang="en-US" altLang="he-IL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מהדרים:</a:t>
            </a:r>
            <a:r>
              <a:rPr lang="en-US" altLang="he-IL"/>
              <a:t> gcc / CL</a:t>
            </a:r>
          </a:p>
        </p:txBody>
      </p:sp>
    </p:spTree>
    <p:extLst>
      <p:ext uri="{BB962C8B-B14F-4D97-AF65-F5344CB8AC3E}">
        <p14:creationId xmlns:p14="http://schemas.microsoft.com/office/powerpoint/2010/main" val="146056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lang="en-US" altLang="he-IL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he-IL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he-IL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he-IL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45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58B3C-CE9A-4343-8D35-56AC8C1E27A4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75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EFA45-A3B2-4BB7-9AC9-1E2BEBFDC4EE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70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F3035-ABEE-43D2-8677-EDF239B0980F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5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E0A81-ABDE-4918-BD2A-FD777ED693F7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29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A8C30-874A-4C04-A28E-683C147AEA2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15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EA6B5-0D07-47EA-AA03-36020CF29F95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87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9455E-6E90-4677-9E50-01B9F8A55635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53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506D8-725C-4655-9ABD-A0CA562CB1BB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26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822E-FFDC-4428-972F-A3D0127270B9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39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4113E-229B-46DE-8DB8-0CB4E26CE6FE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4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B5825-2BDD-4C90-B547-3F920E67499E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43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179388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lang="en-US" altLang="he-IL" sz="2400">
              <a:latin typeface="Times New Roman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81000" y="1417638"/>
            <a:ext cx="8305800" cy="182562"/>
            <a:chOff x="240" y="893"/>
            <a:chExt cx="5232" cy="115"/>
          </a:xfrm>
        </p:grpSpPr>
        <p:sp>
          <p:nvSpPr>
            <p:cNvPr id="1033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lang="en-US" altLang="he-IL" sz="2400">
                <a:latin typeface="Times New Roman" pitchFamily="18" charset="0"/>
              </a:endParaRPr>
            </a:p>
          </p:txBody>
        </p:sp>
        <p:sp>
          <p:nvSpPr>
            <p:cNvPr id="1034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  <a:p>
            <a:pPr lvl="4"/>
            <a:r>
              <a:rPr lang="en-US" altLang="he-IL"/>
              <a:t>Fifth level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fld id="{A53EA7BB-2FC7-41B2-B924-A9954DDCFF83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app.cs.cmu.edu/public/1e/hom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altLang="he-IL" sz="4000" dirty="0"/>
              <a:t>094210 </a:t>
            </a:r>
            <a:br>
              <a:rPr lang="he-IL" altLang="he-IL" sz="4000" dirty="0"/>
            </a:br>
            <a:r>
              <a:rPr lang="he-IL" altLang="he-IL" sz="4000" dirty="0"/>
              <a:t>ארגון המחשב ומערכות הפעלה</a:t>
            </a:r>
            <a:br>
              <a:rPr lang="he-IL" altLang="he-IL" sz="4000" dirty="0"/>
            </a:br>
            <a:endParaRPr lang="en-US" altLang="he-IL" sz="3600" dirty="0"/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20AAA2-6B34-4C1A-8009-A72736B603FA}" type="slidenum">
              <a:rPr lang="he-IL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מאפייני הקורס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כמויות גדולות של חומר</a:t>
            </a:r>
          </a:p>
          <a:p>
            <a:pPr lvl="1"/>
            <a:r>
              <a:rPr lang="he-IL" dirty="0"/>
              <a:t>3 שעות בשבוע עם שקפים ... </a:t>
            </a:r>
          </a:p>
          <a:p>
            <a:pPr lvl="1"/>
            <a:r>
              <a:rPr lang="he-IL" dirty="0"/>
              <a:t>חיבור של שני קורסים</a:t>
            </a:r>
          </a:p>
          <a:p>
            <a:endParaRPr lang="he-IL" dirty="0"/>
          </a:p>
          <a:p>
            <a:r>
              <a:rPr lang="he-IL" dirty="0"/>
              <a:t>תתי נושאים נבחרים</a:t>
            </a:r>
          </a:p>
          <a:p>
            <a:pPr lvl="1"/>
            <a:r>
              <a:rPr lang="he-IL" dirty="0"/>
              <a:t>בחלק מהמקרים דרוש מאמץ להבין איך הדברים מתקשרים זה לזה.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0A81-ABDE-4918-BD2A-FD777ED693F7}" type="slidenum">
              <a:rPr lang="he-IL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8437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76BF-7095-4752-8ABE-301BCAF7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הדגמות חיות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5AC57-7371-4870-B00D-205B8FFB1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מספר פעמים במשך הקורס נשלב 'הדגמות חיות' של כתיבת קוד ב </a:t>
            </a:r>
            <a:r>
              <a:rPr lang="en-US" dirty="0"/>
              <a:t>C</a:t>
            </a:r>
            <a:r>
              <a:rPr lang="he-IL" dirty="0"/>
              <a:t>. </a:t>
            </a:r>
          </a:p>
          <a:p>
            <a:r>
              <a:rPr lang="he-IL" dirty="0"/>
              <a:t>לשעורים אלה תתבקשו להתחבר בזום. 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AE360-59DA-4F40-90C3-D52402FD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0A81-ABDE-4918-BD2A-FD777ED693F7}" type="slidenum">
              <a:rPr lang="he-IL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365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מדוע הקורס חשוב</a:t>
            </a:r>
            <a:endParaRPr lang="en-US" altLang="he-I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>
                <a:solidFill>
                  <a:schemeClr val="hlink"/>
                </a:solidFill>
              </a:rPr>
              <a:t>הכנה</a:t>
            </a:r>
            <a:r>
              <a:rPr lang="he-IL" altLang="he-IL"/>
              <a:t> טובה יותר לקורסים עתידיים.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>
                <a:solidFill>
                  <a:schemeClr val="hlink"/>
                </a:solidFill>
              </a:rPr>
              <a:t>העשרה</a:t>
            </a:r>
            <a:r>
              <a:rPr lang="he-IL" altLang="he-IL"/>
              <a:t>: דברים שכל מהנדס צריך לדעת.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>
                <a:solidFill>
                  <a:schemeClr val="hlink"/>
                </a:solidFill>
              </a:rPr>
              <a:t>שפה משותפת</a:t>
            </a:r>
            <a:r>
              <a:rPr lang="he-IL" altLang="he-IL"/>
              <a:t> עם מהנדסים אחרים.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>
                <a:solidFill>
                  <a:schemeClr val="hlink"/>
                </a:solidFill>
              </a:rPr>
              <a:t>שיפור כישורים</a:t>
            </a:r>
            <a:r>
              <a:rPr lang="he-IL" altLang="he-IL"/>
              <a:t> כמפתחי מערכות.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הרחבת </a:t>
            </a:r>
            <a:r>
              <a:rPr lang="he-IL" altLang="he-IL">
                <a:solidFill>
                  <a:schemeClr val="hlink"/>
                </a:solidFill>
              </a:rPr>
              <a:t>אפשרויות תעסוקה</a:t>
            </a:r>
            <a:r>
              <a:rPr lang="he-IL" altLang="he-IL"/>
              <a:t>.</a:t>
            </a:r>
            <a:endParaRPr lang="en-US" altLang="he-IL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E6869E-53DA-4B38-9F78-2539E1500A17}" type="slidenum">
              <a:rPr lang="he-IL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שפת </a:t>
            </a:r>
            <a:r>
              <a:rPr lang="en-US" altLang="he-IL"/>
              <a:t>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e-IL" dirty="0"/>
              <a:t>C</a:t>
            </a:r>
            <a:r>
              <a:rPr lang="he-IL" altLang="he-IL" dirty="0"/>
              <a:t> זאת שפה</a:t>
            </a:r>
          </a:p>
          <a:p>
            <a:pPr lvl="1" eaLnBrk="1" hangingPunct="1"/>
            <a:r>
              <a:rPr lang="he-IL" altLang="he-IL" dirty="0"/>
              <a:t>נורא... פופולרית </a:t>
            </a:r>
          </a:p>
          <a:p>
            <a:pPr lvl="1" eaLnBrk="1" hangingPunct="1"/>
            <a:r>
              <a:rPr lang="he-IL" altLang="he-IL" dirty="0"/>
              <a:t>נורא... מעצבנת </a:t>
            </a:r>
          </a:p>
          <a:p>
            <a:pPr lvl="2" eaLnBrk="1" hangingPunct="1"/>
            <a:r>
              <a:rPr lang="he-IL" altLang="he-IL" dirty="0"/>
              <a:t>שפה שלא מגנה עלינו מפני אי ההבנה שלנו.</a:t>
            </a:r>
          </a:p>
          <a:p>
            <a:pPr lvl="2" eaLnBrk="1" hangingPunct="1"/>
            <a:r>
              <a:rPr lang="en-US" altLang="he-IL" dirty="0"/>
              <a:t>C</a:t>
            </a:r>
            <a:r>
              <a:rPr lang="he-IL" altLang="he-IL" dirty="0"/>
              <a:t> היא למעשה שפת מכונה בתחפושת. </a:t>
            </a:r>
          </a:p>
          <a:p>
            <a:pPr lvl="2" eaLnBrk="1" hangingPunct="1"/>
            <a:r>
              <a:rPr lang="he-IL" altLang="he-IL" dirty="0"/>
              <a:t>פותחה בתחילת שנות ה 70 כדי לפתח את </a:t>
            </a:r>
            <a:r>
              <a:rPr lang="en-US" altLang="he-IL" dirty="0" err="1"/>
              <a:t>unix</a:t>
            </a:r>
            <a:r>
              <a:rPr lang="he-IL" altLang="he-IL" dirty="0"/>
              <a:t>.</a:t>
            </a:r>
          </a:p>
          <a:p>
            <a:pPr lvl="2" eaLnBrk="1" hangingPunct="1"/>
            <a:endParaRPr lang="he-IL" altLang="he-IL" dirty="0"/>
          </a:p>
          <a:p>
            <a:pPr eaLnBrk="1" hangingPunct="1"/>
            <a:r>
              <a:rPr lang="he-IL" altLang="he-IL" dirty="0"/>
              <a:t>החיים יותר קלים כשמבינים מה היא רוצה מאתנו...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007ACD-B8B0-4600-A4CE-D3F8AF9500F6}" type="slidenum">
              <a:rPr lang="he-IL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/>
              <a:t>C</a:t>
            </a:r>
            <a:r>
              <a:rPr lang="he-IL" altLang="he-IL"/>
              <a:t> כמשל</a:t>
            </a:r>
            <a:endParaRPr lang="en-US" altLang="he-I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המטרה היא לא בהכרח </a:t>
            </a:r>
            <a:r>
              <a:rPr lang="en-US" altLang="he-IL" dirty="0"/>
              <a:t>C</a:t>
            </a:r>
            <a:r>
              <a:rPr lang="he-IL" altLang="he-IL" dirty="0"/>
              <a:t> עצמה</a:t>
            </a:r>
          </a:p>
          <a:p>
            <a:pPr eaLnBrk="1" hangingPunct="1"/>
            <a:endParaRPr lang="he-IL" altLang="he-IL" dirty="0"/>
          </a:p>
          <a:p>
            <a:pPr eaLnBrk="1" hangingPunct="1"/>
            <a:r>
              <a:rPr lang="en-US" altLang="he-IL" dirty="0"/>
              <a:t>C</a:t>
            </a:r>
            <a:r>
              <a:rPr lang="he-IL" altLang="he-IL" dirty="0"/>
              <a:t> לא מסתירה את הטכנולוגיה כמו שפות אחרות</a:t>
            </a:r>
          </a:p>
          <a:p>
            <a:pPr lvl="1" eaLnBrk="1" hangingPunct="1"/>
            <a:r>
              <a:rPr lang="he-IL" altLang="he-IL" dirty="0"/>
              <a:t>לכן דרכה נוח ללמוד את ארגון המחשב</a:t>
            </a:r>
          </a:p>
          <a:p>
            <a:pPr lvl="1" eaLnBrk="1" hangingPunct="1"/>
            <a:r>
              <a:rPr lang="he-IL" altLang="he-IL" dirty="0"/>
              <a:t>כלומר </a:t>
            </a:r>
            <a:r>
              <a:rPr lang="en-US" altLang="he-IL" dirty="0"/>
              <a:t>C</a:t>
            </a:r>
            <a:r>
              <a:rPr lang="he-IL" altLang="he-IL" dirty="0"/>
              <a:t> היא האמצעי...</a:t>
            </a:r>
          </a:p>
          <a:p>
            <a:pPr eaLnBrk="1" hangingPunct="1"/>
            <a:endParaRPr lang="he-IL" altLang="he-IL" dirty="0"/>
          </a:p>
          <a:p>
            <a:pPr eaLnBrk="1" hangingPunct="1"/>
            <a:r>
              <a:rPr lang="he-IL" altLang="he-IL" dirty="0"/>
              <a:t>כמעט כל מה שנלמד רלבנטי גם לשפות אחרות</a:t>
            </a:r>
            <a:endParaRPr lang="en-US" altLang="he-IL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62F942-F6F9-442B-AEA7-C178A3C14B8D}" type="slidenum">
              <a:rPr lang="he-IL" altLang="en-US"/>
              <a:pPr eaLnBrk="1" hangingPunct="1"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טכנולוגיות מנקודת מבטו של המפתח</a:t>
            </a:r>
            <a:endParaRPr lang="en-US" altLang="he-IL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ניתן ללמוד על חומרה, על מבנה הזיכרון וכו' כנושאים עצמאיים.</a:t>
            </a:r>
          </a:p>
          <a:p>
            <a:pPr eaLnBrk="1" hangingPunct="1"/>
            <a:r>
              <a:rPr lang="he-IL" altLang="he-IL" dirty="0"/>
              <a:t>הגישה "החדשה":</a:t>
            </a:r>
            <a:r>
              <a:rPr lang="en-US" altLang="he-IL" dirty="0"/>
              <a:t> </a:t>
            </a:r>
            <a:r>
              <a:rPr lang="he-IL" altLang="he-IL" dirty="0"/>
              <a:t>ברב הנושאים שנלמד, ננסה להבין את ההשפעה על המפתח</a:t>
            </a:r>
          </a:p>
          <a:p>
            <a:pPr algn="l" rtl="0" eaLnBrk="1" hangingPunct="1"/>
            <a:r>
              <a:rPr lang="en-US" altLang="he-IL" dirty="0">
                <a:hlinkClick r:id="rId2"/>
              </a:rPr>
              <a:t>Book</a:t>
            </a:r>
            <a:r>
              <a:rPr lang="en-US" altLang="he-IL" dirty="0"/>
              <a:t>: Computer systems – A programmer’s perspective</a:t>
            </a:r>
            <a:endParaRPr lang="he-IL" altLang="he-IL" dirty="0"/>
          </a:p>
          <a:p>
            <a:pPr eaLnBrk="1" hangingPunct="1"/>
            <a:endParaRPr lang="he-IL" altLang="he-IL" dirty="0"/>
          </a:p>
          <a:p>
            <a:pPr eaLnBrk="1" hangingPunct="1"/>
            <a:endParaRPr lang="en-US" altLang="he-IL" dirty="0"/>
          </a:p>
        </p:txBody>
      </p:sp>
      <p:pic>
        <p:nvPicPr>
          <p:cNvPr id="41989" name="Picture 5" descr="csappcover-med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11" y="4437111"/>
            <a:ext cx="1846915" cy="229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7" descr="http://csapp.cs.cmu.edu/public/images/csapp2ecover-fullsiz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47" y="4437110"/>
            <a:ext cx="1823686" cy="226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828BA6-6CBD-4C02-B840-A8E1622CA2AC}" type="slidenum">
              <a:rPr lang="he-IL" altLang="en-US"/>
              <a:pPr eaLnBrk="1" hangingPunct="1"/>
              <a:t>15</a:t>
            </a:fld>
            <a:endParaRPr lang="en-US" altLang="en-US"/>
          </a:p>
        </p:txBody>
      </p:sp>
      <p:pic>
        <p:nvPicPr>
          <p:cNvPr id="1026" name="Picture 2" descr="http://csapp.cs.cmu.edu/3e/images/csapp3e-cov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586" y="4439816"/>
            <a:ext cx="1757774" cy="225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שלא נבזבז את זמננו...</a:t>
            </a:r>
            <a:endParaRPr lang="en-US" altLang="he-I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pic>
        <p:nvPicPr>
          <p:cNvPr id="16388" name="Picture 5" descr="img-thing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00025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0A8197-A7EB-4861-8177-4A91AD2CA8E9}" type="slidenum">
              <a:rPr lang="he-IL" altLang="en-US"/>
              <a:pPr eaLnBrk="1" hangingPunct="1"/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b="1"/>
              <a:t>מבנה הציון ודרישות הקורס</a:t>
            </a:r>
            <a:endParaRPr lang="en-US" altLang="he-IL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תרגילי בית +</a:t>
            </a:r>
            <a:r>
              <a:rPr lang="en-US" altLang="he-IL" dirty="0"/>
              <a:t> </a:t>
            </a:r>
            <a:r>
              <a:rPr lang="he-IL" altLang="he-IL" dirty="0"/>
              <a:t>מבחן סופי</a:t>
            </a:r>
          </a:p>
          <a:p>
            <a:pPr eaLnBrk="1" hangingPunct="1"/>
            <a:r>
              <a:rPr lang="he-IL" altLang="he-IL" dirty="0"/>
              <a:t>המשקל היחסי של המבחן ותרגיל הבית יקבע בהמשך. </a:t>
            </a:r>
          </a:p>
          <a:p>
            <a:pPr eaLnBrk="1" hangingPunct="1"/>
            <a:r>
              <a:rPr lang="he-IL" altLang="he-IL" dirty="0"/>
              <a:t>בקורס מתוכננים כ 5 או 6 תרגילי בית.</a:t>
            </a:r>
          </a:p>
          <a:p>
            <a:pPr eaLnBrk="1" hangingPunct="1"/>
            <a:r>
              <a:rPr lang="he-IL" altLang="he-IL" dirty="0"/>
              <a:t>הכנה +</a:t>
            </a:r>
            <a:r>
              <a:rPr lang="en-US" altLang="he-IL" dirty="0"/>
              <a:t> </a:t>
            </a:r>
            <a:r>
              <a:rPr lang="he-IL" altLang="he-IL" dirty="0"/>
              <a:t>הגשה בזוגות או ביחידים.</a:t>
            </a:r>
          </a:p>
          <a:p>
            <a:pPr eaLnBrk="1" hangingPunct="1"/>
            <a:r>
              <a:rPr lang="he-IL" altLang="he-IL" dirty="0"/>
              <a:t>יש לקרוא בסילבוס את הכללים. </a:t>
            </a:r>
            <a:endParaRPr lang="en-US" altLang="he-IL" dirty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A757FD-E5C2-440E-ABAE-5B0DED653BBC}" type="slidenum">
              <a:rPr lang="he-IL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כללים</a:t>
            </a:r>
            <a:endParaRPr lang="en-US" altLang="he-I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מילואים / אשפוז – </a:t>
            </a:r>
          </a:p>
          <a:p>
            <a:pPr lvl="1" eaLnBrk="1" hangingPunct="1"/>
            <a:r>
              <a:rPr lang="he-IL" altLang="he-IL" dirty="0"/>
              <a:t>תרגילי בית: כל פתרון הוא קביל כל עוד:</a:t>
            </a:r>
            <a:r>
              <a:rPr lang="en-US" altLang="he-IL" dirty="0"/>
              <a:t> </a:t>
            </a:r>
            <a:endParaRPr lang="he-IL" altLang="he-IL" dirty="0"/>
          </a:p>
          <a:p>
            <a:pPr lvl="2" eaLnBrk="1" hangingPunct="1"/>
            <a:r>
              <a:rPr lang="he-IL" altLang="he-IL" dirty="0"/>
              <a:t>התרגיל יעשה +</a:t>
            </a:r>
            <a:r>
              <a:rPr lang="en-US" altLang="he-IL" dirty="0"/>
              <a:t> </a:t>
            </a:r>
            <a:r>
              <a:rPr lang="he-IL" altLang="he-IL" dirty="0"/>
              <a:t>יוגש על ידי הסטודנט ו/או שותפו.</a:t>
            </a:r>
          </a:p>
          <a:p>
            <a:pPr lvl="2" eaLnBrk="1" hangingPunct="1"/>
            <a:r>
              <a:rPr lang="he-IL" altLang="he-IL" dirty="0"/>
              <a:t>מועד ההגשה הוא לפני שיוחזרו התרגילים.</a:t>
            </a:r>
          </a:p>
          <a:p>
            <a:pPr lvl="2" eaLnBrk="1" hangingPunct="1"/>
            <a:endParaRPr lang="he-IL" altLang="he-IL" dirty="0"/>
          </a:p>
          <a:p>
            <a:pPr lvl="1" eaLnBrk="1" hangingPunct="1"/>
            <a:endParaRPr lang="he-IL" altLang="he-IL" dirty="0"/>
          </a:p>
          <a:p>
            <a:pPr eaLnBrk="1" hangingPunct="1"/>
            <a:endParaRPr lang="he-IL" altLang="he-IL" dirty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CF0EA6-B563-4511-A322-865FA3F1BE8F}" type="slidenum">
              <a:rPr lang="he-IL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כללים</a:t>
            </a:r>
            <a:endParaRPr lang="en-US" altLang="he-I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>
                <a:solidFill>
                  <a:schemeClr val="accent2"/>
                </a:solidFill>
              </a:rPr>
              <a:t>כבדו את הקורס!</a:t>
            </a:r>
            <a:r>
              <a:rPr lang="en-US" altLang="he-IL">
                <a:solidFill>
                  <a:schemeClr val="accent2"/>
                </a:solidFill>
              </a:rPr>
              <a:t> </a:t>
            </a:r>
            <a:endParaRPr lang="he-IL" altLang="he-IL">
              <a:solidFill>
                <a:schemeClr val="accent2"/>
              </a:solidFill>
            </a:endParaRPr>
          </a:p>
          <a:p>
            <a:pPr lvl="1" eaLnBrk="1" hangingPunct="1"/>
            <a:r>
              <a:rPr lang="he-IL" altLang="he-IL">
                <a:solidFill>
                  <a:schemeClr val="accent2"/>
                </a:solidFill>
              </a:rPr>
              <a:t>אין כניסה ואין יציאה</a:t>
            </a:r>
            <a:r>
              <a:rPr lang="he-IL" altLang="he-IL"/>
              <a:t> במהלך השיעור.</a:t>
            </a:r>
          </a:p>
          <a:p>
            <a:pPr lvl="1" eaLnBrk="1" hangingPunct="1"/>
            <a:r>
              <a:rPr lang="he-IL" altLang="he-IL"/>
              <a:t>אין לאכול, לדבר, לקרוא ... כל דבר שעושה רעש </a:t>
            </a:r>
            <a:r>
              <a:rPr lang="en-US" altLang="he-IL">
                <a:sym typeface="Wingdings" panose="05000000000000000000" pitchFamily="2" charset="2"/>
              </a:rPr>
              <a:t></a:t>
            </a:r>
            <a:r>
              <a:rPr lang="he-IL" altLang="he-IL"/>
              <a:t> </a:t>
            </a:r>
          </a:p>
          <a:p>
            <a:pPr lvl="1" eaLnBrk="1" hangingPunct="1"/>
            <a:endParaRPr lang="he-IL" altLang="he-IL"/>
          </a:p>
          <a:p>
            <a:pPr eaLnBrk="1" hangingPunct="1"/>
            <a:endParaRPr lang="he-IL" altLang="he-IL"/>
          </a:p>
          <a:p>
            <a:pPr eaLnBrk="1" hangingPunct="1"/>
            <a:endParaRPr lang="en-US" altLang="he-IL"/>
          </a:p>
        </p:txBody>
      </p:sp>
      <p:pic>
        <p:nvPicPr>
          <p:cNvPr id="48134" name="Picture 6" descr="noosa-butterfly-fi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860800"/>
            <a:ext cx="2592388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120900" y="4797425"/>
            <a:ext cx="1866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>
                <a:solidFill>
                  <a:schemeClr val="bg1"/>
                </a:solidFill>
              </a:rPr>
              <a:t>ש</a:t>
            </a:r>
            <a:r>
              <a:rPr lang="he-IL" altLang="he-IL" sz="1800">
                <a:solidFill>
                  <a:schemeClr val="accent1"/>
                </a:solidFill>
              </a:rPr>
              <a:t>ש</a:t>
            </a:r>
            <a:r>
              <a:rPr lang="he-IL" altLang="he-IL" sz="1800"/>
              <a:t>ששששששש....</a:t>
            </a:r>
            <a:endParaRPr lang="en-US" altLang="he-IL" sz="1800"/>
          </a:p>
        </p:txBody>
      </p:sp>
      <p:sp>
        <p:nvSpPr>
          <p:cNvPr id="61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63EC06-DB35-4BE4-B6BE-FB26E9C9111A}" type="slidenum">
              <a:rPr lang="he-IL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קשר עם צוות הקורס</a:t>
            </a:r>
            <a:endParaRPr lang="en-US" altLang="he-I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e-IL" altLang="he-IL" dirty="0"/>
          </a:p>
          <a:p>
            <a:pPr eaLnBrk="1" hangingPunct="1"/>
            <a:endParaRPr lang="he-IL" altLang="he-IL" dirty="0"/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7A1379-2245-4068-A55C-24ED3A80B07B}" type="slidenum">
              <a:rPr lang="he-IL" altLang="en-US"/>
              <a:pPr eaLnBrk="1" hangingPunct="1"/>
              <a:t>5</a:t>
            </a:fld>
            <a:endParaRPr lang="en-US" altLang="en-US"/>
          </a:p>
        </p:txBody>
      </p:sp>
      <p:pic>
        <p:nvPicPr>
          <p:cNvPr id="1026" name="Picture 2" descr="Image result for drawing raised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70" y="4040808"/>
            <a:ext cx="4560441" cy="244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65390" y="4333022"/>
            <a:ext cx="35830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נציגי סמסטר / </a:t>
            </a:r>
          </a:p>
          <a:p>
            <a:pPr algn="ctr"/>
            <a:r>
              <a:rPr lang="he-IL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נציגי קורס ?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618094"/>
            <a:ext cx="8380512" cy="271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he-IL" altLang="he-IL" sz="2200" b="1" kern="0" dirty="0">
                <a:solidFill>
                  <a:srgbClr val="FF0000"/>
                </a:solidFill>
              </a:rPr>
              <a:t>מתרגלים:</a:t>
            </a:r>
            <a:r>
              <a:rPr lang="en-US" altLang="he-IL" sz="2200" b="1" kern="0" dirty="0">
                <a:solidFill>
                  <a:srgbClr val="FF0000"/>
                </a:solidFill>
              </a:rPr>
              <a:t> </a:t>
            </a:r>
            <a:endParaRPr lang="he-IL" altLang="he-IL" sz="2200" b="1" kern="0" dirty="0">
              <a:solidFill>
                <a:srgbClr val="FF0000"/>
              </a:solidFill>
            </a:endParaRPr>
          </a:p>
          <a:p>
            <a:pPr eaLnBrk="1" hangingPunct="1"/>
            <a:endParaRPr lang="he-IL" altLang="he-IL" sz="2200" b="1" kern="0" dirty="0">
              <a:solidFill>
                <a:srgbClr val="FF0000"/>
              </a:solidFill>
            </a:endParaRPr>
          </a:p>
          <a:p>
            <a:pPr eaLnBrk="1" hangingPunct="1"/>
            <a:endParaRPr lang="he-IL" altLang="he-IL" sz="2200" b="1" kern="0" dirty="0">
              <a:solidFill>
                <a:srgbClr val="FF0000"/>
              </a:solidFill>
            </a:endParaRPr>
          </a:p>
          <a:p>
            <a:r>
              <a:rPr lang="he-IL" altLang="he-IL" sz="2200" b="1" kern="0" dirty="0">
                <a:solidFill>
                  <a:srgbClr val="FF0000"/>
                </a:solidFill>
              </a:rPr>
              <a:t>שעות קבלה:</a:t>
            </a:r>
            <a:r>
              <a:rPr lang="en-US" altLang="he-IL" sz="2200" b="1" kern="0" dirty="0">
                <a:solidFill>
                  <a:srgbClr val="FF0000"/>
                </a:solidFill>
              </a:rPr>
              <a:t> </a:t>
            </a:r>
            <a:r>
              <a:rPr lang="he-IL" dirty="0"/>
              <a:t>אחרי </a:t>
            </a:r>
            <a:r>
              <a:rPr lang="he-IL" dirty="0" err="1"/>
              <a:t>השעור</a:t>
            </a:r>
            <a:r>
              <a:rPr lang="he-IL" dirty="0"/>
              <a:t>, 14:30</a:t>
            </a:r>
            <a:br>
              <a:rPr lang="en-US" dirty="0"/>
            </a:br>
            <a:r>
              <a:rPr lang="he-IL" dirty="0"/>
              <a:t> </a:t>
            </a:r>
            <a:endParaRPr lang="en-US" altLang="he-IL" sz="2000" b="1" kern="0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4148"/>
              </p:ext>
            </p:extLst>
          </p:nvPr>
        </p:nvGraphicFramePr>
        <p:xfrm>
          <a:off x="3563888" y="1640112"/>
          <a:ext cx="3658329" cy="731520"/>
        </p:xfrm>
        <a:graphic>
          <a:graphicData uri="http://schemas.openxmlformats.org/drawingml/2006/table">
            <a:tbl>
              <a:tblPr rtl="1" firstRow="1" firstCol="1" bandRow="1" bandCol="1">
                <a:tableStyleId>{5C22544A-7EE6-4342-B048-85BDC9FD1C3A}</a:tableStyleId>
              </a:tblPr>
              <a:tblGrid>
                <a:gridCol w="3658329">
                  <a:extLst>
                    <a:ext uri="{9D8B030D-6E8A-4147-A177-3AD203B41FA5}">
                      <a16:colId xmlns:a16="http://schemas.microsoft.com/office/drawing/2014/main" val="1757002572"/>
                    </a:ext>
                  </a:extLst>
                </a:gridCol>
              </a:tblGrid>
              <a:tr h="10488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שם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2195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יונתן </a:t>
                      </a:r>
                      <a:r>
                        <a:rPr lang="he-IL" sz="1600" dirty="0" err="1">
                          <a:effectLst/>
                        </a:rPr>
                        <a:t>קויפמן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949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אופיר </a:t>
                      </a:r>
                      <a:r>
                        <a:rPr lang="he-IL" sz="1600" dirty="0" err="1">
                          <a:effectLst/>
                        </a:rPr>
                        <a:t>אזאצ'י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0425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 </a:t>
            </a:r>
            <a:endParaRPr lang="en-US" altLang="he-IL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שאלות בנושאי אדמיניסטרציה ?</a:t>
            </a:r>
            <a:r>
              <a:rPr lang="en-US" altLang="he-IL"/>
              <a:t> </a:t>
            </a:r>
            <a:endParaRPr lang="he-IL" altLang="he-IL"/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ועכשיו להקדמה על הקורס...</a:t>
            </a:r>
            <a:endParaRPr lang="en-US" altLang="he-IL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B6AB9C-FA21-4637-97C0-98CC06950DAB}" type="slidenum">
              <a:rPr lang="he-IL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"כיצד המחשב עובד?"</a:t>
            </a:r>
            <a:endParaRPr lang="en-US" altLang="he-I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קיים תואר בטכניון בשם 'הנדסת מחשבים' משותף למדעי המחשב והנדסת חשמל.</a:t>
            </a:r>
            <a:endParaRPr lang="en-US" altLang="he-IL" dirty="0"/>
          </a:p>
          <a:p>
            <a:pPr eaLnBrk="1" hangingPunct="1"/>
            <a:endParaRPr lang="he-IL" altLang="he-IL" dirty="0"/>
          </a:p>
          <a:p>
            <a:pPr eaLnBrk="1" hangingPunct="1"/>
            <a:r>
              <a:rPr lang="he-IL" altLang="he-IL" dirty="0"/>
              <a:t>במדעי המחשב נלמדים הקורסים הרלבנטיים הבאים: </a:t>
            </a:r>
          </a:p>
          <a:p>
            <a:pPr marL="457200" lvl="1" indent="0" eaLnBrk="1" hangingPunct="1">
              <a:buNone/>
            </a:pPr>
            <a:r>
              <a:rPr lang="en-US" altLang="he-IL" i="1" dirty="0">
                <a:sym typeface="Wingdings 2" panose="05020102010507070707" pitchFamily="18" charset="2"/>
              </a:rPr>
              <a:t></a:t>
            </a:r>
            <a:r>
              <a:rPr lang="he-IL" altLang="he-IL" i="1" dirty="0"/>
              <a:t>ארגון ותכנות המחשב</a:t>
            </a:r>
            <a:r>
              <a:rPr lang="he-IL" altLang="he-IL" dirty="0"/>
              <a:t> (</a:t>
            </a:r>
            <a:r>
              <a:rPr lang="he-IL" altLang="he-IL" dirty="0" err="1"/>
              <a:t>את"ם</a:t>
            </a:r>
            <a:r>
              <a:rPr lang="he-IL" altLang="he-IL" dirty="0"/>
              <a:t>)   </a:t>
            </a:r>
          </a:p>
          <a:p>
            <a:pPr marL="457200" lvl="1" indent="0" eaLnBrk="1" hangingPunct="1">
              <a:buNone/>
            </a:pPr>
            <a:r>
              <a:rPr lang="en-US" altLang="he-IL" i="1" dirty="0">
                <a:sym typeface="Wingdings 2" panose="05020102010507070707" pitchFamily="18" charset="2"/>
              </a:rPr>
              <a:t></a:t>
            </a:r>
            <a:r>
              <a:rPr lang="he-IL" altLang="he-IL" i="1" dirty="0"/>
              <a:t>מערכות הפעלה</a:t>
            </a:r>
          </a:p>
          <a:p>
            <a:pPr marL="457200" lvl="1" indent="0" eaLnBrk="1" hangingPunct="1">
              <a:buNone/>
            </a:pPr>
            <a:r>
              <a:rPr lang="en-US" altLang="he-IL" i="1" dirty="0">
                <a:sym typeface="Wingdings 2" panose="05020102010507070707" pitchFamily="18" charset="2"/>
              </a:rPr>
              <a:t></a:t>
            </a:r>
            <a:r>
              <a:rPr lang="he-IL" altLang="he-IL" i="1" dirty="0"/>
              <a:t>מערכות ספרתיות</a:t>
            </a:r>
          </a:p>
          <a:p>
            <a:pPr marL="457200" lvl="1" indent="0" eaLnBrk="1" hangingPunct="1">
              <a:buNone/>
            </a:pPr>
            <a:r>
              <a:rPr lang="en-US" altLang="he-IL" i="1" dirty="0">
                <a:sym typeface="Wingdings 2" panose="05020102010507070707" pitchFamily="18" charset="2"/>
              </a:rPr>
              <a:t></a:t>
            </a:r>
            <a:r>
              <a:rPr lang="he-IL" altLang="he-IL" i="1" dirty="0"/>
              <a:t>תכן לוגי</a:t>
            </a:r>
          </a:p>
          <a:p>
            <a:pPr marL="457200" lvl="1" indent="0" eaLnBrk="1" hangingPunct="1">
              <a:buNone/>
            </a:pPr>
            <a:r>
              <a:rPr lang="en-US" altLang="he-IL" i="1" dirty="0">
                <a:sym typeface="Wingdings 2" panose="05020102010507070707" pitchFamily="18" charset="2"/>
              </a:rPr>
              <a:t></a:t>
            </a:r>
            <a:r>
              <a:rPr lang="he-IL" altLang="he-IL" i="1" dirty="0"/>
              <a:t>מבנה מחשבים ספרתיים</a:t>
            </a:r>
            <a:r>
              <a:rPr lang="he-IL" altLang="he-IL" dirty="0"/>
              <a:t> (</a:t>
            </a:r>
            <a:r>
              <a:rPr lang="he-IL" altLang="he-IL" dirty="0" err="1"/>
              <a:t>ממ"ס</a:t>
            </a:r>
            <a:r>
              <a:rPr lang="he-IL" altLang="he-IL" dirty="0"/>
              <a:t>)</a:t>
            </a: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2E35CD-9F71-46F4-9E76-AED92954D8BA}" type="slidenum">
              <a:rPr lang="he-IL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הקורס בראשי פרקים – חלק </a:t>
            </a:r>
            <a:r>
              <a:rPr lang="he-IL" altLang="he-IL">
                <a:solidFill>
                  <a:schemeClr val="accent2"/>
                </a:solidFill>
              </a:rPr>
              <a:t>ראשון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הקדמה – מתוכנית לריצה</a:t>
            </a:r>
          </a:p>
          <a:p>
            <a:pPr eaLnBrk="1" hangingPunct="1"/>
            <a:r>
              <a:rPr lang="he-IL" altLang="he-IL"/>
              <a:t>שערים לוגיים וחישובים בסיסיים בעזרתם,</a:t>
            </a:r>
          </a:p>
          <a:p>
            <a:pPr eaLnBrk="1" hangingPunct="1"/>
            <a:r>
              <a:rPr lang="he-IL" altLang="he-IL"/>
              <a:t>ייצוג מידע ותוכניות בבסיס בינארי,</a:t>
            </a:r>
          </a:p>
          <a:p>
            <a:pPr eaLnBrk="1" hangingPunct="1"/>
            <a:r>
              <a:rPr lang="he-IL" altLang="he-IL"/>
              <a:t>פקודות בסיסיות בשפת מכונה,</a:t>
            </a:r>
          </a:p>
          <a:p>
            <a:pPr eaLnBrk="1" hangingPunct="1"/>
            <a:r>
              <a:rPr lang="he-IL" altLang="he-IL"/>
              <a:t>אופטימיזציה של תוכניות תלויות מכונה ואופטימיזציות לא תלויות מכונה, </a:t>
            </a:r>
          </a:p>
          <a:p>
            <a:pPr eaLnBrk="1" hangingPunct="1"/>
            <a:r>
              <a:rPr lang="he-IL" altLang="he-IL"/>
              <a:t>היררכית הזיכרון וניצול נכון של זיכרונות מטמון. </a:t>
            </a:r>
            <a:endParaRPr lang="en-US" altLang="he-IL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F3B772-EF0B-4033-9062-E20EC25DD0F3}" type="slidenum">
              <a:rPr lang="he-IL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הקורס בראשי פרקים – חלק </a:t>
            </a:r>
            <a:r>
              <a:rPr lang="he-IL" altLang="he-IL">
                <a:solidFill>
                  <a:schemeClr val="accent2"/>
                </a:solidFill>
              </a:rPr>
              <a:t>שני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dirty="0"/>
              <a:t>עקרונות של מערכות הפעלה, </a:t>
            </a:r>
          </a:p>
          <a:p>
            <a:pPr eaLnBrk="1" hangingPunct="1"/>
            <a:r>
              <a:rPr lang="he-IL" altLang="he-IL" dirty="0"/>
              <a:t>תהליכים ותתי תהליכים </a:t>
            </a:r>
            <a:r>
              <a:rPr lang="en-US" altLang="he-IL" dirty="0"/>
              <a:t>(processes, threads)</a:t>
            </a:r>
            <a:r>
              <a:rPr lang="he-IL" altLang="he-IL" dirty="0"/>
              <a:t>:</a:t>
            </a:r>
          </a:p>
          <a:p>
            <a:pPr lvl="1" eaLnBrk="1" hangingPunct="1"/>
            <a:r>
              <a:rPr lang="he-IL" altLang="he-IL" dirty="0"/>
              <a:t>שליחת הודעות בין תהליכים, </a:t>
            </a:r>
          </a:p>
          <a:p>
            <a:pPr lvl="1" eaLnBrk="1" hangingPunct="1"/>
            <a:r>
              <a:rPr lang="he-IL" altLang="he-IL" dirty="0"/>
              <a:t>סנכרון, </a:t>
            </a:r>
          </a:p>
          <a:p>
            <a:pPr lvl="1" eaLnBrk="1" hangingPunct="1"/>
            <a:r>
              <a:rPr lang="he-IL" altLang="he-IL" dirty="0"/>
              <a:t>זִמְנוּן </a:t>
            </a:r>
            <a:r>
              <a:rPr lang="en-US" altLang="he-IL" dirty="0"/>
              <a:t>(scheduling)</a:t>
            </a:r>
            <a:endParaRPr lang="he-IL" altLang="he-IL" dirty="0"/>
          </a:p>
          <a:p>
            <a:pPr eaLnBrk="1" hangingPunct="1"/>
            <a:r>
              <a:rPr lang="he-IL" altLang="he-IL" dirty="0"/>
              <a:t>זיכרון:</a:t>
            </a:r>
          </a:p>
          <a:p>
            <a:pPr lvl="1" eaLnBrk="1" hangingPunct="1"/>
            <a:r>
              <a:rPr lang="he-IL" altLang="he-IL" dirty="0" err="1"/>
              <a:t>זכרון</a:t>
            </a:r>
            <a:r>
              <a:rPr lang="he-IL" altLang="he-IL" dirty="0"/>
              <a:t> מדומה </a:t>
            </a:r>
            <a:r>
              <a:rPr lang="en-US" altLang="he-IL" dirty="0"/>
              <a:t>(virtual memory)</a:t>
            </a:r>
            <a:r>
              <a:rPr lang="he-IL" altLang="he-IL" dirty="0"/>
              <a:t>, </a:t>
            </a:r>
          </a:p>
          <a:p>
            <a:pPr lvl="1" eaLnBrk="1" hangingPunct="1"/>
            <a:r>
              <a:rPr lang="he-IL" altLang="he-IL" dirty="0"/>
              <a:t>הקצאה דינמית </a:t>
            </a:r>
          </a:p>
          <a:p>
            <a:pPr eaLnBrk="1" hangingPunct="1"/>
            <a:r>
              <a:rPr lang="he-IL" altLang="he-IL" dirty="0"/>
              <a:t>הקדמה לרשתות: מודל השכבות, </a:t>
            </a:r>
            <a:r>
              <a:rPr lang="en-US" altLang="he-IL" dirty="0"/>
              <a:t>socket</a:t>
            </a:r>
            <a:r>
              <a:rPr lang="he-IL" altLang="he-IL" dirty="0"/>
              <a:t>, </a:t>
            </a:r>
            <a:r>
              <a:rPr lang="en-US" altLang="he-IL" dirty="0"/>
              <a:t>IP</a:t>
            </a:r>
            <a:r>
              <a:rPr lang="he-IL" altLang="he-IL" dirty="0"/>
              <a:t>.</a:t>
            </a:r>
            <a:endParaRPr lang="en-US" altLang="he-IL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29F12E-1087-48B0-8CC0-027FF309E62A}" type="slidenum">
              <a:rPr lang="he-IL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OFER@CDDEBJQLEVW0Y5HA" val="4806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1350</TotalTime>
  <Words>552</Words>
  <Application>Microsoft Office PowerPoint</Application>
  <PresentationFormat>On-screen Show (4:3)</PresentationFormat>
  <Paragraphs>127</Paragraphs>
  <Slides>16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Layers</vt:lpstr>
      <vt:lpstr>094210  ארגון המחשב ומערכות הפעלה </vt:lpstr>
      <vt:lpstr>מבנה הציון ודרישות הקורס</vt:lpstr>
      <vt:lpstr>כללים</vt:lpstr>
      <vt:lpstr>כללים</vt:lpstr>
      <vt:lpstr>קשר עם צוות הקורס</vt:lpstr>
      <vt:lpstr> </vt:lpstr>
      <vt:lpstr>"כיצד המחשב עובד?"</vt:lpstr>
      <vt:lpstr>הקורס בראשי פרקים – חלק ראשון</vt:lpstr>
      <vt:lpstr>הקורס בראשי פרקים – חלק שני</vt:lpstr>
      <vt:lpstr>מאפייני הקורס </vt:lpstr>
      <vt:lpstr>הדגמות חיות</vt:lpstr>
      <vt:lpstr>מדוע הקורס חשוב</vt:lpstr>
      <vt:lpstr>שפת C</vt:lpstr>
      <vt:lpstr>C כמשל</vt:lpstr>
      <vt:lpstr>טכנולוגיות מנקודת מבטו של המפתח</vt:lpstr>
      <vt:lpstr>שלא נבזבז את זמננו...</vt:lpstr>
    </vt:vector>
  </TitlesOfParts>
  <Company>Technion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Ofer Strichman</dc:creator>
  <cp:lastModifiedBy>Ofer Strichman</cp:lastModifiedBy>
  <cp:revision>82</cp:revision>
  <dcterms:created xsi:type="dcterms:W3CDTF">2008-04-08T08:09:22Z</dcterms:created>
  <dcterms:modified xsi:type="dcterms:W3CDTF">2024-05-30T06:09:05Z</dcterms:modified>
</cp:coreProperties>
</file>