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0"/>
  </p:notesMasterIdLst>
  <p:handoutMasterIdLst>
    <p:handoutMasterId r:id="rId21"/>
  </p:handoutMasterIdLst>
  <p:sldIdLst>
    <p:sldId id="256" r:id="rId2"/>
    <p:sldId id="261" r:id="rId3"/>
    <p:sldId id="262" r:id="rId4"/>
    <p:sldId id="269" r:id="rId5"/>
    <p:sldId id="288" r:id="rId6"/>
    <p:sldId id="307" r:id="rId7"/>
    <p:sldId id="306" r:id="rId8"/>
    <p:sldId id="300" r:id="rId9"/>
    <p:sldId id="302" r:id="rId10"/>
    <p:sldId id="303" r:id="rId11"/>
    <p:sldId id="304" r:id="rId12"/>
    <p:sldId id="305" r:id="rId13"/>
    <p:sldId id="299" r:id="rId14"/>
    <p:sldId id="298" r:id="rId15"/>
    <p:sldId id="297" r:id="rId16"/>
    <p:sldId id="292" r:id="rId17"/>
    <p:sldId id="293" r:id="rId18"/>
    <p:sldId id="294" r:id="rId19"/>
  </p:sldIdLst>
  <p:sldSz cx="9144000" cy="6858000" type="screen4x3"/>
  <p:notesSz cx="6799263" cy="9802813"/>
  <p:custDataLst>
    <p:tags r:id="rId22"/>
  </p:custDataLst>
  <p:defaultTextStyle>
    <a:defPPr>
      <a:defRPr lang="en-US"/>
    </a:defPPr>
    <a:lvl1pPr algn="r" rtl="1" fontAlgn="base">
      <a:spcBef>
        <a:spcPct val="0"/>
      </a:spcBef>
      <a:spcAft>
        <a:spcPct val="0"/>
      </a:spcAft>
      <a:defRPr sz="2400" kern="1200">
        <a:solidFill>
          <a:schemeClr val="tx1"/>
        </a:solidFill>
        <a:latin typeface="Tahoma" panose="020B0604030504040204" pitchFamily="34" charset="0"/>
        <a:ea typeface="+mn-ea"/>
        <a:cs typeface="Arial" panose="020B0604020202020204" pitchFamily="34" charset="0"/>
      </a:defRPr>
    </a:lvl1pPr>
    <a:lvl2pPr marL="457200" algn="r" rtl="1" fontAlgn="base">
      <a:spcBef>
        <a:spcPct val="0"/>
      </a:spcBef>
      <a:spcAft>
        <a:spcPct val="0"/>
      </a:spcAft>
      <a:defRPr sz="2400" kern="1200">
        <a:solidFill>
          <a:schemeClr val="tx1"/>
        </a:solidFill>
        <a:latin typeface="Tahoma" panose="020B0604030504040204" pitchFamily="34" charset="0"/>
        <a:ea typeface="+mn-ea"/>
        <a:cs typeface="Arial" panose="020B0604020202020204" pitchFamily="34" charset="0"/>
      </a:defRPr>
    </a:lvl2pPr>
    <a:lvl3pPr marL="914400" algn="r" rtl="1" fontAlgn="base">
      <a:spcBef>
        <a:spcPct val="0"/>
      </a:spcBef>
      <a:spcAft>
        <a:spcPct val="0"/>
      </a:spcAft>
      <a:defRPr sz="2400" kern="1200">
        <a:solidFill>
          <a:schemeClr val="tx1"/>
        </a:solidFill>
        <a:latin typeface="Tahoma" panose="020B0604030504040204" pitchFamily="34" charset="0"/>
        <a:ea typeface="+mn-ea"/>
        <a:cs typeface="Arial" panose="020B0604020202020204" pitchFamily="34" charset="0"/>
      </a:defRPr>
    </a:lvl3pPr>
    <a:lvl4pPr marL="1371600" algn="r" rtl="1" fontAlgn="base">
      <a:spcBef>
        <a:spcPct val="0"/>
      </a:spcBef>
      <a:spcAft>
        <a:spcPct val="0"/>
      </a:spcAft>
      <a:defRPr sz="2400" kern="1200">
        <a:solidFill>
          <a:schemeClr val="tx1"/>
        </a:solidFill>
        <a:latin typeface="Tahoma" panose="020B0604030504040204" pitchFamily="34" charset="0"/>
        <a:ea typeface="+mn-ea"/>
        <a:cs typeface="Arial" panose="020B0604020202020204" pitchFamily="34" charset="0"/>
      </a:defRPr>
    </a:lvl4pPr>
    <a:lvl5pPr marL="1828800" algn="r" rtl="1" fontAlgn="base">
      <a:spcBef>
        <a:spcPct val="0"/>
      </a:spcBef>
      <a:spcAft>
        <a:spcPct val="0"/>
      </a:spcAft>
      <a:defRPr sz="2400"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210" autoAdjust="0"/>
  </p:normalViewPr>
  <p:slideViewPr>
    <p:cSldViewPr showGuides="1">
      <p:cViewPr varScale="1">
        <p:scale>
          <a:sx n="65" d="100"/>
          <a:sy n="65" d="100"/>
        </p:scale>
        <p:origin x="2046" y="60"/>
      </p:cViewPr>
      <p:guideLst>
        <p:guide orient="horz" pos="4319"/>
        <p:guide/>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3854450" y="0"/>
            <a:ext cx="294481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0">
              <a:defRPr sz="1200">
                <a:latin typeface="Arial" pitchFamily="34" charset="0"/>
              </a:defRPr>
            </a:lvl1pPr>
          </a:lstStyle>
          <a:p>
            <a:pPr>
              <a:defRPr/>
            </a:pPr>
            <a:endParaRPr lang="en-US"/>
          </a:p>
        </p:txBody>
      </p:sp>
      <p:sp>
        <p:nvSpPr>
          <p:cNvPr id="50179" name="Rectangle 3"/>
          <p:cNvSpPr>
            <a:spLocks noGrp="1" noChangeArrowheads="1"/>
          </p:cNvSpPr>
          <p:nvPr>
            <p:ph type="dt" sz="quarter" idx="1"/>
          </p:nvPr>
        </p:nvSpPr>
        <p:spPr bwMode="auto">
          <a:xfrm>
            <a:off x="1588" y="0"/>
            <a:ext cx="2944812"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a:defRPr sz="1200">
                <a:latin typeface="Arial" pitchFamily="34" charset="0"/>
              </a:defRPr>
            </a:lvl1pPr>
          </a:lstStyle>
          <a:p>
            <a:pPr>
              <a:defRPr/>
            </a:pPr>
            <a:endParaRPr lang="en-US"/>
          </a:p>
        </p:txBody>
      </p:sp>
      <p:sp>
        <p:nvSpPr>
          <p:cNvPr id="50180" name="Rectangle 4"/>
          <p:cNvSpPr>
            <a:spLocks noGrp="1" noChangeArrowheads="1"/>
          </p:cNvSpPr>
          <p:nvPr>
            <p:ph type="ftr" sz="quarter" idx="2"/>
          </p:nvPr>
        </p:nvSpPr>
        <p:spPr bwMode="auto">
          <a:xfrm>
            <a:off x="3854450" y="9310688"/>
            <a:ext cx="2944813"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pitchFamily="34" charset="0"/>
              </a:defRPr>
            </a:lvl1pPr>
          </a:lstStyle>
          <a:p>
            <a:pPr>
              <a:defRPr/>
            </a:pPr>
            <a:endParaRPr lang="en-US"/>
          </a:p>
        </p:txBody>
      </p:sp>
      <p:sp>
        <p:nvSpPr>
          <p:cNvPr id="50181" name="Rectangle 5"/>
          <p:cNvSpPr>
            <a:spLocks noGrp="1" noChangeArrowheads="1"/>
          </p:cNvSpPr>
          <p:nvPr>
            <p:ph type="sldNum" sz="quarter" idx="3"/>
          </p:nvPr>
        </p:nvSpPr>
        <p:spPr bwMode="auto">
          <a:xfrm>
            <a:off x="1588" y="9310688"/>
            <a:ext cx="2944812"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atin typeface="Arial" panose="020B0604020202020204" pitchFamily="34" charset="0"/>
              </a:defRPr>
            </a:lvl1pPr>
          </a:lstStyle>
          <a:p>
            <a:fld id="{87B3F270-432E-4D5A-B5BD-E34764AC5AC4}" type="slidenum">
              <a:rPr lang="he-IL" altLang="en-US"/>
              <a:pPr/>
              <a:t>‹#›</a:t>
            </a:fld>
            <a:endParaRPr lang="en-US" altLang="en-US"/>
          </a:p>
        </p:txBody>
      </p:sp>
    </p:spTree>
    <p:extLst>
      <p:ext uri="{BB962C8B-B14F-4D97-AF65-F5344CB8AC3E}">
        <p14:creationId xmlns:p14="http://schemas.microsoft.com/office/powerpoint/2010/main" val="2675345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6400"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a:defRPr sz="1200">
                <a:latin typeface="Arial" pitchFamily="34" charset="0"/>
              </a:defRPr>
            </a:lvl1pPr>
          </a:lstStyle>
          <a:p>
            <a:pPr>
              <a:defRPr/>
            </a:pPr>
            <a:endParaRPr lang="en-US"/>
          </a:p>
        </p:txBody>
      </p:sp>
      <p:sp>
        <p:nvSpPr>
          <p:cNvPr id="46083" name="Rectangle 3"/>
          <p:cNvSpPr>
            <a:spLocks noGrp="1" noChangeArrowheads="1"/>
          </p:cNvSpPr>
          <p:nvPr>
            <p:ph type="dt" idx="1"/>
          </p:nvPr>
        </p:nvSpPr>
        <p:spPr bwMode="auto">
          <a:xfrm>
            <a:off x="3852863" y="0"/>
            <a:ext cx="2944812"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0">
              <a:defRPr sz="1200">
                <a:latin typeface="Arial" pitchFamily="34"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952500" y="736600"/>
            <a:ext cx="4897438" cy="36734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681038" y="4656138"/>
            <a:ext cx="5438775" cy="441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p:cNvSpPr>
            <a:spLocks noGrp="1" noChangeArrowheads="1"/>
          </p:cNvSpPr>
          <p:nvPr>
            <p:ph type="ftr" sz="quarter" idx="4"/>
          </p:nvPr>
        </p:nvSpPr>
        <p:spPr bwMode="auto">
          <a:xfrm>
            <a:off x="0" y="9310688"/>
            <a:ext cx="29464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atin typeface="Arial" pitchFamily="34" charset="0"/>
              </a:defRPr>
            </a:lvl1pPr>
          </a:lstStyle>
          <a:p>
            <a:pPr>
              <a:defRPr/>
            </a:pPr>
            <a:endParaRPr lang="en-US"/>
          </a:p>
        </p:txBody>
      </p:sp>
      <p:sp>
        <p:nvSpPr>
          <p:cNvPr id="46087" name="Rectangle 7"/>
          <p:cNvSpPr>
            <a:spLocks noGrp="1" noChangeArrowheads="1"/>
          </p:cNvSpPr>
          <p:nvPr>
            <p:ph type="sldNum" sz="quarter" idx="5"/>
          </p:nvPr>
        </p:nvSpPr>
        <p:spPr bwMode="auto">
          <a:xfrm>
            <a:off x="3852863" y="9310688"/>
            <a:ext cx="2944812"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panose="020B0604020202020204" pitchFamily="34" charset="0"/>
              </a:defRPr>
            </a:lvl1pPr>
          </a:lstStyle>
          <a:p>
            <a:fld id="{6B2D2528-4BD2-44AB-95D9-637A822E7F93}" type="slidenum">
              <a:rPr lang="he-IL" altLang="en-US"/>
              <a:pPr/>
              <a:t>‹#›</a:t>
            </a:fld>
            <a:endParaRPr lang="en-US" altLang="en-US"/>
          </a:p>
        </p:txBody>
      </p:sp>
    </p:spTree>
    <p:extLst>
      <p:ext uri="{BB962C8B-B14F-4D97-AF65-F5344CB8AC3E}">
        <p14:creationId xmlns:p14="http://schemas.microsoft.com/office/powerpoint/2010/main" val="17005518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en.wikipedia.org/wiki/Physical_Address_Extension#Microsoft_Window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marL="0" lvl="2" algn="r" rtl="1"/>
            <a:r>
              <a:rPr lang="he-IL" altLang="he-IL" dirty="0"/>
              <a:t>ה </a:t>
            </a:r>
            <a:r>
              <a:rPr lang="en-US" altLang="he-IL" dirty="0"/>
              <a:t>MMU</a:t>
            </a:r>
            <a:r>
              <a:rPr lang="he-IL" altLang="he-IL" dirty="0"/>
              <a:t> מנהל גם אספקטים אחרים של הזיכרון, כגון כל מערכת ה </a:t>
            </a:r>
            <a:r>
              <a:rPr lang="en-US" altLang="he-IL" dirty="0"/>
              <a:t>cache</a:t>
            </a:r>
            <a:r>
              <a:rPr lang="he-IL" altLang="he-IL" dirty="0"/>
              <a:t>.</a:t>
            </a:r>
            <a:endParaRPr lang="en-US" altLang="he-IL" dirty="0"/>
          </a:p>
          <a:p>
            <a:pPr algn="r" rtl="1"/>
            <a:r>
              <a:rPr lang="en-US" altLang="he-IL" dirty="0" err="1"/>
              <a:t>Malloc</a:t>
            </a:r>
            <a:r>
              <a:rPr lang="en-US" altLang="he-IL" dirty="0"/>
              <a:t>/new</a:t>
            </a:r>
            <a:r>
              <a:rPr lang="he-IL" altLang="he-IL" dirty="0"/>
              <a:t> הן פונקציות ספרייה. הן</a:t>
            </a:r>
            <a:r>
              <a:rPr lang="he-IL" altLang="he-IL" baseline="0" dirty="0"/>
              <a:t> מנהלות את מרחב כתובות הזיכרון באופן נפרד לתהליך, כלומר ללא מודעות בכלל למה </a:t>
            </a:r>
            <a:r>
              <a:rPr lang="en-US" altLang="he-IL" baseline="0" dirty="0" err="1"/>
              <a:t>malloc</a:t>
            </a:r>
            <a:r>
              <a:rPr lang="he-IL" altLang="he-IL" baseline="0" dirty="0"/>
              <a:t> מחזיר בתהליך אחר שרץ עכשיו במקביל. האינטראקציה היחידה עם התהליכים אחרים נעשית כאשר </a:t>
            </a:r>
            <a:r>
              <a:rPr lang="en-US" altLang="he-IL" baseline="0" dirty="0" err="1"/>
              <a:t>malloc</a:t>
            </a:r>
            <a:r>
              <a:rPr lang="en-US" altLang="he-IL" baseline="0" dirty="0"/>
              <a:t> </a:t>
            </a:r>
            <a:r>
              <a:rPr lang="he-IL" altLang="he-IL" baseline="0" dirty="0"/>
              <a:t> מבקשת </a:t>
            </a:r>
            <a:r>
              <a:rPr lang="he-IL" altLang="he-IL" baseline="0" dirty="0" err="1"/>
              <a:t>ממ"ה</a:t>
            </a:r>
            <a:r>
              <a:rPr lang="he-IL" altLang="he-IL" baseline="0" dirty="0"/>
              <a:t> מסגרת חדשה (כאשר הזיכרון אשר ברשותה נגמר). אז מ"ה מחפשת מסגרת (פיזית) </a:t>
            </a:r>
            <a:r>
              <a:rPr lang="he-IL" altLang="he-IL" baseline="0" dirty="0" err="1"/>
              <a:t>פנוייה</a:t>
            </a:r>
            <a:r>
              <a:rPr lang="he-IL" altLang="he-IL" baseline="0" dirty="0"/>
              <a:t> , שולחת את מספר המסגרת לתהליך, ומסמנת את המסגרת עם מספר התהליך הזה, כאחד שיש לו זכויות כתיבה/קריאה. עקרונית ניתן לאפשר לשני תהליכים או יותר לגשת לאותה מסגרת, אבל זה רק דרך פקודות מיוחדות ואנחנו לא נכנס לזה במסגרת הקורס. </a:t>
            </a:r>
            <a:endParaRPr lang="he-IL" altLang="he-IL" dirty="0"/>
          </a:p>
        </p:txBody>
      </p:sp>
      <p:sp>
        <p:nvSpPr>
          <p:cNvPr id="25604" name="Slide Number Placeholder 3"/>
          <p:cNvSpPr>
            <a:spLocks noGrp="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B143FAA3-76BC-4FB0-9BEC-1F4C926098A0}" type="slidenum">
              <a:rPr lang="he-IL" altLang="he-IL"/>
              <a:pPr algn="r" eaLnBrk="1" hangingPunct="1">
                <a:spcBef>
                  <a:spcPct val="0"/>
                </a:spcBef>
              </a:pPr>
              <a:t>2</a:t>
            </a:fld>
            <a:endParaRPr lang="en-US" altLang="he-IL"/>
          </a:p>
        </p:txBody>
      </p:sp>
    </p:spTree>
    <p:extLst>
      <p:ext uri="{BB962C8B-B14F-4D97-AF65-F5344CB8AC3E}">
        <p14:creationId xmlns:p14="http://schemas.microsoft.com/office/powerpoint/2010/main" val="3450649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dirty="0"/>
              <a:t>למעשה מדובר בשני</a:t>
            </a:r>
            <a:r>
              <a:rPr lang="he-IL" baseline="0" dirty="0"/>
              <a:t> יתרונות לא בהכרח קשורים זה לזה, אבל בכל זאת מתייחסים לשניהם כחלק מהמערכת של </a:t>
            </a:r>
            <a:r>
              <a:rPr lang="en-US" baseline="0" dirty="0"/>
              <a:t>virtual memory</a:t>
            </a:r>
            <a:r>
              <a:rPr lang="he-IL" baseline="0" dirty="0"/>
              <a:t>.</a:t>
            </a:r>
            <a:endParaRPr lang="en-US" dirty="0"/>
          </a:p>
        </p:txBody>
      </p:sp>
      <p:sp>
        <p:nvSpPr>
          <p:cNvPr id="4" name="Slide Number Placeholder 3"/>
          <p:cNvSpPr>
            <a:spLocks noGrp="1"/>
          </p:cNvSpPr>
          <p:nvPr>
            <p:ph type="sldNum" sz="quarter" idx="10"/>
          </p:nvPr>
        </p:nvSpPr>
        <p:spPr/>
        <p:txBody>
          <a:bodyPr/>
          <a:lstStyle/>
          <a:p>
            <a:fld id="{6B2D2528-4BD2-44AB-95D9-637A822E7F93}" type="slidenum">
              <a:rPr lang="he-IL" altLang="en-US" smtClean="0"/>
              <a:pPr/>
              <a:t>15</a:t>
            </a:fld>
            <a:endParaRPr lang="en-US" altLang="en-US"/>
          </a:p>
        </p:txBody>
      </p:sp>
    </p:spTree>
    <p:extLst>
      <p:ext uri="{BB962C8B-B14F-4D97-AF65-F5344CB8AC3E}">
        <p14:creationId xmlns:p14="http://schemas.microsoft.com/office/powerpoint/2010/main" val="3905125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algn="r" rtl="1"/>
            <a:r>
              <a:rPr lang="he-IL" altLang="en-US"/>
              <a:t>רק גירסאות של </a:t>
            </a:r>
            <a:r>
              <a:rPr lang="en-US" altLang="en-US"/>
              <a:t>windows-server</a:t>
            </a:r>
            <a:r>
              <a:rPr lang="he-IL" altLang="en-US"/>
              <a:t> תומכות בזה. </a:t>
            </a:r>
            <a:r>
              <a:rPr lang="en-US" altLang="en-US">
                <a:hlinkClick r:id="rId3"/>
              </a:rPr>
              <a:t>http://en.wikipedia.org/wiki/Physical_Address_Extension#Microsoft_Windows</a:t>
            </a:r>
            <a:endParaRPr lang="he-IL" altLang="en-US"/>
          </a:p>
          <a:p>
            <a:pPr algn="r" rtl="1"/>
            <a:r>
              <a:rPr lang="he-IL" altLang="en-US"/>
              <a:t>בכל מקרה זה כבר לא כל כך רלבנטי, כי כמעט כולם ב 64 ביט.</a:t>
            </a:r>
          </a:p>
          <a:p>
            <a:pPr algn="r" rtl="1"/>
            <a:endParaRPr lang="he-IL" altLang="en-US"/>
          </a:p>
        </p:txBody>
      </p:sp>
      <p:sp>
        <p:nvSpPr>
          <p:cNvPr id="34820" name="Slide Number Placeholder 3"/>
          <p:cNvSpPr>
            <a:spLocks noGrp="1"/>
          </p:cNvSpPr>
          <p:nvPr>
            <p:ph type="sldNum" sz="quarter" idx="5"/>
          </p:nvPr>
        </p:nvSpPr>
        <p:spPr>
          <a:noFill/>
        </p:spPr>
        <p:txBody>
          <a:bodyPr/>
          <a:lstStyle>
            <a:lvl1pPr eaLnBrk="0" hangingPunct="0">
              <a:defRPr sz="2400">
                <a:solidFill>
                  <a:schemeClr val="tx1"/>
                </a:solidFill>
                <a:latin typeface="Tahoma" panose="020B0604030504040204" pitchFamily="34" charset="0"/>
                <a:cs typeface="Arial" panose="020B0604020202020204" pitchFamily="34" charset="0"/>
              </a:defRPr>
            </a:lvl1pPr>
            <a:lvl2pPr marL="742950" indent="-285750" eaLnBrk="0" hangingPunct="0">
              <a:defRPr sz="2400">
                <a:solidFill>
                  <a:schemeClr val="tx1"/>
                </a:solidFill>
                <a:latin typeface="Tahoma" panose="020B0604030504040204" pitchFamily="34" charset="0"/>
                <a:cs typeface="Arial" panose="020B0604020202020204" pitchFamily="34" charset="0"/>
              </a:defRPr>
            </a:lvl2pPr>
            <a:lvl3pPr marL="1143000" indent="-228600" eaLnBrk="0" hangingPunct="0">
              <a:defRPr sz="2400">
                <a:solidFill>
                  <a:schemeClr val="tx1"/>
                </a:solidFill>
                <a:latin typeface="Tahoma" panose="020B0604030504040204" pitchFamily="34" charset="0"/>
                <a:cs typeface="Arial" panose="020B0604020202020204" pitchFamily="34" charset="0"/>
              </a:defRPr>
            </a:lvl3pPr>
            <a:lvl4pPr marL="1600200" indent="-228600" eaLnBrk="0" hangingPunct="0">
              <a:defRPr sz="2400">
                <a:solidFill>
                  <a:schemeClr val="tx1"/>
                </a:solidFill>
                <a:latin typeface="Tahoma" panose="020B0604030504040204" pitchFamily="34" charset="0"/>
                <a:cs typeface="Arial" panose="020B0604020202020204" pitchFamily="34" charset="0"/>
              </a:defRPr>
            </a:lvl4pPr>
            <a:lvl5pPr marL="2057400" indent="-228600" eaLnBrk="0" hangingPunct="0">
              <a:defRPr sz="24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9pPr>
          </a:lstStyle>
          <a:p>
            <a:pPr eaLnBrk="1" hangingPunct="1"/>
            <a:fld id="{46889339-89A9-4760-B493-0CFECCC07419}" type="slidenum">
              <a:rPr lang="he-IL" altLang="en-US" sz="1200">
                <a:latin typeface="Arial" panose="020B0604020202020204" pitchFamily="34" charset="0"/>
              </a:rPr>
              <a:pPr eaLnBrk="1" hangingPunct="1"/>
              <a:t>17</a:t>
            </a:fld>
            <a:endParaRPr lang="en-US" altLang="en-US" sz="1200">
              <a:latin typeface="Arial" panose="020B0604020202020204" pitchFamily="34" charset="0"/>
            </a:endParaRPr>
          </a:p>
        </p:txBody>
      </p:sp>
    </p:spTree>
    <p:extLst>
      <p:ext uri="{BB962C8B-B14F-4D97-AF65-F5344CB8AC3E}">
        <p14:creationId xmlns:p14="http://schemas.microsoft.com/office/powerpoint/2010/main" val="2909423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EF0492EE-DC80-47CD-BB81-1BA23F89F4D8}" type="slidenum">
              <a:rPr lang="he-IL" altLang="he-IL"/>
              <a:pPr algn="r" eaLnBrk="1" hangingPunct="1">
                <a:spcBef>
                  <a:spcPct val="0"/>
                </a:spcBef>
              </a:pPr>
              <a:t>3</a:t>
            </a:fld>
            <a:endParaRPr lang="en-US" altLang="he-IL"/>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algn="r" rtl="1" eaLnBrk="1" hangingPunct="1"/>
            <a:r>
              <a:rPr lang="he-IL" altLang="he-IL" dirty="0"/>
              <a:t>כלומר, התרגום נעשה לפני </a:t>
            </a:r>
            <a:r>
              <a:rPr lang="en-US" altLang="he-IL" dirty="0" smtClean="0"/>
              <a:t>L1</a:t>
            </a:r>
          </a:p>
          <a:p>
            <a:pPr algn="r" rtl="1" eaLnBrk="1" hangingPunct="1"/>
            <a:r>
              <a:rPr lang="he-IL" altLang="he-IL" dirty="0" smtClean="0"/>
              <a:t>בארכיטקטורות מודרניות התרגום נעשה אחרי </a:t>
            </a:r>
            <a:r>
              <a:rPr lang="en-US" altLang="he-IL" dirty="0" smtClean="0"/>
              <a:t>L1</a:t>
            </a:r>
            <a:r>
              <a:rPr lang="he-IL" altLang="he-IL" dirty="0" smtClean="0"/>
              <a:t>, כלומר </a:t>
            </a:r>
            <a:r>
              <a:rPr lang="en-US" altLang="he-IL" dirty="0" smtClean="0"/>
              <a:t>L1</a:t>
            </a:r>
            <a:r>
              <a:rPr lang="he-IL" altLang="he-IL" dirty="0" smtClean="0"/>
              <a:t> נרשם ברשומת התהליך כמו הרגיסטרים. </a:t>
            </a:r>
            <a:endParaRPr lang="he-IL" altLang="he-IL" dirty="0"/>
          </a:p>
        </p:txBody>
      </p:sp>
    </p:spTree>
    <p:extLst>
      <p:ext uri="{BB962C8B-B14F-4D97-AF65-F5344CB8AC3E}">
        <p14:creationId xmlns:p14="http://schemas.microsoft.com/office/powerpoint/2010/main" val="2730163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2F81799B-52B5-47E6-8479-C93274BD6CC5}" type="slidenum">
              <a:rPr lang="he-IL" altLang="he-IL"/>
              <a:pPr algn="r" eaLnBrk="1" hangingPunct="1">
                <a:spcBef>
                  <a:spcPct val="0"/>
                </a:spcBef>
              </a:pPr>
              <a:t>4</a:t>
            </a:fld>
            <a:endParaRPr lang="en-US" altLang="he-IL"/>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algn="r" rtl="1" eaLnBrk="1" hangingPunct="1"/>
            <a:r>
              <a:rPr lang="he-IL" altLang="he-IL"/>
              <a:t>ההפרדה בין זיכרון פיזי לזיכרון לוגי עולה לנו בזמן. הסיבה היא שצריך לגשת פעמיים לזכרון במקום פעם אחת:</a:t>
            </a:r>
            <a:r>
              <a:rPr lang="en-US" altLang="he-IL"/>
              <a:t> </a:t>
            </a:r>
            <a:r>
              <a:rPr lang="he-IL" altLang="he-IL"/>
              <a:t>בפעם הראשונה לטבלת התרגום ובפעם השני להבאת הערך. יותר מאוחר נראה שמשתמשים בזכרון מטמון ייעודי כדי להפחית את העלות. </a:t>
            </a:r>
            <a:endParaRPr lang="en-US" altLang="he-IL"/>
          </a:p>
        </p:txBody>
      </p:sp>
    </p:spTree>
    <p:extLst>
      <p:ext uri="{BB962C8B-B14F-4D97-AF65-F5344CB8AC3E}">
        <p14:creationId xmlns:p14="http://schemas.microsoft.com/office/powerpoint/2010/main" val="359604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pPr algn="r" rtl="1"/>
            <a:r>
              <a:rPr lang="he-IL" altLang="he-IL"/>
              <a:t>התמונה הזאת מראה את המקרה הפשוט, בו אין 'חורים' במרחב הכתובת הוירטואליות. בפועל יש. זה אומר שטבלת הדפים לכאורה צריכה להחזיק הרבה כניסות ריקות, דבר אשר מגדיל אותה מאוד. אחת הדרכים שפותרים את זה, זה להחזיק היררכיה של טבלאות דפים (למשל, הראשונה מחזיקה טבלה שמקשרת בין כתובת תחילת הבלוק המוקצה לאינדקס של טבלת תרגום שמטפלת בבלוק זה).</a:t>
            </a:r>
          </a:p>
        </p:txBody>
      </p:sp>
      <p:sp>
        <p:nvSpPr>
          <p:cNvPr id="28676" name="Slide Number Placeholder 3"/>
          <p:cNvSpPr>
            <a:spLocks noGrp="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8B11D338-9D91-488A-A81E-99439972B42E}" type="slidenum">
              <a:rPr lang="he-IL" altLang="he-IL"/>
              <a:pPr algn="r" eaLnBrk="1" hangingPunct="1">
                <a:spcBef>
                  <a:spcPct val="0"/>
                </a:spcBef>
              </a:pPr>
              <a:t>5</a:t>
            </a:fld>
            <a:endParaRPr lang="en-US" altLang="he-IL"/>
          </a:p>
        </p:txBody>
      </p:sp>
    </p:spTree>
    <p:extLst>
      <p:ext uri="{BB962C8B-B14F-4D97-AF65-F5344CB8AC3E}">
        <p14:creationId xmlns:p14="http://schemas.microsoft.com/office/powerpoint/2010/main" val="102027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pPr marL="0" lvl="1" algn="r" rtl="1"/>
            <a:r>
              <a:rPr lang="he-IL" altLang="he-IL"/>
              <a:t>מ"ה מתחזקת "טבלת מסגרות": לכל מסגרת בזיכרון הפיזי: פנויה / מוקצת (ולמי). </a:t>
            </a:r>
          </a:p>
          <a:p>
            <a:endParaRPr lang="he-IL" altLang="he-IL"/>
          </a:p>
        </p:txBody>
      </p:sp>
      <p:sp>
        <p:nvSpPr>
          <p:cNvPr id="29700" name="Slide Number Placeholder 3"/>
          <p:cNvSpPr>
            <a:spLocks noGrp="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B7DF627B-57A8-4465-B821-63F35489EC6E}" type="slidenum">
              <a:rPr lang="he-IL" altLang="he-IL"/>
              <a:pPr algn="r" eaLnBrk="1" hangingPunct="1">
                <a:spcBef>
                  <a:spcPct val="0"/>
                </a:spcBef>
              </a:pPr>
              <a:t>7</a:t>
            </a:fld>
            <a:endParaRPr lang="en-US" altLang="he-IL"/>
          </a:p>
        </p:txBody>
      </p:sp>
    </p:spTree>
    <p:extLst>
      <p:ext uri="{BB962C8B-B14F-4D97-AF65-F5344CB8AC3E}">
        <p14:creationId xmlns:p14="http://schemas.microsoft.com/office/powerpoint/2010/main" val="3545915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pPr algn="r" rtl="1"/>
            <a:r>
              <a:rPr lang="he-IL" altLang="he-IL" dirty="0"/>
              <a:t>לפיכך בטבלת הדפים בחלק מהכניסות תהיה כתובת על הדיסק. ה </a:t>
            </a:r>
            <a:r>
              <a:rPr lang="en-US" altLang="he-IL" dirty="0"/>
              <a:t>valid bit</a:t>
            </a:r>
            <a:r>
              <a:rPr lang="he-IL" altLang="he-IL" dirty="0"/>
              <a:t> יציין אם זאת כתובת דיסק או כתובת בזיכרון. </a:t>
            </a:r>
          </a:p>
          <a:p>
            <a:pPr algn="r" rtl="1"/>
            <a:r>
              <a:rPr lang="he-IL" altLang="he-IL" dirty="0"/>
              <a:t>במקרה שזה בדיסק יש </a:t>
            </a:r>
            <a:r>
              <a:rPr lang="en-US" altLang="he-IL" dirty="0"/>
              <a:t>page fault</a:t>
            </a:r>
            <a:r>
              <a:rPr lang="he-IL" altLang="he-IL" dirty="0"/>
              <a:t> ומתחיל תהליך </a:t>
            </a:r>
            <a:r>
              <a:rPr lang="en-US" altLang="he-IL" dirty="0"/>
              <a:t>swap</a:t>
            </a:r>
            <a:r>
              <a:rPr lang="he-IL" altLang="he-IL" dirty="0"/>
              <a:t>.</a:t>
            </a:r>
          </a:p>
          <a:p>
            <a:pPr algn="r" rtl="1"/>
            <a:endParaRPr lang="he-IL" altLang="he-IL" dirty="0"/>
          </a:p>
          <a:p>
            <a:pPr algn="r" rtl="1"/>
            <a:r>
              <a:rPr lang="he-IL" altLang="he-IL" dirty="0"/>
              <a:t>נשים לב:</a:t>
            </a:r>
            <a:r>
              <a:rPr lang="en-US" altLang="he-IL" dirty="0"/>
              <a:t> </a:t>
            </a:r>
            <a:r>
              <a:rPr lang="he-IL" altLang="he-IL" dirty="0"/>
              <a:t> ייתכן שהמסגרת פונתה לדיסק אבל עדיין יש עותקים שלה באחת מרמות ה </a:t>
            </a:r>
            <a:r>
              <a:rPr lang="en-US" altLang="he-IL" dirty="0"/>
              <a:t>cache</a:t>
            </a:r>
            <a:r>
              <a:rPr lang="he-IL" altLang="he-IL" dirty="0"/>
              <a:t>.</a:t>
            </a:r>
          </a:p>
        </p:txBody>
      </p:sp>
      <p:sp>
        <p:nvSpPr>
          <p:cNvPr id="30724" name="Slide Number Placeholder 3"/>
          <p:cNvSpPr>
            <a:spLocks noGrp="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7ECABC96-AD66-4AF0-907A-E72F422618C5}" type="slidenum">
              <a:rPr lang="he-IL" altLang="he-IL"/>
              <a:pPr algn="r" eaLnBrk="1" hangingPunct="1">
                <a:spcBef>
                  <a:spcPct val="0"/>
                </a:spcBef>
              </a:pPr>
              <a:t>8</a:t>
            </a:fld>
            <a:endParaRPr lang="en-US" altLang="he-IL"/>
          </a:p>
        </p:txBody>
      </p:sp>
    </p:spTree>
    <p:extLst>
      <p:ext uri="{BB962C8B-B14F-4D97-AF65-F5344CB8AC3E}">
        <p14:creationId xmlns:p14="http://schemas.microsoft.com/office/powerpoint/2010/main" val="3603705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pPr algn="r" rtl="1" eaLnBrk="1" hangingPunct="1"/>
            <a:r>
              <a:rPr lang="en-US" altLang="he-IL" dirty="0"/>
              <a:t>LRU</a:t>
            </a:r>
            <a:r>
              <a:rPr lang="he-IL" altLang="he-IL" dirty="0"/>
              <a:t> – </a:t>
            </a:r>
            <a:r>
              <a:rPr lang="en-US" altLang="he-IL" dirty="0"/>
              <a:t>least recently used</a:t>
            </a:r>
            <a:endParaRPr lang="he-IL" altLang="he-IL" dirty="0"/>
          </a:p>
          <a:p>
            <a:pPr algn="r" rtl="1" eaLnBrk="1" hangingPunct="1"/>
            <a:r>
              <a:rPr lang="he-IL" altLang="he-IL" dirty="0"/>
              <a:t>ה </a:t>
            </a:r>
            <a:r>
              <a:rPr lang="en-US" altLang="he-IL" dirty="0"/>
              <a:t>MMU</a:t>
            </a:r>
            <a:r>
              <a:rPr lang="he-IL" altLang="he-IL" dirty="0"/>
              <a:t> מעדכן את ה </a:t>
            </a:r>
            <a:r>
              <a:rPr lang="en-US" altLang="he-IL" dirty="0"/>
              <a:t>RAM</a:t>
            </a:r>
            <a:r>
              <a:rPr lang="he-IL" altLang="he-IL" dirty="0"/>
              <a:t> עם מידע מה </a:t>
            </a:r>
            <a:r>
              <a:rPr lang="en-US" altLang="he-IL" dirty="0"/>
              <a:t>cache</a:t>
            </a:r>
            <a:r>
              <a:rPr lang="he-IL" altLang="he-IL" dirty="0"/>
              <a:t> שטרם עודכן. זאת פעולה אופיינית לכל רמה ב </a:t>
            </a:r>
            <a:r>
              <a:rPr lang="en-US" altLang="he-IL" dirty="0"/>
              <a:t>cache</a:t>
            </a:r>
            <a:r>
              <a:rPr lang="he-IL" altLang="he-IL" dirty="0"/>
              <a:t> שעובד בשיטת </a:t>
            </a:r>
            <a:r>
              <a:rPr lang="en-US" altLang="he-IL" dirty="0"/>
              <a:t>write-back</a:t>
            </a:r>
            <a:r>
              <a:rPr lang="he-IL" altLang="he-IL" dirty="0"/>
              <a:t>:</a:t>
            </a:r>
            <a:r>
              <a:rPr lang="en-US" altLang="he-IL" dirty="0"/>
              <a:t> </a:t>
            </a:r>
            <a:r>
              <a:rPr lang="he-IL" altLang="he-IL" dirty="0"/>
              <a:t>עדכן לפני פינוי. נקרא פעולת </a:t>
            </a:r>
            <a:r>
              <a:rPr lang="en-US" altLang="he-IL" dirty="0"/>
              <a:t>‘flush’</a:t>
            </a:r>
            <a:r>
              <a:rPr lang="he-IL" altLang="he-IL" dirty="0"/>
              <a:t>.</a:t>
            </a:r>
          </a:p>
          <a:p>
            <a:pPr algn="r" rtl="1" eaLnBrk="1" hangingPunct="1"/>
            <a:r>
              <a:rPr lang="he-IL" altLang="he-IL" dirty="0"/>
              <a:t>מצב המתנה – הכוונה לכך שעושים החלפת הקשר לתהליך אחר. התהליך הנוכחי יחזור לפעולה רק כשהמידע </a:t>
            </a:r>
            <a:r>
              <a:rPr lang="he-IL" altLang="he-IL"/>
              <a:t>יגיע לזיכרון הראשי. </a:t>
            </a:r>
            <a:endParaRPr lang="he-IL" altLang="he-IL" dirty="0"/>
          </a:p>
          <a:p>
            <a:pPr algn="r" rtl="1" eaLnBrk="1" hangingPunct="1"/>
            <a:endParaRPr lang="he-IL" altLang="he-IL" dirty="0"/>
          </a:p>
          <a:p>
            <a:endParaRPr lang="he-IL" altLang="he-IL" dirty="0"/>
          </a:p>
        </p:txBody>
      </p:sp>
      <p:sp>
        <p:nvSpPr>
          <p:cNvPr id="31748" name="Slide Number Placeholder 3"/>
          <p:cNvSpPr>
            <a:spLocks noGrp="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580DCD32-F0D1-4DB3-9573-22E4C7DDD70E}" type="slidenum">
              <a:rPr lang="he-IL" altLang="he-IL"/>
              <a:pPr algn="r" eaLnBrk="1" hangingPunct="1">
                <a:spcBef>
                  <a:spcPct val="0"/>
                </a:spcBef>
              </a:pPr>
              <a:t>9</a:t>
            </a:fld>
            <a:endParaRPr lang="en-US" altLang="he-IL"/>
          </a:p>
        </p:txBody>
      </p:sp>
    </p:spTree>
    <p:extLst>
      <p:ext uri="{BB962C8B-B14F-4D97-AF65-F5344CB8AC3E}">
        <p14:creationId xmlns:p14="http://schemas.microsoft.com/office/powerpoint/2010/main" val="2490577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63DD1B91-4146-43AD-A1B8-94065D154263}" type="slidenum">
              <a:rPr lang="he-IL" altLang="he-IL"/>
              <a:pPr algn="r" eaLnBrk="1" hangingPunct="1">
                <a:spcBef>
                  <a:spcPct val="0"/>
                </a:spcBef>
              </a:pPr>
              <a:t>11</a:t>
            </a:fld>
            <a:endParaRPr lang="en-US" altLang="he-IL"/>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algn="r" rtl="1" eaLnBrk="1" hangingPunct="1"/>
            <a:r>
              <a:rPr lang="he-IL" altLang="he-IL"/>
              <a:t>זה המחיר של זיכרון מדומה</a:t>
            </a:r>
            <a:endParaRPr lang="en-US" altLang="he-IL"/>
          </a:p>
        </p:txBody>
      </p:sp>
    </p:spTree>
    <p:extLst>
      <p:ext uri="{BB962C8B-B14F-4D97-AF65-F5344CB8AC3E}">
        <p14:creationId xmlns:p14="http://schemas.microsoft.com/office/powerpoint/2010/main" val="3808286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lgn="l" rtl="0"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l" rtl="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l" rtl="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CCA68141-26FA-4867-B08F-999D7BD1AFAE}" type="slidenum">
              <a:rPr lang="he-IL" altLang="he-IL"/>
              <a:pPr algn="r" eaLnBrk="1" hangingPunct="1">
                <a:spcBef>
                  <a:spcPct val="0"/>
                </a:spcBef>
              </a:pPr>
              <a:t>12</a:t>
            </a:fld>
            <a:endParaRPr lang="en-US" altLang="he-IL"/>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algn="r" rtl="1" eaLnBrk="1" hangingPunct="1"/>
            <a:r>
              <a:rPr lang="he-IL" altLang="he-IL" dirty="0"/>
              <a:t>1. מביאים מספר דפים קרובים זה לזה</a:t>
            </a:r>
          </a:p>
          <a:p>
            <a:pPr algn="r" rtl="1" eaLnBrk="1" hangingPunct="1"/>
            <a:r>
              <a:rPr lang="he-IL" altLang="he-IL" dirty="0"/>
              <a:t>2. מוציאים לפי </a:t>
            </a:r>
            <a:r>
              <a:rPr lang="en-US" altLang="he-IL" dirty="0"/>
              <a:t>Least-recently used</a:t>
            </a:r>
            <a:r>
              <a:rPr lang="he-IL" altLang="he-IL" dirty="0"/>
              <a:t> או קירוב </a:t>
            </a:r>
            <a:r>
              <a:rPr lang="he-IL" altLang="he-IL" dirty="0" err="1"/>
              <a:t>מסויים</a:t>
            </a:r>
            <a:r>
              <a:rPr lang="he-IL" altLang="he-IL" dirty="0"/>
              <a:t> של זה (תלוי </a:t>
            </a:r>
            <a:r>
              <a:rPr lang="he-IL" altLang="he-IL" dirty="0" err="1"/>
              <a:t>במ"ה</a:t>
            </a:r>
            <a:r>
              <a:rPr lang="he-IL" altLang="he-IL" dirty="0"/>
              <a:t>)</a:t>
            </a:r>
          </a:p>
          <a:p>
            <a:pPr algn="r" rtl="1" eaLnBrk="1" hangingPunct="1"/>
            <a:r>
              <a:rPr lang="he-IL" altLang="he-IL" dirty="0"/>
              <a:t>3. לנסות לשמור על </a:t>
            </a:r>
            <a:r>
              <a:rPr lang="en-US" altLang="he-IL" dirty="0"/>
              <a:t>working set </a:t>
            </a:r>
            <a:r>
              <a:rPr lang="he-IL" altLang="he-IL" dirty="0"/>
              <a:t> קטן</a:t>
            </a:r>
          </a:p>
          <a:p>
            <a:pPr algn="r" rtl="1" eaLnBrk="1" hangingPunct="1"/>
            <a:r>
              <a:rPr lang="he-IL" altLang="he-IL" dirty="0"/>
              <a:t>4. עקרונית לא, בתנאי שמנגנון ה </a:t>
            </a:r>
            <a:r>
              <a:rPr lang="en-US" altLang="he-IL" dirty="0"/>
              <a:t>cache </a:t>
            </a:r>
            <a:r>
              <a:rPr lang="he-IL" altLang="he-IL" dirty="0"/>
              <a:t> הוא אסוציאטיבי, והוא אכן כזה ברמה הזאת (בין </a:t>
            </a:r>
            <a:r>
              <a:rPr lang="he-IL" altLang="he-IL" dirty="0" err="1"/>
              <a:t>הזכרון</a:t>
            </a:r>
            <a:r>
              <a:rPr lang="he-IL" altLang="he-IL" dirty="0"/>
              <a:t> הראשי והדיסק).</a:t>
            </a:r>
            <a:endParaRPr lang="en-US" altLang="he-IL" dirty="0"/>
          </a:p>
        </p:txBody>
      </p:sp>
    </p:spTree>
    <p:extLst>
      <p:ext uri="{BB962C8B-B14F-4D97-AF65-F5344CB8AC3E}">
        <p14:creationId xmlns:p14="http://schemas.microsoft.com/office/powerpoint/2010/main" val="415732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eaLnBrk="1" hangingPunct="1">
                <a:defRPr/>
              </a:pPr>
              <a:endParaRPr lang="he-IL" altLang="he-IL"/>
            </a:p>
          </p:txBody>
        </p:sp>
      </p:grpSp>
      <p:sp>
        <p:nvSpPr>
          <p:cNvPr id="12300" name="Rectangle 12"/>
          <p:cNvSpPr>
            <a:spLocks noGrp="1" noChangeArrowheads="1"/>
          </p:cNvSpPr>
          <p:nvPr>
            <p:ph type="ctrTitle"/>
          </p:nvPr>
        </p:nvSpPr>
        <p:spPr>
          <a:xfrm>
            <a:off x="990600" y="1828800"/>
            <a:ext cx="7772400" cy="1143000"/>
          </a:xfrm>
        </p:spPr>
        <p:txBody>
          <a:bodyPr/>
          <a:lstStyle>
            <a:lvl1pPr>
              <a:defRPr/>
            </a:lvl1pPr>
          </a:lstStyle>
          <a:p>
            <a:pPr lvl="0"/>
            <a:r>
              <a:rPr lang="he-IL" noProof="0"/>
              <a:t>לחץ כדי לערוך סגנון כותרת של תבנית בסיס</a:t>
            </a:r>
          </a:p>
        </p:txBody>
      </p:sp>
      <p:sp>
        <p:nvSpPr>
          <p:cNvPr id="1230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he-IL" noProof="0"/>
              <a:t>לחץ כדי לערוך סגנון כותרת משנה של תבנית בסיס</a:t>
            </a:r>
          </a:p>
        </p:txBody>
      </p:sp>
      <p:sp>
        <p:nvSpPr>
          <p:cNvPr id="14" name="Rectangle 14"/>
          <p:cNvSpPr>
            <a:spLocks noGrp="1" noChangeArrowheads="1"/>
          </p:cNvSpPr>
          <p:nvPr>
            <p:ph type="dt" sz="half" idx="10"/>
          </p:nvPr>
        </p:nvSpPr>
        <p:spPr bwMode="auto">
          <a:xfrm>
            <a:off x="9906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400">
                <a:solidFill>
                  <a:schemeClr val="bg2"/>
                </a:solidFill>
              </a:defRPr>
            </a:lvl1pPr>
          </a:lstStyle>
          <a:p>
            <a:pPr>
              <a:defRPr/>
            </a:pPr>
            <a:endParaRPr lang="en-US"/>
          </a:p>
        </p:txBody>
      </p:sp>
      <p:sp>
        <p:nvSpPr>
          <p:cNvPr id="15" name="Rectangle 15"/>
          <p:cNvSpPr>
            <a:spLocks noGrp="1" noChangeArrowheads="1"/>
          </p:cNvSpPr>
          <p:nvPr>
            <p:ph type="ftr" sz="quarter" idx="11"/>
          </p:nvPr>
        </p:nvSpPr>
        <p:spPr bwMode="auto">
          <a:xfrm>
            <a:off x="34290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40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11304B2B-15DC-4057-BBD3-B613724CB582}"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2932411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5"/>
          <p:cNvSpPr>
            <a:spLocks noGrp="1" noChangeArrowheads="1"/>
          </p:cNvSpPr>
          <p:nvPr>
            <p:ph type="sldNum" sz="quarter" idx="10"/>
          </p:nvPr>
        </p:nvSpPr>
        <p:spPr>
          <a:ln/>
        </p:spPr>
        <p:txBody>
          <a:bodyPr/>
          <a:lstStyle>
            <a:lvl1pPr>
              <a:defRPr/>
            </a:lvl1pPr>
          </a:lstStyle>
          <a:p>
            <a:fld id="{0175B1DF-37E1-4643-8903-210D3520203F}"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1146288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620713"/>
            <a:ext cx="2124075" cy="5511800"/>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457200" y="620713"/>
            <a:ext cx="6221413" cy="5511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5"/>
          <p:cNvSpPr>
            <a:spLocks noGrp="1" noChangeArrowheads="1"/>
          </p:cNvSpPr>
          <p:nvPr>
            <p:ph type="sldNum" sz="quarter" idx="10"/>
          </p:nvPr>
        </p:nvSpPr>
        <p:spPr>
          <a:ln/>
        </p:spPr>
        <p:txBody>
          <a:bodyPr/>
          <a:lstStyle>
            <a:lvl1pPr>
              <a:defRPr/>
            </a:lvl1pPr>
          </a:lstStyle>
          <a:p>
            <a:fld id="{2FA876A7-AD07-4028-AC39-FB8078CD16BE}"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117650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5"/>
          <p:cNvSpPr>
            <a:spLocks noGrp="1" noChangeArrowheads="1"/>
          </p:cNvSpPr>
          <p:nvPr>
            <p:ph type="sldNum" sz="quarter" idx="10"/>
          </p:nvPr>
        </p:nvSpPr>
        <p:spPr>
          <a:ln/>
        </p:spPr>
        <p:txBody>
          <a:bodyPr/>
          <a:lstStyle>
            <a:lvl1pPr>
              <a:defRPr/>
            </a:lvl1pPr>
          </a:lstStyle>
          <a:p>
            <a:fld id="{500670F3-B755-4BDF-84C3-A906E2E752FC}"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427696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6848EF3F-27E3-447C-8E5D-6C1963E51BDC}"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4157306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457200" y="1628775"/>
            <a:ext cx="4171950" cy="4503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781550" y="1628775"/>
            <a:ext cx="4173538" cy="4503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5"/>
          <p:cNvSpPr>
            <a:spLocks noGrp="1" noChangeArrowheads="1"/>
          </p:cNvSpPr>
          <p:nvPr>
            <p:ph type="sldNum" sz="quarter" idx="10"/>
          </p:nvPr>
        </p:nvSpPr>
        <p:spPr>
          <a:ln/>
        </p:spPr>
        <p:txBody>
          <a:bodyPr/>
          <a:lstStyle>
            <a:lvl1pPr>
              <a:defRPr/>
            </a:lvl1pPr>
          </a:lstStyle>
          <a:p>
            <a:fld id="{728B9C27-CB0F-4FC6-9377-9B8B32311716}"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4257329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Rectangle 5"/>
          <p:cNvSpPr>
            <a:spLocks noGrp="1" noChangeArrowheads="1"/>
          </p:cNvSpPr>
          <p:nvPr>
            <p:ph type="sldNum" sz="quarter" idx="10"/>
          </p:nvPr>
        </p:nvSpPr>
        <p:spPr>
          <a:ln/>
        </p:spPr>
        <p:txBody>
          <a:bodyPr/>
          <a:lstStyle>
            <a:lvl1pPr>
              <a:defRPr/>
            </a:lvl1pPr>
          </a:lstStyle>
          <a:p>
            <a:fld id="{BFCF8D6B-33AC-4BAC-90C1-6B4990D5A7EC}"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215855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Rectangle 5"/>
          <p:cNvSpPr>
            <a:spLocks noGrp="1" noChangeArrowheads="1"/>
          </p:cNvSpPr>
          <p:nvPr>
            <p:ph type="sldNum" sz="quarter" idx="10"/>
          </p:nvPr>
        </p:nvSpPr>
        <p:spPr>
          <a:ln/>
        </p:spPr>
        <p:txBody>
          <a:bodyPr/>
          <a:lstStyle>
            <a:lvl1pPr>
              <a:defRPr/>
            </a:lvl1pPr>
          </a:lstStyle>
          <a:p>
            <a:fld id="{0478F5A6-A19F-4A8E-9164-F9DB4EB40D68}"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2368486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01A96A8E-8446-4ADC-B918-56F6BB151748}"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1112060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E087E096-86EC-4AA8-8BA2-BB879C0C726B}"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22975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CE3C34D9-71D5-4EF0-ADC7-ADDEBC0371B3}" type="slidenum">
              <a:rPr lang="he-IL" altLang="en-US"/>
              <a:pPr/>
              <a:t>‹#›</a:t>
            </a:fld>
            <a:endParaRPr lang="en-US" altLang="en-US">
              <a:cs typeface="Arial" panose="020B0604020202020204" pitchFamily="34" charset="0"/>
            </a:endParaRPr>
          </a:p>
        </p:txBody>
      </p:sp>
    </p:spTree>
    <p:extLst>
      <p:ext uri="{BB962C8B-B14F-4D97-AF65-F5344CB8AC3E}">
        <p14:creationId xmlns:p14="http://schemas.microsoft.com/office/powerpoint/2010/main" val="225058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gray">
          <a:xfrm>
            <a:off x="442913" y="14128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he-IL" altLang="he-IL"/>
          </a:p>
        </p:txBody>
      </p:sp>
      <p:sp>
        <p:nvSpPr>
          <p:cNvPr id="1027" name="Rectangle 3"/>
          <p:cNvSpPr>
            <a:spLocks noGrp="1" noChangeArrowheads="1"/>
          </p:cNvSpPr>
          <p:nvPr>
            <p:ph type="title"/>
          </p:nvPr>
        </p:nvSpPr>
        <p:spPr bwMode="auto">
          <a:xfrm>
            <a:off x="468313" y="620713"/>
            <a:ext cx="84756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altLang="he-IL"/>
              <a:t>לחץ כדי לערוך סגנון כותרת של תבנית בסיס</a:t>
            </a:r>
          </a:p>
        </p:txBody>
      </p:sp>
      <p:sp>
        <p:nvSpPr>
          <p:cNvPr id="1028" name="Rectangle 4"/>
          <p:cNvSpPr>
            <a:spLocks noGrp="1" noChangeArrowheads="1"/>
          </p:cNvSpPr>
          <p:nvPr>
            <p:ph type="body" idx="1"/>
          </p:nvPr>
        </p:nvSpPr>
        <p:spPr bwMode="auto">
          <a:xfrm>
            <a:off x="457200" y="1628775"/>
            <a:ext cx="8497888" cy="450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1269" name="Rectangle 5"/>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400">
                <a:cs typeface="Tahoma" panose="020B0604030504040204" pitchFamily="34" charset="0"/>
              </a:defRPr>
            </a:lvl1pPr>
          </a:lstStyle>
          <a:p>
            <a:fld id="{59C040A7-E137-44DD-80DB-677EC5AC48BA}" type="slidenum">
              <a:rPr lang="he-IL" altLang="en-US"/>
              <a:pPr/>
              <a:t>‹#›</a:t>
            </a:fld>
            <a:endParaRPr lang="en-US" altLang="en-US">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hdr="0" ftr="0" dt="0"/>
  <p:txStyles>
    <p:titleStyle>
      <a:lvl1pPr algn="r" rtl="1" eaLnBrk="0" fontAlgn="base" hangingPunct="0">
        <a:spcBef>
          <a:spcPct val="0"/>
        </a:spcBef>
        <a:spcAft>
          <a:spcPct val="0"/>
        </a:spcAft>
        <a:defRPr sz="3600">
          <a:solidFill>
            <a:schemeClr val="tx2"/>
          </a:solidFill>
          <a:latin typeface="+mj-lt"/>
          <a:ea typeface="+mj-ea"/>
          <a:cs typeface="+mj-cs"/>
        </a:defRPr>
      </a:lvl1pPr>
      <a:lvl2pPr algn="r" rtl="1" eaLnBrk="0" fontAlgn="base" hangingPunct="0">
        <a:spcBef>
          <a:spcPct val="0"/>
        </a:spcBef>
        <a:spcAft>
          <a:spcPct val="0"/>
        </a:spcAft>
        <a:defRPr sz="3600">
          <a:solidFill>
            <a:schemeClr val="tx2"/>
          </a:solidFill>
          <a:latin typeface="Tahoma" pitchFamily="34" charset="0"/>
          <a:cs typeface="Arial" pitchFamily="34" charset="0"/>
        </a:defRPr>
      </a:lvl2pPr>
      <a:lvl3pPr algn="r" rtl="1" eaLnBrk="0" fontAlgn="base" hangingPunct="0">
        <a:spcBef>
          <a:spcPct val="0"/>
        </a:spcBef>
        <a:spcAft>
          <a:spcPct val="0"/>
        </a:spcAft>
        <a:defRPr sz="3600">
          <a:solidFill>
            <a:schemeClr val="tx2"/>
          </a:solidFill>
          <a:latin typeface="Tahoma" pitchFamily="34" charset="0"/>
          <a:cs typeface="Arial" pitchFamily="34" charset="0"/>
        </a:defRPr>
      </a:lvl3pPr>
      <a:lvl4pPr algn="r" rtl="1" eaLnBrk="0" fontAlgn="base" hangingPunct="0">
        <a:spcBef>
          <a:spcPct val="0"/>
        </a:spcBef>
        <a:spcAft>
          <a:spcPct val="0"/>
        </a:spcAft>
        <a:defRPr sz="3600">
          <a:solidFill>
            <a:schemeClr val="tx2"/>
          </a:solidFill>
          <a:latin typeface="Tahoma" pitchFamily="34" charset="0"/>
          <a:cs typeface="Arial" pitchFamily="34" charset="0"/>
        </a:defRPr>
      </a:lvl4pPr>
      <a:lvl5pPr algn="r" rtl="1" eaLnBrk="0" fontAlgn="base" hangingPunct="0">
        <a:spcBef>
          <a:spcPct val="0"/>
        </a:spcBef>
        <a:spcAft>
          <a:spcPct val="0"/>
        </a:spcAft>
        <a:defRPr sz="3600">
          <a:solidFill>
            <a:schemeClr val="tx2"/>
          </a:solidFill>
          <a:latin typeface="Tahoma" pitchFamily="34" charset="0"/>
          <a:cs typeface="Arial" pitchFamily="34" charset="0"/>
        </a:defRPr>
      </a:lvl5pPr>
      <a:lvl6pPr marL="457200" algn="r" rtl="1" fontAlgn="base">
        <a:spcBef>
          <a:spcPct val="0"/>
        </a:spcBef>
        <a:spcAft>
          <a:spcPct val="0"/>
        </a:spcAft>
        <a:defRPr sz="3600">
          <a:solidFill>
            <a:schemeClr val="tx2"/>
          </a:solidFill>
          <a:latin typeface="Tahoma" pitchFamily="34" charset="0"/>
          <a:cs typeface="Arial" pitchFamily="34" charset="0"/>
        </a:defRPr>
      </a:lvl6pPr>
      <a:lvl7pPr marL="914400" algn="r" rtl="1" fontAlgn="base">
        <a:spcBef>
          <a:spcPct val="0"/>
        </a:spcBef>
        <a:spcAft>
          <a:spcPct val="0"/>
        </a:spcAft>
        <a:defRPr sz="3600">
          <a:solidFill>
            <a:schemeClr val="tx2"/>
          </a:solidFill>
          <a:latin typeface="Tahoma" pitchFamily="34" charset="0"/>
          <a:cs typeface="Arial" pitchFamily="34" charset="0"/>
        </a:defRPr>
      </a:lvl7pPr>
      <a:lvl8pPr marL="1371600" algn="r" rtl="1" fontAlgn="base">
        <a:spcBef>
          <a:spcPct val="0"/>
        </a:spcBef>
        <a:spcAft>
          <a:spcPct val="0"/>
        </a:spcAft>
        <a:defRPr sz="3600">
          <a:solidFill>
            <a:schemeClr val="tx2"/>
          </a:solidFill>
          <a:latin typeface="Tahoma" pitchFamily="34" charset="0"/>
          <a:cs typeface="Arial" pitchFamily="34" charset="0"/>
        </a:defRPr>
      </a:lvl8pPr>
      <a:lvl9pPr marL="1828800" algn="r" rtl="1" fontAlgn="base">
        <a:spcBef>
          <a:spcPct val="0"/>
        </a:spcBef>
        <a:spcAft>
          <a:spcPct val="0"/>
        </a:spcAft>
        <a:defRPr sz="3600">
          <a:solidFill>
            <a:schemeClr val="tx2"/>
          </a:solidFill>
          <a:latin typeface="Tahoma" pitchFamily="34" charset="0"/>
          <a:cs typeface="Arial" pitchFamily="34" charset="0"/>
        </a:defRPr>
      </a:lvl9pPr>
    </p:titleStyle>
    <p:bodyStyle>
      <a:lvl1pPr marL="342900" indent="-342900" algn="r" rtl="1" eaLnBrk="0" fontAlgn="base" hangingPunct="0">
        <a:spcBef>
          <a:spcPct val="20000"/>
        </a:spcBef>
        <a:spcAft>
          <a:spcPct val="0"/>
        </a:spcAft>
        <a:buClr>
          <a:schemeClr val="folHlink"/>
        </a:buClr>
        <a:buSzPct val="60000"/>
        <a:buFont typeface="Wingdings" panose="05000000000000000000" pitchFamily="2" charset="2"/>
        <a:buChar char="n"/>
        <a:defRPr sz="2400">
          <a:solidFill>
            <a:srgbClr val="006600"/>
          </a:solidFill>
          <a:latin typeface="+mn-lt"/>
          <a:ea typeface="+mn-ea"/>
          <a:cs typeface="+mn-cs"/>
        </a:defRPr>
      </a:lvl1pPr>
      <a:lvl2pPr marL="742950" indent="-285750" algn="r" rtl="1" eaLnBrk="0" fontAlgn="base" hangingPunct="0">
        <a:spcBef>
          <a:spcPct val="20000"/>
        </a:spcBef>
        <a:spcAft>
          <a:spcPct val="0"/>
        </a:spcAft>
        <a:buClr>
          <a:schemeClr val="hlink"/>
        </a:buClr>
        <a:buSzPct val="55000"/>
        <a:buFont typeface="Wingdings" panose="05000000000000000000" pitchFamily="2" charset="2"/>
        <a:buChar char="n"/>
        <a:defRPr sz="2000">
          <a:solidFill>
            <a:srgbClr val="006600"/>
          </a:solidFill>
          <a:latin typeface="+mn-lt"/>
          <a:cs typeface="+mn-cs"/>
        </a:defRPr>
      </a:lvl2pPr>
      <a:lvl3pPr marL="1143000" indent="-228600" algn="r" rtl="1" eaLnBrk="0" fontAlgn="base" hangingPunct="0">
        <a:spcBef>
          <a:spcPct val="20000"/>
        </a:spcBef>
        <a:spcAft>
          <a:spcPct val="0"/>
        </a:spcAft>
        <a:buClr>
          <a:schemeClr val="folHlink"/>
        </a:buClr>
        <a:buSzPct val="50000"/>
        <a:buFont typeface="Wingdings" panose="05000000000000000000" pitchFamily="2" charset="2"/>
        <a:buChar char="n"/>
        <a:defRPr sz="20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6"/>
          <p:cNvSpPr>
            <a:spLocks noGrp="1" noChangeArrowheads="1"/>
          </p:cNvSpPr>
          <p:nvPr>
            <p:ph type="sldNum" sz="quarter" idx="12"/>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79F58416-D8D6-4946-8706-7BC52278469D}" type="slidenum">
              <a:rPr lang="he-IL" altLang="he-IL" sz="1400">
                <a:solidFill>
                  <a:schemeClr val="bg2"/>
                </a:solidFill>
                <a:latin typeface="Tahoma" panose="020B0604030504040204" pitchFamily="34" charset="0"/>
                <a:cs typeface="Tahoma" panose="020B0604030504040204" pitchFamily="34" charset="0"/>
              </a:rPr>
              <a:pPr eaLnBrk="1" hangingPunct="1">
                <a:spcBef>
                  <a:spcPct val="0"/>
                </a:spcBef>
                <a:buClrTx/>
                <a:buSzTx/>
                <a:buFontTx/>
                <a:buNone/>
              </a:pPr>
              <a:t>1</a:t>
            </a:fld>
            <a:endParaRPr lang="en-US" altLang="he-IL" sz="1400">
              <a:solidFill>
                <a:schemeClr val="bg2"/>
              </a:solidFill>
              <a:latin typeface="Tahoma" panose="020B0604030504040204" pitchFamily="34" charset="0"/>
            </a:endParaRPr>
          </a:p>
        </p:txBody>
      </p:sp>
      <p:sp>
        <p:nvSpPr>
          <p:cNvPr id="3075" name="Rectangle 2"/>
          <p:cNvSpPr>
            <a:spLocks noGrp="1" noChangeArrowheads="1"/>
          </p:cNvSpPr>
          <p:nvPr>
            <p:ph type="ctrTitle"/>
          </p:nvPr>
        </p:nvSpPr>
        <p:spPr/>
        <p:txBody>
          <a:bodyPr/>
          <a:lstStyle/>
          <a:p>
            <a:pPr eaLnBrk="1" hangingPunct="1"/>
            <a:r>
              <a:rPr lang="he-IL" altLang="he-IL"/>
              <a:t>זיכרון וירטואלי</a:t>
            </a:r>
            <a:endParaRPr lang="en-US" altLang="he-IL"/>
          </a:p>
        </p:txBody>
      </p:sp>
      <p:sp>
        <p:nvSpPr>
          <p:cNvPr id="3076" name="Rectangle 3"/>
          <p:cNvSpPr>
            <a:spLocks noGrp="1" noChangeArrowheads="1"/>
          </p:cNvSpPr>
          <p:nvPr>
            <p:ph type="subTitle" idx="1"/>
          </p:nvPr>
        </p:nvSpPr>
        <p:spPr>
          <a:xfrm>
            <a:off x="1371600" y="4076700"/>
            <a:ext cx="6400800" cy="1562100"/>
          </a:xfrm>
        </p:spPr>
        <p:txBody>
          <a:bodyPr/>
          <a:lstStyle/>
          <a:p>
            <a:pPr eaLnBrk="1" hangingPunct="1"/>
            <a:r>
              <a:rPr lang="he-IL" altLang="he-IL" b="1"/>
              <a:t>זיכרון וירטואלי</a:t>
            </a:r>
          </a:p>
          <a:p>
            <a:pPr eaLnBrk="1" hangingPunct="1"/>
            <a:r>
              <a:rPr lang="he-IL" altLang="he-IL"/>
              <a:t>מבוסס על שקפים מ 'מערכות הפעלה'  234119</a:t>
            </a:r>
            <a:endParaRPr lang="en-US" altLang="he-I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1F81CEA8-183E-41F9-A081-1C12C53C4B1E}"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10</a:t>
            </a:fld>
            <a:endParaRPr lang="en-US" altLang="he-IL" sz="1400">
              <a:solidFill>
                <a:schemeClr val="tx1"/>
              </a:solidFill>
              <a:latin typeface="Tahoma" panose="020B0604030504040204" pitchFamily="34" charset="0"/>
            </a:endParaRPr>
          </a:p>
        </p:txBody>
      </p:sp>
      <p:sp>
        <p:nvSpPr>
          <p:cNvPr id="15363" name="Rectangle 2"/>
          <p:cNvSpPr>
            <a:spLocks noGrp="1" noChangeArrowheads="1"/>
          </p:cNvSpPr>
          <p:nvPr>
            <p:ph type="title"/>
          </p:nvPr>
        </p:nvSpPr>
        <p:spPr/>
        <p:txBody>
          <a:bodyPr/>
          <a:lstStyle/>
          <a:p>
            <a:pPr algn="l" rtl="0" eaLnBrk="1" hangingPunct="1"/>
            <a:r>
              <a:rPr lang="en-US" altLang="he-IL"/>
              <a:t>Translation Lookaside Buffer (TLB)</a:t>
            </a:r>
          </a:p>
        </p:txBody>
      </p:sp>
      <p:sp>
        <p:nvSpPr>
          <p:cNvPr id="15364" name="Rectangle 3"/>
          <p:cNvSpPr>
            <a:spLocks noGrp="1" noChangeArrowheads="1"/>
          </p:cNvSpPr>
          <p:nvPr>
            <p:ph type="body" idx="1"/>
          </p:nvPr>
        </p:nvSpPr>
        <p:spPr/>
        <p:txBody>
          <a:bodyPr/>
          <a:lstStyle/>
          <a:p>
            <a:pPr eaLnBrk="1" hangingPunct="1"/>
            <a:r>
              <a:rPr lang="en-US" altLang="he-IL"/>
              <a:t>TLB</a:t>
            </a:r>
            <a:r>
              <a:rPr lang="he-IL" altLang="he-IL"/>
              <a:t> משמש כ</a:t>
            </a:r>
            <a:r>
              <a:rPr lang="he-IL" altLang="he-IL">
                <a:solidFill>
                  <a:schemeClr val="folHlink"/>
                </a:solidFill>
              </a:rPr>
              <a:t>זיכרון מטמון של תרגומים</a:t>
            </a:r>
            <a:r>
              <a:rPr lang="he-IL" altLang="he-IL"/>
              <a:t>. </a:t>
            </a:r>
            <a:r>
              <a:rPr lang="en-US" altLang="he-IL"/>
              <a:t>TLB</a:t>
            </a:r>
            <a:r>
              <a:rPr lang="he-IL" altLang="he-IL"/>
              <a:t> מכיל חומרה שמחפשת במקביל אחר רשומות תרגומים קיימים.</a:t>
            </a:r>
          </a:p>
          <a:p>
            <a:pPr lvl="1" eaLnBrk="1" hangingPunct="1"/>
            <a:r>
              <a:rPr lang="he-IL" altLang="he-IL"/>
              <a:t>(נשים לב שבהחלפת תהליכים, ה </a:t>
            </a:r>
            <a:r>
              <a:rPr lang="en-US" altLang="he-IL"/>
              <a:t>TLB</a:t>
            </a:r>
            <a:r>
              <a:rPr lang="he-IL" altLang="he-IL"/>
              <a:t> צריך להימחק!).</a:t>
            </a:r>
            <a:endParaRPr lang="en-US" altLang="he-IL"/>
          </a:p>
          <a:p>
            <a:pPr eaLnBrk="1" hangingPunct="1"/>
            <a:endParaRPr lang="he-IL" altLang="he-IL"/>
          </a:p>
          <a:p>
            <a:pPr lvl="1" eaLnBrk="1" hangingPunct="1"/>
            <a:r>
              <a:rPr lang="he-IL" altLang="he-IL"/>
              <a:t>כמו בכל זיכרון מטמון, גם לו יש </a:t>
            </a:r>
            <a:r>
              <a:rPr lang="en-US" altLang="he-IL"/>
              <a:t>hit ratio</a:t>
            </a:r>
            <a:r>
              <a:rPr lang="he-IL" altLang="he-IL"/>
              <a:t>.</a:t>
            </a:r>
            <a:endParaRPr lang="en-US" altLang="he-I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01BF1D13-D7AB-42B2-B1B8-45E7BCAC053B}"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11</a:t>
            </a:fld>
            <a:endParaRPr lang="en-US" altLang="he-IL" sz="1400">
              <a:solidFill>
                <a:schemeClr val="tx1"/>
              </a:solidFill>
              <a:latin typeface="Tahoma" panose="020B0604030504040204" pitchFamily="34" charset="0"/>
            </a:endParaRPr>
          </a:p>
        </p:txBody>
      </p:sp>
      <p:sp>
        <p:nvSpPr>
          <p:cNvPr id="16387" name="Rectangle 2"/>
          <p:cNvSpPr>
            <a:spLocks noGrp="1" noChangeArrowheads="1"/>
          </p:cNvSpPr>
          <p:nvPr>
            <p:ph type="title"/>
          </p:nvPr>
        </p:nvSpPr>
        <p:spPr/>
        <p:txBody>
          <a:bodyPr/>
          <a:lstStyle/>
          <a:p>
            <a:pPr eaLnBrk="1" hangingPunct="1"/>
            <a:r>
              <a:rPr lang="he-IL" altLang="he-IL"/>
              <a:t>זמן גישה לזיכרון</a:t>
            </a:r>
            <a:endParaRPr lang="en-US" altLang="he-IL"/>
          </a:p>
        </p:txBody>
      </p:sp>
      <p:sp>
        <p:nvSpPr>
          <p:cNvPr id="41987" name="Rectangle 3"/>
          <p:cNvSpPr>
            <a:spLocks noGrp="1" noChangeArrowheads="1"/>
          </p:cNvSpPr>
          <p:nvPr>
            <p:ph type="body" idx="1"/>
          </p:nvPr>
        </p:nvSpPr>
        <p:spPr/>
        <p:txBody>
          <a:bodyPr/>
          <a:lstStyle/>
          <a:p>
            <a:pPr eaLnBrk="1" hangingPunct="1"/>
            <a:r>
              <a:rPr lang="he-IL" altLang="he-IL" sz="2000"/>
              <a:t>נחשב את זמן הגישה לזיכרון הממוצע בדרך הבאה:</a:t>
            </a:r>
            <a:endParaRPr lang="en-US" altLang="he-IL" sz="2000"/>
          </a:p>
          <a:p>
            <a:pPr algn="l" rtl="0" eaLnBrk="1" hangingPunct="1">
              <a:buFont typeface="Wingdings" panose="05000000000000000000" pitchFamily="2" charset="2"/>
              <a:buNone/>
            </a:pPr>
            <a:r>
              <a:rPr lang="en-US" altLang="he-IL" sz="2000"/>
              <a:t>80% hit ratio</a:t>
            </a:r>
          </a:p>
          <a:p>
            <a:pPr algn="l" rtl="0" eaLnBrk="1" hangingPunct="1">
              <a:buFont typeface="Wingdings" panose="05000000000000000000" pitchFamily="2" charset="2"/>
              <a:buNone/>
            </a:pPr>
            <a:r>
              <a:rPr lang="en-US" altLang="he-IL" sz="2000"/>
              <a:t>20 nanosec TLB search</a:t>
            </a:r>
          </a:p>
          <a:p>
            <a:pPr algn="l" rtl="0" eaLnBrk="1" hangingPunct="1">
              <a:buFont typeface="Wingdings" panose="05000000000000000000" pitchFamily="2" charset="2"/>
              <a:buNone/>
            </a:pPr>
            <a:r>
              <a:rPr lang="en-US" altLang="he-IL" sz="2000"/>
              <a:t>100 nanosec mem access</a:t>
            </a:r>
            <a:endParaRPr lang="he-IL" altLang="he-IL" sz="2000"/>
          </a:p>
          <a:p>
            <a:pPr eaLnBrk="1" hangingPunct="1">
              <a:buFont typeface="Wingdings" panose="05000000000000000000" pitchFamily="2" charset="2"/>
              <a:buNone/>
            </a:pPr>
            <a:r>
              <a:rPr lang="he-IL" altLang="he-IL" sz="2000"/>
              <a:t>מכאן: </a:t>
            </a:r>
            <a:r>
              <a:rPr lang="en-US" altLang="he-IL" sz="2000"/>
              <a:t> effective access time = 0.8*120 + 0.2*220 = 140 nanosec</a:t>
            </a:r>
            <a:endParaRPr lang="he-IL" altLang="he-IL" sz="2000"/>
          </a:p>
          <a:p>
            <a:pPr eaLnBrk="1" hangingPunct="1">
              <a:buFont typeface="Wingdings" panose="05000000000000000000" pitchFamily="2" charset="2"/>
              <a:buNone/>
            </a:pPr>
            <a:r>
              <a:rPr lang="he-IL" altLang="he-IL" sz="2000"/>
              <a:t>כלומר 40% האטה לעומת גישה בודדת. </a:t>
            </a:r>
          </a:p>
          <a:p>
            <a:pPr eaLnBrk="1" hangingPunct="1">
              <a:buFont typeface="Wingdings" panose="05000000000000000000" pitchFamily="2" charset="2"/>
              <a:buNone/>
            </a:pPr>
            <a:r>
              <a:rPr lang="he-IL" altLang="he-IL" sz="2000"/>
              <a:t>(220 = 100 גישה לטבלה, 100 לערך מהזיכרון, 20 גישה לזיכרון-מטמון בו לא מצאנו)</a:t>
            </a:r>
          </a:p>
          <a:p>
            <a:pPr eaLnBrk="1" hangingPunct="1"/>
            <a:endParaRPr lang="he-IL" altLang="he-IL" sz="2000"/>
          </a:p>
          <a:p>
            <a:pPr eaLnBrk="1" hangingPunct="1"/>
            <a:r>
              <a:rPr lang="he-IL" altLang="he-IL" sz="2000"/>
              <a:t>אבל:</a:t>
            </a:r>
          </a:p>
          <a:p>
            <a:pPr eaLnBrk="1" hangingPunct="1">
              <a:buFont typeface="Wingdings" panose="05000000000000000000" pitchFamily="2" charset="2"/>
              <a:buNone/>
            </a:pPr>
            <a:r>
              <a:rPr lang="he-IL" altLang="he-IL" sz="2000"/>
              <a:t>עבור </a:t>
            </a:r>
            <a:r>
              <a:rPr lang="en-US" altLang="he-IL" sz="2000"/>
              <a:t>98% hit ratio</a:t>
            </a:r>
            <a:r>
              <a:rPr lang="he-IL" altLang="he-IL" sz="2000"/>
              <a:t> נקבל:</a:t>
            </a:r>
            <a:endParaRPr lang="en-US" altLang="he-IL" sz="2000"/>
          </a:p>
          <a:p>
            <a:pPr eaLnBrk="1" hangingPunct="1">
              <a:buFont typeface="Wingdings" panose="05000000000000000000" pitchFamily="2" charset="2"/>
              <a:buNone/>
            </a:pPr>
            <a:r>
              <a:rPr lang="en-US" altLang="he-IL" sz="2000"/>
              <a:t>effective access time = 0.98 * 120 + 0.02*220 = 122 nanosec</a:t>
            </a:r>
            <a:endParaRPr lang="he-IL" altLang="he-IL" sz="2000"/>
          </a:p>
          <a:p>
            <a:pPr eaLnBrk="1" hangingPunct="1">
              <a:buFont typeface="Wingdings" panose="05000000000000000000" pitchFamily="2" charset="2"/>
              <a:buNone/>
            </a:pPr>
            <a:r>
              <a:rPr lang="he-IL" altLang="he-IL" sz="2000"/>
              <a:t>כלומר 22% האטה לעומת גישה אחת.</a:t>
            </a:r>
            <a:endParaRPr lang="en-US" altLang="he-IL"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pRg st="4" end="4"/>
                                            </p:txEl>
                                          </p:spTgt>
                                        </p:tgtEl>
                                        <p:attrNameLst>
                                          <p:attrName>style.visibility</p:attrName>
                                        </p:attrNameLst>
                                      </p:cBhvr>
                                      <p:to>
                                        <p:strVal val="visible"/>
                                      </p:to>
                                    </p:set>
                                    <p:animEffect transition="in" filter="blinds(horizontal)">
                                      <p:cBhvr>
                                        <p:cTn id="7" dur="500"/>
                                        <p:tgtEl>
                                          <p:spTgt spid="41987">
                                            <p:txEl>
                                              <p:pRg st="4" end="4"/>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1987">
                                            <p:txEl>
                                              <p:pRg st="5" end="5"/>
                                            </p:txEl>
                                          </p:spTgt>
                                        </p:tgtEl>
                                        <p:attrNameLst>
                                          <p:attrName>style.visibility</p:attrName>
                                        </p:attrNameLst>
                                      </p:cBhvr>
                                      <p:to>
                                        <p:strVal val="visible"/>
                                      </p:to>
                                    </p:set>
                                    <p:animEffect transition="in" filter="blinds(horizontal)">
                                      <p:cBhvr>
                                        <p:cTn id="10" dur="500"/>
                                        <p:tgtEl>
                                          <p:spTgt spid="41987">
                                            <p:txEl>
                                              <p:pRg st="5" end="5"/>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1987">
                                            <p:txEl>
                                              <p:pRg st="6" end="6"/>
                                            </p:txEl>
                                          </p:spTgt>
                                        </p:tgtEl>
                                        <p:attrNameLst>
                                          <p:attrName>style.visibility</p:attrName>
                                        </p:attrNameLst>
                                      </p:cBhvr>
                                      <p:to>
                                        <p:strVal val="visible"/>
                                      </p:to>
                                    </p:set>
                                    <p:animEffect transition="in" filter="blinds(horizontal)">
                                      <p:cBhvr>
                                        <p:cTn id="13" dur="500"/>
                                        <p:tgtEl>
                                          <p:spTgt spid="41987">
                                            <p:txEl>
                                              <p:pRg st="6" end="6"/>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1987">
                                            <p:txEl>
                                              <p:pRg st="8" end="8"/>
                                            </p:txEl>
                                          </p:spTgt>
                                        </p:tgtEl>
                                        <p:attrNameLst>
                                          <p:attrName>style.visibility</p:attrName>
                                        </p:attrNameLst>
                                      </p:cBhvr>
                                      <p:to>
                                        <p:strVal val="visible"/>
                                      </p:to>
                                    </p:set>
                                    <p:animEffect transition="in" filter="blinds(horizontal)">
                                      <p:cBhvr>
                                        <p:cTn id="18" dur="500"/>
                                        <p:tgtEl>
                                          <p:spTgt spid="41987">
                                            <p:txEl>
                                              <p:pRg st="8" end="8"/>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1987">
                                            <p:txEl>
                                              <p:pRg st="9" end="9"/>
                                            </p:txEl>
                                          </p:spTgt>
                                        </p:tgtEl>
                                        <p:attrNameLst>
                                          <p:attrName>style.visibility</p:attrName>
                                        </p:attrNameLst>
                                      </p:cBhvr>
                                      <p:to>
                                        <p:strVal val="visible"/>
                                      </p:to>
                                    </p:set>
                                    <p:animEffect transition="in" filter="blinds(horizontal)">
                                      <p:cBhvr>
                                        <p:cTn id="21" dur="500"/>
                                        <p:tgtEl>
                                          <p:spTgt spid="41987">
                                            <p:txEl>
                                              <p:pRg st="9" end="9"/>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41987">
                                            <p:txEl>
                                              <p:pRg st="10" end="10"/>
                                            </p:txEl>
                                          </p:spTgt>
                                        </p:tgtEl>
                                        <p:attrNameLst>
                                          <p:attrName>style.visibility</p:attrName>
                                        </p:attrNameLst>
                                      </p:cBhvr>
                                      <p:to>
                                        <p:strVal val="visible"/>
                                      </p:to>
                                    </p:set>
                                    <p:animEffect transition="in" filter="blinds(horizontal)">
                                      <p:cBhvr>
                                        <p:cTn id="24" dur="500"/>
                                        <p:tgtEl>
                                          <p:spTgt spid="41987">
                                            <p:txEl>
                                              <p:pRg st="10" end="10"/>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41987">
                                            <p:txEl>
                                              <p:pRg st="11" end="11"/>
                                            </p:txEl>
                                          </p:spTgt>
                                        </p:tgtEl>
                                        <p:attrNameLst>
                                          <p:attrName>style.visibility</p:attrName>
                                        </p:attrNameLst>
                                      </p:cBhvr>
                                      <p:to>
                                        <p:strVal val="visible"/>
                                      </p:to>
                                    </p:set>
                                    <p:animEffect transition="in" filter="blinds(horizontal)">
                                      <p:cBhvr>
                                        <p:cTn id="27" dur="500"/>
                                        <p:tgtEl>
                                          <p:spTgt spid="419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CABA154A-08F4-4DAA-A2C8-130A6735CF99}"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12</a:t>
            </a:fld>
            <a:endParaRPr lang="en-US" altLang="he-IL" sz="1400">
              <a:solidFill>
                <a:schemeClr val="tx1"/>
              </a:solidFill>
              <a:latin typeface="Tahoma" panose="020B0604030504040204" pitchFamily="34" charset="0"/>
            </a:endParaRPr>
          </a:p>
        </p:txBody>
      </p:sp>
      <p:sp>
        <p:nvSpPr>
          <p:cNvPr id="17411" name="Rectangle 2"/>
          <p:cNvSpPr>
            <a:spLocks noGrp="1" noChangeArrowheads="1"/>
          </p:cNvSpPr>
          <p:nvPr>
            <p:ph type="title"/>
          </p:nvPr>
        </p:nvSpPr>
        <p:spPr/>
        <p:txBody>
          <a:bodyPr/>
          <a:lstStyle/>
          <a:p>
            <a:pPr eaLnBrk="1" hangingPunct="1"/>
            <a:r>
              <a:rPr lang="he-IL" altLang="he-IL"/>
              <a:t>בעיות... </a:t>
            </a:r>
            <a:endParaRPr lang="en-US" altLang="he-IL"/>
          </a:p>
        </p:txBody>
      </p:sp>
      <p:sp>
        <p:nvSpPr>
          <p:cNvPr id="44035" name="Rectangle 3"/>
          <p:cNvSpPr>
            <a:spLocks noGrp="1" noChangeArrowheads="1"/>
          </p:cNvSpPr>
          <p:nvPr>
            <p:ph type="body" idx="1"/>
          </p:nvPr>
        </p:nvSpPr>
        <p:spPr/>
        <p:txBody>
          <a:bodyPr/>
          <a:lstStyle/>
          <a:p>
            <a:pPr eaLnBrk="1" hangingPunct="1">
              <a:lnSpc>
                <a:spcPct val="140000"/>
              </a:lnSpc>
            </a:pPr>
            <a:r>
              <a:rPr lang="he-IL" altLang="he-IL" dirty="0"/>
              <a:t>כמה דפים להביא כשנוצר </a:t>
            </a:r>
            <a:r>
              <a:rPr lang="en-US" altLang="he-IL" dirty="0"/>
              <a:t>page fault</a:t>
            </a:r>
            <a:r>
              <a:rPr lang="he-IL" altLang="he-IL" dirty="0"/>
              <a:t> ואילו?</a:t>
            </a:r>
          </a:p>
          <a:p>
            <a:pPr eaLnBrk="1" hangingPunct="1">
              <a:lnSpc>
                <a:spcPct val="140000"/>
              </a:lnSpc>
            </a:pPr>
            <a:r>
              <a:rPr lang="he-IL" altLang="he-IL" dirty="0"/>
              <a:t>אילו דפים להוציא (כשצריך לפנות מקום) ?</a:t>
            </a:r>
          </a:p>
          <a:p>
            <a:pPr eaLnBrk="1" hangingPunct="1">
              <a:lnSpc>
                <a:spcPct val="140000"/>
              </a:lnSpc>
            </a:pPr>
            <a:r>
              <a:rPr lang="he-IL" altLang="he-IL" dirty="0"/>
              <a:t>איך נִמַנַע ממצב בו המעבד עסוק כל הזמן בהחלפת דפים והתהליכים לא מתקדמים בריצתם (דִשְדוּש -- </a:t>
            </a:r>
            <a:r>
              <a:rPr lang="en-US" altLang="he-IL" dirty="0"/>
              <a:t>thrashing</a:t>
            </a:r>
            <a:r>
              <a:rPr lang="he-IL" altLang="he-IL" dirty="0"/>
              <a:t>) ?</a:t>
            </a:r>
            <a:endParaRPr lang="en-US" altLang="he-IL" dirty="0"/>
          </a:p>
          <a:p>
            <a:pPr eaLnBrk="1" hangingPunct="1">
              <a:lnSpc>
                <a:spcPct val="140000"/>
              </a:lnSpc>
            </a:pPr>
            <a:endParaRPr lang="en-US" altLang="he-IL" dirty="0"/>
          </a:p>
          <a:p>
            <a:pPr eaLnBrk="1" hangingPunct="1">
              <a:lnSpc>
                <a:spcPct val="140000"/>
              </a:lnSpc>
            </a:pPr>
            <a:r>
              <a:rPr lang="he-IL" altLang="he-IL" dirty="0"/>
              <a:t>חידה:</a:t>
            </a:r>
            <a:r>
              <a:rPr lang="en-US" altLang="he-IL" dirty="0"/>
              <a:t> </a:t>
            </a:r>
            <a:r>
              <a:rPr lang="he-IL" altLang="he-IL" dirty="0"/>
              <a:t> שני תהליכים שצורכים מעט זיכרון רצים בו זמנית.</a:t>
            </a:r>
          </a:p>
          <a:p>
            <a:pPr lvl="1" eaLnBrk="1" hangingPunct="1">
              <a:lnSpc>
                <a:spcPct val="140000"/>
              </a:lnSpc>
            </a:pPr>
            <a:r>
              <a:rPr lang="he-IL" altLang="he-IL" dirty="0"/>
              <a:t>האם יש חשש לדשדוש ?</a:t>
            </a:r>
            <a:r>
              <a:rPr lang="en-US" altLang="he-IL" dirty="0"/>
              <a:t> </a:t>
            </a:r>
            <a:endParaRPr lang="he-IL" altLang="he-IL"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5">
                                            <p:txEl>
                                              <p:pRg st="2" end="2"/>
                                            </p:txEl>
                                          </p:spTgt>
                                        </p:tgtEl>
                                        <p:attrNameLst>
                                          <p:attrName>style.visibility</p:attrName>
                                        </p:attrNameLst>
                                      </p:cBhvr>
                                      <p:to>
                                        <p:strVal val="visible"/>
                                      </p:to>
                                    </p:set>
                                    <p:animEffect transition="in" filter="blinds(horizontal)">
                                      <p:cBhvr>
                                        <p:cTn id="7" dur="500"/>
                                        <p:tgtEl>
                                          <p:spTgt spid="4403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35">
                                            <p:txEl>
                                              <p:pRg st="4" end="4"/>
                                            </p:txEl>
                                          </p:spTgt>
                                        </p:tgtEl>
                                        <p:attrNameLst>
                                          <p:attrName>style.visibility</p:attrName>
                                        </p:attrNameLst>
                                      </p:cBhvr>
                                      <p:to>
                                        <p:strVal val="visible"/>
                                      </p:to>
                                    </p:set>
                                    <p:animEffect transition="in" filter="blinds(horizontal)">
                                      <p:cBhvr>
                                        <p:cTn id="12" dur="500"/>
                                        <p:tgtEl>
                                          <p:spTgt spid="44035">
                                            <p:txEl>
                                              <p:pRg st="4" end="4"/>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4035">
                                            <p:txEl>
                                              <p:pRg st="5" end="5"/>
                                            </p:txEl>
                                          </p:spTgt>
                                        </p:tgtEl>
                                        <p:attrNameLst>
                                          <p:attrName>style.visibility</p:attrName>
                                        </p:attrNameLst>
                                      </p:cBhvr>
                                      <p:to>
                                        <p:strVal val="visible"/>
                                      </p:to>
                                    </p:set>
                                    <p:animEffect transition="in" filter="blinds(horizontal)">
                                      <p:cBhvr>
                                        <p:cTn id="15" dur="500"/>
                                        <p:tgtEl>
                                          <p:spTgt spid="440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3EF29B2-2340-4DE2-AAF0-9F4A437B7823}"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13</a:t>
            </a:fld>
            <a:endParaRPr lang="en-US" altLang="he-IL" sz="1400">
              <a:solidFill>
                <a:schemeClr val="tx1"/>
              </a:solidFill>
              <a:latin typeface="Tahoma" panose="020B0604030504040204" pitchFamily="34" charset="0"/>
            </a:endParaRPr>
          </a:p>
        </p:txBody>
      </p:sp>
      <p:sp>
        <p:nvSpPr>
          <p:cNvPr id="19459" name="Rectangle 2"/>
          <p:cNvSpPr>
            <a:spLocks noGrp="1" noChangeArrowheads="1"/>
          </p:cNvSpPr>
          <p:nvPr>
            <p:ph type="title"/>
          </p:nvPr>
        </p:nvSpPr>
        <p:spPr/>
        <p:txBody>
          <a:bodyPr/>
          <a:lstStyle/>
          <a:p>
            <a:pPr eaLnBrk="1" hangingPunct="1"/>
            <a:r>
              <a:rPr lang="he-IL" altLang="he-IL" dirty="0"/>
              <a:t>קיימת אפשרות לשיתוף זיכרון בין תהליכים...</a:t>
            </a:r>
            <a:endParaRPr lang="en-US" altLang="he-IL" dirty="0"/>
          </a:p>
        </p:txBody>
      </p:sp>
      <p:sp>
        <p:nvSpPr>
          <p:cNvPr id="19460" name="Rectangle 3"/>
          <p:cNvSpPr>
            <a:spLocks noGrp="1" noChangeArrowheads="1"/>
          </p:cNvSpPr>
          <p:nvPr>
            <p:ph type="body" idx="1"/>
          </p:nvPr>
        </p:nvSpPr>
        <p:spPr/>
        <p:txBody>
          <a:bodyPr/>
          <a:lstStyle/>
          <a:p>
            <a:pPr eaLnBrk="1" hangingPunct="1"/>
            <a:r>
              <a:rPr lang="he-IL" altLang="he-IL" dirty="0"/>
              <a:t>לכל רשומה בטבלת הדפים של התהליך יש דגלים: </a:t>
            </a:r>
            <a:r>
              <a:rPr lang="en-US" altLang="he-IL" dirty="0"/>
              <a:t>read, write</a:t>
            </a:r>
            <a:r>
              <a:rPr lang="he-IL" altLang="he-IL" dirty="0"/>
              <a:t> המציינים אם מותר לתהליך  לכתוב/לקרוא ל/מ דף זה.</a:t>
            </a:r>
          </a:p>
          <a:p>
            <a:pPr eaLnBrk="1" hangingPunct="1"/>
            <a:endParaRPr lang="he-IL" altLang="he-IL" dirty="0"/>
          </a:p>
          <a:p>
            <a:pPr eaLnBrk="1" hangingPunct="1"/>
            <a:r>
              <a:rPr lang="he-IL" altLang="he-IL" dirty="0"/>
              <a:t>דרך </a:t>
            </a:r>
            <a:r>
              <a:rPr lang="en-US" altLang="he-IL" dirty="0" err="1"/>
              <a:t>syscalls</a:t>
            </a:r>
            <a:r>
              <a:rPr lang="he-IL" altLang="he-IL" dirty="0"/>
              <a:t> ניתן לשנות את ההרשאות לתהליכים</a:t>
            </a:r>
          </a:p>
          <a:p>
            <a:pPr lvl="1" eaLnBrk="1" hangingPunct="1"/>
            <a:r>
              <a:rPr lang="he-IL" altLang="he-IL" dirty="0"/>
              <a:t>בחלונות:</a:t>
            </a:r>
            <a:r>
              <a:rPr lang="en-US" altLang="he-IL" dirty="0"/>
              <a:t> </a:t>
            </a:r>
            <a:r>
              <a:rPr lang="he-IL" altLang="he-IL" dirty="0"/>
              <a:t> </a:t>
            </a:r>
            <a:r>
              <a:rPr lang="en-US" altLang="he-IL" dirty="0">
                <a:solidFill>
                  <a:srgbClr val="FF0000"/>
                </a:solidFill>
              </a:rPr>
              <a:t>named shared memory</a:t>
            </a:r>
          </a:p>
          <a:p>
            <a:pPr lvl="1" eaLnBrk="1" hangingPunct="1"/>
            <a:r>
              <a:rPr lang="he-IL" altLang="he-IL" dirty="0"/>
              <a:t>ב </a:t>
            </a:r>
            <a:r>
              <a:rPr lang="en-US" altLang="he-IL" dirty="0"/>
              <a:t>Linux</a:t>
            </a:r>
            <a:r>
              <a:rPr lang="he-IL" altLang="he-IL" dirty="0"/>
              <a:t>: </a:t>
            </a:r>
            <a:r>
              <a:rPr lang="en-US" altLang="he-IL" dirty="0" err="1">
                <a:solidFill>
                  <a:srgbClr val="FF0000"/>
                </a:solidFill>
              </a:rPr>
              <a:t>mmap</a:t>
            </a:r>
            <a:r>
              <a:rPr lang="en-US" altLang="he-IL" dirty="0"/>
              <a:t>()</a:t>
            </a:r>
            <a:endParaRPr lang="he-IL" altLang="he-IL" dirty="0"/>
          </a:p>
          <a:p>
            <a:pPr eaLnBrk="1" hangingPunct="1"/>
            <a:endParaRPr lang="he-IL" altLang="he-IL" dirty="0"/>
          </a:p>
          <a:p>
            <a:pPr eaLnBrk="1" hangingPunct="1"/>
            <a:r>
              <a:rPr lang="he-IL" altLang="he-IL" dirty="0"/>
              <a:t>כך מספר תהליכים יכולים לגשת לאותו מקום פיזי בזיכרון</a:t>
            </a:r>
          </a:p>
          <a:p>
            <a:pPr lvl="1" eaLnBrk="1" hangingPunct="1"/>
            <a:r>
              <a:rPr lang="he-IL" altLang="he-IL" dirty="0"/>
              <a:t>בטבלת הדפים שלהם יש כתובת פיזית משותפת</a:t>
            </a:r>
          </a:p>
          <a:p>
            <a:pPr lvl="1" eaLnBrk="1" hangingPunct="1"/>
            <a:r>
              <a:rPr lang="he-IL" altLang="he-IL" dirty="0"/>
              <a:t>זה מה שקורה עם ספריות משותפות. אלה הם דפים </a:t>
            </a:r>
            <a:r>
              <a:rPr lang="en-US" altLang="he-IL" dirty="0"/>
              <a:t>read-only</a:t>
            </a:r>
            <a:r>
              <a:rPr lang="he-IL" altLang="he-IL" dirty="0"/>
              <a:t>.</a:t>
            </a:r>
          </a:p>
          <a:p>
            <a:pPr eaLnBrk="1" hangingPunct="1"/>
            <a:endParaRPr lang="en-US" altLang="he-IL" dirty="0"/>
          </a:p>
          <a:p>
            <a:pPr lvl="2" eaLnBrk="1" hangingPunct="1"/>
            <a:endParaRPr lang="he-IL" altLang="he-IL" dirty="0"/>
          </a:p>
          <a:p>
            <a:pPr lvl="2" eaLnBrk="1" hangingPunct="1"/>
            <a:endParaRPr lang="he-IL" altLang="he-IL" dirty="0"/>
          </a:p>
          <a:p>
            <a:pPr lvl="2" eaLnBrk="1" hangingPunct="1"/>
            <a:endParaRPr lang="en-US" alt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FEFEFA00-E6A3-44A8-8565-061515E9ED9B}"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14</a:t>
            </a:fld>
            <a:endParaRPr lang="en-US" altLang="he-IL" sz="1400">
              <a:solidFill>
                <a:schemeClr val="tx1"/>
              </a:solidFill>
              <a:latin typeface="Tahoma" panose="020B0604030504040204" pitchFamily="34" charset="0"/>
            </a:endParaRPr>
          </a:p>
        </p:txBody>
      </p:sp>
      <p:sp>
        <p:nvSpPr>
          <p:cNvPr id="18435" name="Rectangle 2"/>
          <p:cNvSpPr>
            <a:spLocks noGrp="1" noChangeArrowheads="1"/>
          </p:cNvSpPr>
          <p:nvPr>
            <p:ph type="title"/>
          </p:nvPr>
        </p:nvSpPr>
        <p:spPr/>
        <p:txBody>
          <a:bodyPr/>
          <a:lstStyle/>
          <a:p>
            <a:pPr eaLnBrk="1" hangingPunct="1"/>
            <a:r>
              <a:rPr lang="he-IL" altLang="he-IL"/>
              <a:t>יתרונות של זיכרון וירטואלי (1)</a:t>
            </a:r>
            <a:endParaRPr lang="en-US" altLang="he-IL"/>
          </a:p>
        </p:txBody>
      </p:sp>
      <p:sp>
        <p:nvSpPr>
          <p:cNvPr id="18436" name="Rectangle 3"/>
          <p:cNvSpPr>
            <a:spLocks noGrp="1" noChangeArrowheads="1"/>
          </p:cNvSpPr>
          <p:nvPr>
            <p:ph type="body" idx="1"/>
          </p:nvPr>
        </p:nvSpPr>
        <p:spPr/>
        <p:txBody>
          <a:bodyPr/>
          <a:lstStyle/>
          <a:p>
            <a:pPr eaLnBrk="1" hangingPunct="1">
              <a:buFont typeface="Wingdings" panose="05000000000000000000" pitchFamily="2" charset="2"/>
              <a:buNone/>
            </a:pPr>
            <a:r>
              <a:rPr lang="he-IL" altLang="he-IL" u="sng" dirty="0"/>
              <a:t>מפשט את ניהול הזיכרון</a:t>
            </a:r>
          </a:p>
          <a:p>
            <a:pPr eaLnBrk="1" hangingPunct="1"/>
            <a:r>
              <a:rPr lang="he-IL" altLang="he-IL" dirty="0"/>
              <a:t>כל תהליך משתמש במרחב כתובות מלא 'פרטי'.</a:t>
            </a:r>
            <a:endParaRPr lang="en-US" altLang="he-IL" dirty="0"/>
          </a:p>
          <a:p>
            <a:pPr lvl="1" eaLnBrk="1" hangingPunct="1"/>
            <a:r>
              <a:rPr lang="he-IL" altLang="he-IL" dirty="0"/>
              <a:t>תהליך לא יכול לכתוב על זיכרון של תהליך אחר. </a:t>
            </a:r>
          </a:p>
          <a:p>
            <a:pPr eaLnBrk="1" hangingPunct="1"/>
            <a:endParaRPr lang="he-IL" altLang="he-IL" dirty="0"/>
          </a:p>
          <a:p>
            <a:pPr lvl="2" eaLnBrk="1" hangingPunct="1"/>
            <a:endParaRPr lang="he-IL" altLang="he-IL" dirty="0"/>
          </a:p>
          <a:p>
            <a:pPr lvl="2" eaLnBrk="1" hangingPunct="1"/>
            <a:endParaRPr lang="en-US" altLang="he-I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CE5BAB62-844A-4B25-8BB9-7D544AF76F85}"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15</a:t>
            </a:fld>
            <a:endParaRPr lang="en-US" altLang="he-IL" sz="1400">
              <a:solidFill>
                <a:schemeClr val="tx1"/>
              </a:solidFill>
              <a:latin typeface="Tahoma" panose="020B0604030504040204" pitchFamily="34" charset="0"/>
            </a:endParaRPr>
          </a:p>
        </p:txBody>
      </p:sp>
      <p:sp>
        <p:nvSpPr>
          <p:cNvPr id="20483" name="Rectangle 2"/>
          <p:cNvSpPr>
            <a:spLocks noGrp="1" noChangeArrowheads="1"/>
          </p:cNvSpPr>
          <p:nvPr>
            <p:ph type="title"/>
          </p:nvPr>
        </p:nvSpPr>
        <p:spPr/>
        <p:txBody>
          <a:bodyPr/>
          <a:lstStyle/>
          <a:p>
            <a:pPr eaLnBrk="1" hangingPunct="1"/>
            <a:r>
              <a:rPr lang="he-IL" altLang="he-IL" dirty="0"/>
              <a:t>יתרונות של זיכרון וירטואלי (2)</a:t>
            </a:r>
            <a:endParaRPr lang="en-US" altLang="he-IL" dirty="0"/>
          </a:p>
        </p:txBody>
      </p:sp>
      <p:sp>
        <p:nvSpPr>
          <p:cNvPr id="20484" name="Rectangle 3"/>
          <p:cNvSpPr>
            <a:spLocks noGrp="1" noChangeArrowheads="1"/>
          </p:cNvSpPr>
          <p:nvPr>
            <p:ph type="body" idx="1"/>
          </p:nvPr>
        </p:nvSpPr>
        <p:spPr/>
        <p:txBody>
          <a:bodyPr/>
          <a:lstStyle/>
          <a:p>
            <a:pPr eaLnBrk="1" hangingPunct="1">
              <a:buFont typeface="Wingdings" panose="05000000000000000000" pitchFamily="2" charset="2"/>
              <a:buNone/>
            </a:pPr>
            <a:r>
              <a:rPr lang="he-IL" altLang="he-IL" u="sng"/>
              <a:t>משלב את הדיסק כהרחבה של הזיכרון הראשי.</a:t>
            </a:r>
          </a:p>
          <a:p>
            <a:pPr eaLnBrk="1" hangingPunct="1"/>
            <a:r>
              <a:rPr lang="he-IL" altLang="he-IL"/>
              <a:t>יחד עם זאת מהווה זיכרון מטמון לדיסק.</a:t>
            </a:r>
          </a:p>
          <a:p>
            <a:pPr lvl="1" eaLnBrk="1" hangingPunct="1"/>
            <a:r>
              <a:rPr lang="he-IL" altLang="he-IL"/>
              <a:t>זמן גישה לזיכרון הראשי מהיר בסדר גודל של פי 1000 מזמן גישה לדיסק.</a:t>
            </a:r>
          </a:p>
          <a:p>
            <a:pPr lvl="1" eaLnBrk="1" hangingPunct="1"/>
            <a:r>
              <a:rPr lang="he-IL" altLang="he-IL"/>
              <a:t>אסוציאטיבי לחלוטין: כל דף וירטואלי יכול להיות ממופה לכל מסגרת פיזית</a:t>
            </a:r>
          </a:p>
          <a:p>
            <a:pPr lvl="1" eaLnBrk="1" hangingPunct="1"/>
            <a:r>
              <a:rPr lang="he-IL" altLang="he-IL"/>
              <a:t>עובד בשיטת </a:t>
            </a:r>
            <a:r>
              <a:rPr lang="en-US" altLang="he-IL"/>
              <a:t>write-back</a:t>
            </a:r>
            <a:r>
              <a:rPr lang="he-IL" altLang="he-IL"/>
              <a:t>.</a:t>
            </a:r>
          </a:p>
          <a:p>
            <a:pPr lvl="2" eaLnBrk="1" hangingPunct="1"/>
            <a:endParaRPr lang="he-IL" altLang="he-IL"/>
          </a:p>
          <a:p>
            <a:pPr lvl="2" eaLnBrk="1" hangingPunct="1"/>
            <a:endParaRPr lang="he-IL" altLang="he-IL"/>
          </a:p>
          <a:p>
            <a:pPr lvl="2" eaLnBrk="1" hangingPunct="1"/>
            <a:endParaRPr lang="en-US" altLang="he-I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F4D4499-ED0E-4359-9E83-FDF977D19887}"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16</a:t>
            </a:fld>
            <a:endParaRPr lang="en-US" altLang="he-IL" sz="1400">
              <a:solidFill>
                <a:schemeClr val="tx1"/>
              </a:solidFill>
              <a:latin typeface="Tahoma" panose="020B0604030504040204" pitchFamily="34" charset="0"/>
            </a:endParaRPr>
          </a:p>
        </p:txBody>
      </p:sp>
      <p:sp>
        <p:nvSpPr>
          <p:cNvPr id="21507" name="Rectangle 2"/>
          <p:cNvSpPr>
            <a:spLocks noGrp="1" noChangeArrowheads="1"/>
          </p:cNvSpPr>
          <p:nvPr>
            <p:ph type="title"/>
          </p:nvPr>
        </p:nvSpPr>
        <p:spPr/>
        <p:txBody>
          <a:bodyPr/>
          <a:lstStyle/>
          <a:p>
            <a:pPr eaLnBrk="1" hangingPunct="1"/>
            <a:r>
              <a:rPr lang="he-IL" altLang="he-IL"/>
              <a:t>הבהרות לגבי זיכרון מדומה</a:t>
            </a:r>
            <a:endParaRPr lang="en-US" altLang="he-IL"/>
          </a:p>
        </p:txBody>
      </p:sp>
      <p:sp>
        <p:nvSpPr>
          <p:cNvPr id="60419" name="Rectangle 3"/>
          <p:cNvSpPr>
            <a:spLocks noGrp="1" noChangeArrowheads="1"/>
          </p:cNvSpPr>
          <p:nvPr>
            <p:ph type="body" idx="1"/>
          </p:nvPr>
        </p:nvSpPr>
        <p:spPr/>
        <p:txBody>
          <a:bodyPr/>
          <a:lstStyle/>
          <a:p>
            <a:pPr eaLnBrk="1" hangingPunct="1"/>
            <a:r>
              <a:rPr lang="he-IL" altLang="he-IL" dirty="0"/>
              <a:t>כל תהליך יכול להשתמש במרחב כתובות רציף של עד </a:t>
            </a:r>
            <a:r>
              <a:rPr lang="en-US" altLang="he-IL" dirty="0"/>
              <a:t>GB</a:t>
            </a:r>
            <a:r>
              <a:rPr lang="he-IL" altLang="he-IL" dirty="0"/>
              <a:t>4 </a:t>
            </a:r>
          </a:p>
          <a:p>
            <a:pPr lvl="1" eaLnBrk="1" hangingPunct="1"/>
            <a:r>
              <a:rPr lang="he-IL" altLang="he-IL" dirty="0"/>
              <a:t>בהנחה שהמחשב המבוסס על 32 סיביות.</a:t>
            </a:r>
          </a:p>
          <a:p>
            <a:pPr lvl="1" eaLnBrk="1" hangingPunct="1"/>
            <a:endParaRPr lang="he-IL" altLang="he-IL" dirty="0"/>
          </a:p>
          <a:p>
            <a:pPr lvl="1" eaLnBrk="1" hangingPunct="1"/>
            <a:endParaRPr lang="he-IL" altLang="he-IL" dirty="0"/>
          </a:p>
          <a:p>
            <a:pPr lvl="1" eaLnBrk="1" hangingPunct="1"/>
            <a:endParaRPr lang="he-IL" altLang="he-IL" dirty="0"/>
          </a:p>
          <a:p>
            <a:pPr eaLnBrk="1" hangingPunct="1"/>
            <a:r>
              <a:rPr lang="he-IL" altLang="he-IL" dirty="0"/>
              <a:t>כמה מה </a:t>
            </a:r>
            <a:r>
              <a:rPr lang="en-US" altLang="he-IL" dirty="0"/>
              <a:t>RAM</a:t>
            </a:r>
            <a:r>
              <a:rPr lang="he-IL" altLang="he-IL" dirty="0"/>
              <a:t> יכול להיות מוקדש לתהליך מסוים ברגע נתון? </a:t>
            </a:r>
          </a:p>
          <a:p>
            <a:pPr lvl="1" eaLnBrk="1" hangingPunct="1"/>
            <a:r>
              <a:rPr lang="he-IL" altLang="he-IL" dirty="0"/>
              <a:t>לכאורה </a:t>
            </a:r>
            <a:r>
              <a:rPr lang="en-US" altLang="he-IL" dirty="0"/>
              <a:t>4GB</a:t>
            </a:r>
            <a:r>
              <a:rPr lang="he-IL" altLang="he-IL" dirty="0"/>
              <a:t>.</a:t>
            </a:r>
          </a:p>
          <a:p>
            <a:pPr lvl="1" eaLnBrk="1" hangingPunct="1"/>
            <a:r>
              <a:rPr lang="he-IL" altLang="he-IL" dirty="0"/>
              <a:t>למעשה, בחלונות למשל עד </a:t>
            </a:r>
            <a:r>
              <a:rPr lang="en-US" altLang="he-IL" dirty="0"/>
              <a:t>2GB</a:t>
            </a:r>
            <a:r>
              <a:rPr lang="he-IL" altLang="he-IL" dirty="0"/>
              <a:t> מוקדשים </a:t>
            </a:r>
            <a:r>
              <a:rPr lang="he-IL" altLang="he-IL" dirty="0" err="1"/>
              <a:t>למ"ה</a:t>
            </a:r>
            <a:r>
              <a:rPr lang="he-IL" altLang="he-IL" dirty="0"/>
              <a:t>. לחלק משמעותי ממנו לא עושים </a:t>
            </a:r>
            <a:r>
              <a:rPr lang="en-US" altLang="he-IL" dirty="0"/>
              <a:t>swap-out</a:t>
            </a:r>
            <a:r>
              <a:rPr lang="he-IL" altLang="he-IL" dirty="0"/>
              <a:t>.</a:t>
            </a:r>
          </a:p>
          <a:p>
            <a:pPr lvl="1" eaLnBrk="1" hangingPunct="1"/>
            <a:endParaRPr lang="he-IL" altLang="he-IL" dirty="0"/>
          </a:p>
          <a:p>
            <a:pPr lvl="1" eaLnBrk="1" hangingPunct="1"/>
            <a:endParaRPr lang="he-IL" altLang="he-IL" dirty="0"/>
          </a:p>
          <a:p>
            <a:pPr eaLnBrk="1" hangingPunct="1"/>
            <a:endParaRPr lang="he-IL" altLang="he-IL"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0419">
                                            <p:txEl>
                                              <p:pRg st="5" end="5"/>
                                            </p:txEl>
                                          </p:spTgt>
                                        </p:tgtEl>
                                        <p:attrNameLst>
                                          <p:attrName>style.visibility</p:attrName>
                                        </p:attrNameLst>
                                      </p:cBhvr>
                                      <p:to>
                                        <p:strVal val="visible"/>
                                      </p:to>
                                    </p:set>
                                    <p:animEffect transition="in" filter="blinds(horizontal)">
                                      <p:cBhvr>
                                        <p:cTn id="7" dur="500"/>
                                        <p:tgtEl>
                                          <p:spTgt spid="60419">
                                            <p:txEl>
                                              <p:pRg st="5" end="5"/>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0419">
                                            <p:txEl>
                                              <p:pRg st="6" end="6"/>
                                            </p:txEl>
                                          </p:spTgt>
                                        </p:tgtEl>
                                        <p:attrNameLst>
                                          <p:attrName>style.visibility</p:attrName>
                                        </p:attrNameLst>
                                      </p:cBhvr>
                                      <p:to>
                                        <p:strVal val="visible"/>
                                      </p:to>
                                    </p:set>
                                    <p:animEffect transition="in" filter="blinds(horizontal)">
                                      <p:cBhvr>
                                        <p:cTn id="10" dur="500"/>
                                        <p:tgtEl>
                                          <p:spTgt spid="60419">
                                            <p:txEl>
                                              <p:pRg st="6" end="6"/>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0419">
                                            <p:txEl>
                                              <p:pRg st="7" end="7"/>
                                            </p:txEl>
                                          </p:spTgt>
                                        </p:tgtEl>
                                        <p:attrNameLst>
                                          <p:attrName>style.visibility</p:attrName>
                                        </p:attrNameLst>
                                      </p:cBhvr>
                                      <p:to>
                                        <p:strVal val="visible"/>
                                      </p:to>
                                    </p:set>
                                    <p:animEffect transition="in" filter="blinds(horizontal)">
                                      <p:cBhvr>
                                        <p:cTn id="13" dur="500"/>
                                        <p:tgtEl>
                                          <p:spTgt spid="604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8F2B79E0-DDF1-4018-81BA-90844C1390EE}"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17</a:t>
            </a:fld>
            <a:endParaRPr lang="en-US" altLang="he-IL" sz="1400">
              <a:solidFill>
                <a:schemeClr val="tx1"/>
              </a:solidFill>
              <a:latin typeface="Tahoma" panose="020B0604030504040204" pitchFamily="34" charset="0"/>
            </a:endParaRPr>
          </a:p>
        </p:txBody>
      </p:sp>
      <p:sp>
        <p:nvSpPr>
          <p:cNvPr id="22531" name="Rectangle 2"/>
          <p:cNvSpPr>
            <a:spLocks noGrp="1" noChangeArrowheads="1"/>
          </p:cNvSpPr>
          <p:nvPr>
            <p:ph type="title"/>
          </p:nvPr>
        </p:nvSpPr>
        <p:spPr/>
        <p:txBody>
          <a:bodyPr/>
          <a:lstStyle/>
          <a:p>
            <a:pPr eaLnBrk="1" hangingPunct="1"/>
            <a:r>
              <a:rPr lang="he-IL" altLang="he-IL"/>
              <a:t>הבהרות לגבי זיכרון מדומה</a:t>
            </a:r>
            <a:endParaRPr lang="en-US" altLang="he-IL"/>
          </a:p>
        </p:txBody>
      </p:sp>
      <p:sp>
        <p:nvSpPr>
          <p:cNvPr id="61443" name="Rectangle 3"/>
          <p:cNvSpPr>
            <a:spLocks noGrp="1" noChangeArrowheads="1"/>
          </p:cNvSpPr>
          <p:nvPr>
            <p:ph type="body" idx="1"/>
          </p:nvPr>
        </p:nvSpPr>
        <p:spPr/>
        <p:txBody>
          <a:bodyPr/>
          <a:lstStyle/>
          <a:p>
            <a:pPr eaLnBrk="1" hangingPunct="1"/>
            <a:r>
              <a:rPr lang="he-IL" altLang="he-IL"/>
              <a:t>מרחב הכתובות הפיזי יכול להיות גדול יותר מ </a:t>
            </a:r>
            <a:r>
              <a:rPr lang="en-US" altLang="he-IL"/>
              <a:t>4GB</a:t>
            </a:r>
            <a:r>
              <a:rPr lang="he-IL" altLang="he-IL"/>
              <a:t>. </a:t>
            </a:r>
          </a:p>
          <a:p>
            <a:pPr lvl="1" eaLnBrk="1" hangingPunct="1"/>
            <a:r>
              <a:rPr lang="he-IL" altLang="he-IL"/>
              <a:t>הכתובת נשמרת על ידי יותר מ 32 סיביות </a:t>
            </a:r>
          </a:p>
          <a:p>
            <a:pPr lvl="1" eaLnBrk="1" hangingPunct="1"/>
            <a:r>
              <a:rPr lang="he-IL" altLang="he-IL"/>
              <a:t>דורש מנגנון בשם </a:t>
            </a:r>
            <a:r>
              <a:rPr lang="en-US" altLang="he-IL"/>
              <a:t>Physical Address Extension – PAE</a:t>
            </a:r>
            <a:r>
              <a:rPr lang="he-IL" altLang="he-IL"/>
              <a:t> </a:t>
            </a:r>
            <a:r>
              <a:rPr lang="en-US" altLang="he-IL"/>
              <a:t> </a:t>
            </a:r>
            <a:r>
              <a:rPr lang="he-IL" altLang="he-IL"/>
              <a:t>במעבד.</a:t>
            </a:r>
          </a:p>
          <a:p>
            <a:pPr lvl="2" eaLnBrk="1" hangingPunct="1"/>
            <a:r>
              <a:rPr lang="he-IL" altLang="he-IL"/>
              <a:t>מאפשר 36 סיביות לכתובת פיזית ( = </a:t>
            </a:r>
            <a:r>
              <a:rPr lang="en-US" altLang="he-IL"/>
              <a:t>64G</a:t>
            </a:r>
            <a:r>
              <a:rPr lang="he-IL" altLang="he-IL"/>
              <a:t>).</a:t>
            </a:r>
          </a:p>
          <a:p>
            <a:pPr lvl="2" eaLnBrk="1" hangingPunct="1"/>
            <a:r>
              <a:rPr lang="he-IL" altLang="he-IL"/>
              <a:t>נתמך החל מ - </a:t>
            </a:r>
            <a:r>
              <a:rPr lang="en-US" altLang="he-IL"/>
              <a:t>Pentium Pro</a:t>
            </a:r>
            <a:r>
              <a:rPr lang="he-IL" altLang="he-IL"/>
              <a:t> </a:t>
            </a:r>
          </a:p>
          <a:p>
            <a:pPr lvl="2" eaLnBrk="1" hangingPunct="1"/>
            <a:r>
              <a:rPr lang="he-IL" altLang="he-IL"/>
              <a:t>רב הגירסאות של חלונות 32-סיביות לא תומכות בזה. </a:t>
            </a:r>
          </a:p>
          <a:p>
            <a:pPr lvl="2" eaLnBrk="1" hangingPunct="1"/>
            <a:r>
              <a:rPr lang="en-US" altLang="he-IL"/>
              <a:t>Linux</a:t>
            </a:r>
            <a:r>
              <a:rPr lang="he-IL" altLang="he-IL"/>
              <a:t> ו </a:t>
            </a:r>
            <a:r>
              <a:rPr lang="en-US" altLang="he-IL"/>
              <a:t>Mac</a:t>
            </a:r>
            <a:r>
              <a:rPr lang="he-IL" altLang="he-IL"/>
              <a:t> דווקא כן. </a:t>
            </a:r>
          </a:p>
          <a:p>
            <a:pPr lvl="1" eaLnBrk="1" hangingPunct="1"/>
            <a:endParaRPr lang="he-IL" altLang="he-IL"/>
          </a:p>
          <a:p>
            <a:pPr eaLnBrk="1" hangingPunct="1"/>
            <a:r>
              <a:rPr lang="he-IL" altLang="he-IL"/>
              <a:t>... אך התועלת בכך היא רק בסביבה מרובת תהליכים.</a:t>
            </a:r>
          </a:p>
          <a:p>
            <a:pPr eaLnBrk="1" hangingPunct="1"/>
            <a:endParaRPr lang="he-IL" altLang="he-IL"/>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blinds(horizontal)">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blinds(horizontal)">
                                      <p:cBhvr>
                                        <p:cTn id="12" dur="500"/>
                                        <p:tgtEl>
                                          <p:spTgt spid="61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blinds(horizontal)">
                                      <p:cBhvr>
                                        <p:cTn id="17" dur="500"/>
                                        <p:tgtEl>
                                          <p:spTgt spid="61443">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61443">
                                            <p:txEl>
                                              <p:pRg st="3" end="3"/>
                                            </p:txEl>
                                          </p:spTgt>
                                        </p:tgtEl>
                                        <p:attrNameLst>
                                          <p:attrName>style.visibility</p:attrName>
                                        </p:attrNameLst>
                                      </p:cBhvr>
                                      <p:to>
                                        <p:strVal val="visible"/>
                                      </p:to>
                                    </p:set>
                                    <p:animEffect transition="in" filter="blinds(horizontal)">
                                      <p:cBhvr>
                                        <p:cTn id="20" dur="500"/>
                                        <p:tgtEl>
                                          <p:spTgt spid="61443">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1443">
                                            <p:txEl>
                                              <p:pRg st="4" end="4"/>
                                            </p:txEl>
                                          </p:spTgt>
                                        </p:tgtEl>
                                        <p:attrNameLst>
                                          <p:attrName>style.visibility</p:attrName>
                                        </p:attrNameLst>
                                      </p:cBhvr>
                                      <p:to>
                                        <p:strVal val="visible"/>
                                      </p:to>
                                    </p:set>
                                    <p:animEffect transition="in" filter="blinds(horizontal)">
                                      <p:cBhvr>
                                        <p:cTn id="23" dur="500"/>
                                        <p:tgtEl>
                                          <p:spTgt spid="61443">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61443">
                                            <p:txEl>
                                              <p:pRg st="5" end="5"/>
                                            </p:txEl>
                                          </p:spTgt>
                                        </p:tgtEl>
                                        <p:attrNameLst>
                                          <p:attrName>style.visibility</p:attrName>
                                        </p:attrNameLst>
                                      </p:cBhvr>
                                      <p:to>
                                        <p:strVal val="visible"/>
                                      </p:to>
                                    </p:set>
                                    <p:animEffect transition="in" filter="blinds(horizontal)">
                                      <p:cBhvr>
                                        <p:cTn id="26" dur="500"/>
                                        <p:tgtEl>
                                          <p:spTgt spid="61443">
                                            <p:txEl>
                                              <p:pRg st="5" end="5"/>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61443">
                                            <p:txEl>
                                              <p:pRg st="6" end="6"/>
                                            </p:txEl>
                                          </p:spTgt>
                                        </p:tgtEl>
                                        <p:attrNameLst>
                                          <p:attrName>style.visibility</p:attrName>
                                        </p:attrNameLst>
                                      </p:cBhvr>
                                      <p:to>
                                        <p:strVal val="visible"/>
                                      </p:to>
                                    </p:set>
                                    <p:animEffect transition="in" filter="blinds(horizontal)">
                                      <p:cBhvr>
                                        <p:cTn id="29" dur="500"/>
                                        <p:tgtEl>
                                          <p:spTgt spid="61443">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61443">
                                            <p:txEl>
                                              <p:pRg st="8" end="8"/>
                                            </p:txEl>
                                          </p:spTgt>
                                        </p:tgtEl>
                                        <p:attrNameLst>
                                          <p:attrName>style.visibility</p:attrName>
                                        </p:attrNameLst>
                                      </p:cBhvr>
                                      <p:to>
                                        <p:strVal val="visible"/>
                                      </p:to>
                                    </p:set>
                                    <p:animEffect transition="in" filter="blinds(horizontal)">
                                      <p:cBhvr>
                                        <p:cTn id="34" dur="500"/>
                                        <p:tgtEl>
                                          <p:spTgt spid="614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1EFF6689-5CB2-4356-AAC5-20BBF9EE162D}"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18</a:t>
            </a:fld>
            <a:endParaRPr lang="en-US" altLang="he-IL" sz="1400">
              <a:solidFill>
                <a:schemeClr val="tx1"/>
              </a:solidFill>
              <a:latin typeface="Tahoma" panose="020B0604030504040204" pitchFamily="34" charset="0"/>
            </a:endParaRPr>
          </a:p>
        </p:txBody>
      </p:sp>
      <p:sp>
        <p:nvSpPr>
          <p:cNvPr id="23555" name="Rectangle 2"/>
          <p:cNvSpPr>
            <a:spLocks noGrp="1" noChangeArrowheads="1"/>
          </p:cNvSpPr>
          <p:nvPr>
            <p:ph type="title"/>
          </p:nvPr>
        </p:nvSpPr>
        <p:spPr>
          <a:xfrm>
            <a:off x="468313" y="633413"/>
            <a:ext cx="8475662" cy="708025"/>
          </a:xfrm>
        </p:spPr>
        <p:txBody>
          <a:bodyPr/>
          <a:lstStyle/>
          <a:p>
            <a:pPr eaLnBrk="1" hangingPunct="1"/>
            <a:r>
              <a:rPr lang="he-IL" altLang="he-IL"/>
              <a:t>הבהרות לגבי זיכרון מדומה</a:t>
            </a:r>
            <a:endParaRPr lang="en-US" altLang="he-IL"/>
          </a:p>
        </p:txBody>
      </p:sp>
      <p:sp>
        <p:nvSpPr>
          <p:cNvPr id="62467" name="Rectangle 3"/>
          <p:cNvSpPr>
            <a:spLocks noGrp="1" noChangeArrowheads="1"/>
          </p:cNvSpPr>
          <p:nvPr>
            <p:ph type="body" idx="1"/>
          </p:nvPr>
        </p:nvSpPr>
        <p:spPr/>
        <p:txBody>
          <a:bodyPr/>
          <a:lstStyle/>
          <a:p>
            <a:pPr eaLnBrk="1" hangingPunct="1"/>
            <a:r>
              <a:rPr lang="he-IL" altLang="he-IL" dirty="0"/>
              <a:t>האם יש טעם להרחיב את הזיכרון למעל </a:t>
            </a:r>
            <a:r>
              <a:rPr lang="en-US" altLang="he-IL" dirty="0"/>
              <a:t>4GB</a:t>
            </a:r>
            <a:r>
              <a:rPr lang="he-IL" altLang="he-IL" dirty="0"/>
              <a:t>? </a:t>
            </a:r>
          </a:p>
          <a:p>
            <a:pPr lvl="1" eaLnBrk="1" hangingPunct="1"/>
            <a:r>
              <a:rPr lang="he-IL" altLang="he-IL" dirty="0"/>
              <a:t>לכאורה זה יכול לחסוך </a:t>
            </a:r>
            <a:r>
              <a:rPr lang="en-US" altLang="he-IL" dirty="0"/>
              <a:t>swapping</a:t>
            </a:r>
            <a:r>
              <a:rPr lang="he-IL" altLang="he-IL" dirty="0"/>
              <a:t> כי מידע של מספר תהליכים יישמר בזיכרון. </a:t>
            </a:r>
          </a:p>
          <a:p>
            <a:pPr lvl="1" eaLnBrk="1" hangingPunct="1"/>
            <a:r>
              <a:rPr lang="he-IL" altLang="he-IL" dirty="0"/>
              <a:t>בפועל זה לא יעבוד בלי תמיכה ב </a:t>
            </a:r>
            <a:r>
              <a:rPr lang="en-US" altLang="he-IL" dirty="0"/>
              <a:t>PAE </a:t>
            </a:r>
            <a:r>
              <a:rPr lang="he-IL" altLang="he-IL" dirty="0"/>
              <a:t> כי כל המערכת מוגבלת לשליחת כתובות ברוחב 32 סיביות. למשל לא ניתן לשלוח כתובת כזאת על ה </a:t>
            </a:r>
            <a:r>
              <a:rPr lang="en-US" altLang="he-IL" dirty="0"/>
              <a:t>bus</a:t>
            </a:r>
            <a:r>
              <a:rPr lang="he-IL" altLang="he-IL" dirty="0"/>
              <a:t>.</a:t>
            </a:r>
          </a:p>
          <a:p>
            <a:pPr lvl="1" eaLnBrk="1" hangingPunct="1"/>
            <a:r>
              <a:rPr lang="he-IL" altLang="he-IL" dirty="0"/>
              <a:t>מסקנה: רק במערכות 64 סיביות או </a:t>
            </a:r>
            <a:r>
              <a:rPr lang="en-US" altLang="he-IL" dirty="0"/>
              <a:t>32</a:t>
            </a:r>
            <a:r>
              <a:rPr lang="he-IL" altLang="he-IL" dirty="0"/>
              <a:t> סיביות + </a:t>
            </a:r>
            <a:r>
              <a:rPr lang="en-US" altLang="he-IL" dirty="0"/>
              <a:t>PAE</a:t>
            </a:r>
            <a:r>
              <a:rPr lang="he-IL" altLang="he-IL" dirty="0"/>
              <a:t>.</a:t>
            </a:r>
          </a:p>
          <a:p>
            <a:pPr eaLnBrk="1" hangingPunct="1"/>
            <a:endParaRPr lang="he-IL" altLang="he-IL" dirty="0"/>
          </a:p>
          <a:p>
            <a:pPr eaLnBrk="1" hangingPunct="1"/>
            <a:endParaRPr lang="en-US" altLang="he-IL"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467">
                                            <p:txEl>
                                              <p:pRg st="2" end="2"/>
                                            </p:txEl>
                                          </p:spTgt>
                                        </p:tgtEl>
                                        <p:attrNameLst>
                                          <p:attrName>style.visibility</p:attrName>
                                        </p:attrNameLst>
                                      </p:cBhvr>
                                      <p:to>
                                        <p:strVal val="visible"/>
                                      </p:to>
                                    </p:set>
                                    <p:animEffect transition="in" filter="blinds(horizontal)">
                                      <p:cBhvr>
                                        <p:cTn id="7" dur="500"/>
                                        <p:tgtEl>
                                          <p:spTgt spid="62467">
                                            <p:txEl>
                                              <p:pRg st="2" end="2"/>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2467">
                                            <p:txEl>
                                              <p:pRg st="3" end="3"/>
                                            </p:txEl>
                                          </p:spTgt>
                                        </p:tgtEl>
                                        <p:attrNameLst>
                                          <p:attrName>style.visibility</p:attrName>
                                        </p:attrNameLst>
                                      </p:cBhvr>
                                      <p:to>
                                        <p:strVal val="visible"/>
                                      </p:to>
                                    </p:set>
                                    <p:animEffect transition="in" filter="blinds(horizontal)">
                                      <p:cBhvr>
                                        <p:cTn id="10" dur="500"/>
                                        <p:tgtEl>
                                          <p:spTgt spid="62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0E6CB740-E675-4FFB-BD90-9B2E88A44421}"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2</a:t>
            </a:fld>
            <a:endParaRPr lang="en-US" altLang="he-IL" sz="1400">
              <a:solidFill>
                <a:schemeClr val="tx1"/>
              </a:solidFill>
              <a:latin typeface="Tahoma" panose="020B0604030504040204" pitchFamily="34" charset="0"/>
            </a:endParaRPr>
          </a:p>
        </p:txBody>
      </p:sp>
      <p:sp>
        <p:nvSpPr>
          <p:cNvPr id="8195" name="Rectangle 2"/>
          <p:cNvSpPr>
            <a:spLocks noGrp="1" noChangeArrowheads="1"/>
          </p:cNvSpPr>
          <p:nvPr>
            <p:ph type="title"/>
          </p:nvPr>
        </p:nvSpPr>
        <p:spPr/>
        <p:txBody>
          <a:bodyPr/>
          <a:lstStyle/>
          <a:p>
            <a:pPr eaLnBrk="1" hangingPunct="1"/>
            <a:r>
              <a:rPr lang="he-IL" altLang="he-IL" u="sng"/>
              <a:t>הפרדה בין זיכרון פיזי לזיכרון לוגי</a:t>
            </a:r>
            <a:endParaRPr lang="en-US" altLang="he-IL" u="sng"/>
          </a:p>
        </p:txBody>
      </p:sp>
      <p:sp>
        <p:nvSpPr>
          <p:cNvPr id="17411" name="Rectangle 3"/>
          <p:cNvSpPr>
            <a:spLocks noGrp="1" noChangeArrowheads="1"/>
          </p:cNvSpPr>
          <p:nvPr>
            <p:ph type="body" idx="1"/>
          </p:nvPr>
        </p:nvSpPr>
        <p:spPr/>
        <p:txBody>
          <a:bodyPr/>
          <a:lstStyle/>
          <a:p>
            <a:pPr eaLnBrk="1" hangingPunct="1"/>
            <a:r>
              <a:rPr lang="he-IL" altLang="he-IL" dirty="0"/>
              <a:t>נפריד את הזיכרון הפיזי מהזיכרון הלוגי של התהליך</a:t>
            </a:r>
          </a:p>
          <a:p>
            <a:pPr eaLnBrk="1" hangingPunct="1"/>
            <a:r>
              <a:rPr lang="he-IL" altLang="he-IL" dirty="0"/>
              <a:t>כלומר: הכתובת שהתהליך מכיר היא לא הכתובת בה המידע נשמר. </a:t>
            </a:r>
          </a:p>
          <a:p>
            <a:pPr eaLnBrk="1" hangingPunct="1"/>
            <a:r>
              <a:rPr lang="he-IL" altLang="he-IL" dirty="0"/>
              <a:t>בפרט:</a:t>
            </a:r>
            <a:r>
              <a:rPr lang="en-US" altLang="he-IL" dirty="0"/>
              <a:t> </a:t>
            </a:r>
            <a:r>
              <a:rPr lang="he-IL" altLang="he-IL" dirty="0"/>
              <a:t>הקצאת הזיכרון </a:t>
            </a:r>
          </a:p>
          <a:p>
            <a:pPr lvl="1" eaLnBrk="1" hangingPunct="1"/>
            <a:r>
              <a:rPr lang="he-IL" altLang="he-IL" dirty="0"/>
              <a:t>בזמן הידור (משתנים גלובאליים)</a:t>
            </a:r>
          </a:p>
          <a:p>
            <a:pPr lvl="1" eaLnBrk="1" hangingPunct="1"/>
            <a:r>
              <a:rPr lang="he-IL" altLang="he-IL" dirty="0"/>
              <a:t>בזמן ריצה (על ידי </a:t>
            </a:r>
            <a:r>
              <a:rPr lang="en-US" altLang="he-IL" dirty="0" err="1"/>
              <a:t>malloc,new</a:t>
            </a:r>
            <a:r>
              <a:rPr lang="he-IL" altLang="he-IL" dirty="0"/>
              <a:t>)</a:t>
            </a:r>
          </a:p>
          <a:p>
            <a:pPr marL="457200" lvl="1" indent="0" eaLnBrk="1" hangingPunct="1">
              <a:buNone/>
            </a:pPr>
            <a:r>
              <a:rPr lang="he-IL" altLang="he-IL" dirty="0"/>
              <a:t>נעשים ברמת התהליך, אשר אינו מודע לתהליכים אחרים שרצים במקביל אליו. </a:t>
            </a:r>
          </a:p>
          <a:p>
            <a:pPr marL="457200" lvl="1" indent="0" eaLnBrk="1" hangingPunct="1">
              <a:buNone/>
            </a:pPr>
            <a:endParaRPr lang="he-IL" altLang="he-IL" dirty="0"/>
          </a:p>
          <a:p>
            <a:pPr eaLnBrk="1" hangingPunct="1"/>
            <a:r>
              <a:rPr lang="he-IL" altLang="he-IL" dirty="0"/>
              <a:t>דורש מנגנון תרגום</a:t>
            </a:r>
          </a:p>
          <a:p>
            <a:pPr lvl="1" eaLnBrk="1" hangingPunct="1"/>
            <a:r>
              <a:rPr lang="he-IL" altLang="he-IL" dirty="0"/>
              <a:t>לצורך כך נדרש לתמיכת חומרה, ומערכת ההפעלה.</a:t>
            </a:r>
          </a:p>
          <a:p>
            <a:pPr lvl="1" eaLnBrk="1" hangingPunct="1"/>
            <a:r>
              <a:rPr lang="he-IL" altLang="he-IL" dirty="0"/>
              <a:t>בצד החומרה: רכיב בשם </a:t>
            </a:r>
            <a:r>
              <a:rPr lang="en-US" altLang="he-IL" dirty="0"/>
              <a:t>MMU – Memory Management Unit</a:t>
            </a:r>
            <a:endParaRPr lang="he-IL" altLang="he-IL" dirty="0"/>
          </a:p>
          <a:p>
            <a:pPr lvl="1" eaLnBrk="1" hangingPunct="1"/>
            <a:r>
              <a:rPr lang="he-IL" altLang="he-IL" dirty="0"/>
              <a:t>בצד מערכת ההפעלה:</a:t>
            </a:r>
            <a:r>
              <a:rPr lang="en-US" altLang="he-IL" dirty="0"/>
              <a:t> </a:t>
            </a:r>
            <a:r>
              <a:rPr lang="he-IL" altLang="he-IL" dirty="0"/>
              <a:t>מבני נתונים לשמירת "טבלאות תרגום"</a:t>
            </a:r>
          </a:p>
          <a:p>
            <a:pPr eaLnBrk="1" hangingPunct="1"/>
            <a:endParaRPr lang="he-IL" altLang="he-IL" dirty="0"/>
          </a:p>
          <a:p>
            <a:pPr eaLnBrk="1" hangingPunct="1"/>
            <a:endParaRPr lang="en-US" altLang="he-IL"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17" dur="500"/>
                                        <p:tgtEl>
                                          <p:spTgt spid="17411">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20" dur="500"/>
                                        <p:tgtEl>
                                          <p:spTgt spid="17411">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23" dur="500"/>
                                        <p:tgtEl>
                                          <p:spTgt spid="17411">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7411">
                                            <p:txEl>
                                              <p:pRg st="5" end="5"/>
                                            </p:txEl>
                                          </p:spTgt>
                                        </p:tgtEl>
                                        <p:attrNameLst>
                                          <p:attrName>style.visibility</p:attrName>
                                        </p:attrNameLst>
                                      </p:cBhvr>
                                      <p:to>
                                        <p:strVal val="visible"/>
                                      </p:to>
                                    </p:set>
                                    <p:animEffect transition="in" filter="blinds(horizontal)">
                                      <p:cBhvr>
                                        <p:cTn id="26" dur="500"/>
                                        <p:tgtEl>
                                          <p:spTgt spid="17411">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7411">
                                            <p:txEl>
                                              <p:pRg st="7" end="7"/>
                                            </p:txEl>
                                          </p:spTgt>
                                        </p:tgtEl>
                                        <p:attrNameLst>
                                          <p:attrName>style.visibility</p:attrName>
                                        </p:attrNameLst>
                                      </p:cBhvr>
                                      <p:to>
                                        <p:strVal val="visible"/>
                                      </p:to>
                                    </p:set>
                                    <p:animEffect transition="in" filter="blinds(horizontal)">
                                      <p:cBhvr>
                                        <p:cTn id="31" dur="500"/>
                                        <p:tgtEl>
                                          <p:spTgt spid="17411">
                                            <p:txEl>
                                              <p:pRg st="7" end="7"/>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7411">
                                            <p:txEl>
                                              <p:pRg st="8" end="8"/>
                                            </p:txEl>
                                          </p:spTgt>
                                        </p:tgtEl>
                                        <p:attrNameLst>
                                          <p:attrName>style.visibility</p:attrName>
                                        </p:attrNameLst>
                                      </p:cBhvr>
                                      <p:to>
                                        <p:strVal val="visible"/>
                                      </p:to>
                                    </p:set>
                                    <p:animEffect transition="in" filter="blinds(horizontal)">
                                      <p:cBhvr>
                                        <p:cTn id="34" dur="500"/>
                                        <p:tgtEl>
                                          <p:spTgt spid="17411">
                                            <p:txEl>
                                              <p:pRg st="8" end="8"/>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7411">
                                            <p:txEl>
                                              <p:pRg st="9" end="9"/>
                                            </p:txEl>
                                          </p:spTgt>
                                        </p:tgtEl>
                                        <p:attrNameLst>
                                          <p:attrName>style.visibility</p:attrName>
                                        </p:attrNameLst>
                                      </p:cBhvr>
                                      <p:to>
                                        <p:strVal val="visible"/>
                                      </p:to>
                                    </p:set>
                                    <p:animEffect transition="in" filter="blinds(horizontal)">
                                      <p:cBhvr>
                                        <p:cTn id="37" dur="500"/>
                                        <p:tgtEl>
                                          <p:spTgt spid="17411">
                                            <p:txEl>
                                              <p:pRg st="9" end="9"/>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7411">
                                            <p:txEl>
                                              <p:pRg st="10" end="10"/>
                                            </p:txEl>
                                          </p:spTgt>
                                        </p:tgtEl>
                                        <p:attrNameLst>
                                          <p:attrName>style.visibility</p:attrName>
                                        </p:attrNameLst>
                                      </p:cBhvr>
                                      <p:to>
                                        <p:strVal val="visible"/>
                                      </p:to>
                                    </p:set>
                                    <p:animEffect transition="in" filter="blinds(horizontal)">
                                      <p:cBhvr>
                                        <p:cTn id="40" dur="500"/>
                                        <p:tgtEl>
                                          <p:spTgt spid="174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78FEAA0-111E-4F04-830C-43BB98B9018E}"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3</a:t>
            </a:fld>
            <a:endParaRPr lang="en-US" altLang="he-IL" sz="1400">
              <a:solidFill>
                <a:schemeClr val="tx1"/>
              </a:solidFill>
              <a:latin typeface="Tahoma" panose="020B0604030504040204" pitchFamily="34" charset="0"/>
            </a:endParaRPr>
          </a:p>
        </p:txBody>
      </p:sp>
      <p:sp>
        <p:nvSpPr>
          <p:cNvPr id="9219" name="Rectangle 2"/>
          <p:cNvSpPr>
            <a:spLocks noGrp="1" noChangeArrowheads="1"/>
          </p:cNvSpPr>
          <p:nvPr>
            <p:ph type="title"/>
          </p:nvPr>
        </p:nvSpPr>
        <p:spPr/>
        <p:txBody>
          <a:bodyPr/>
          <a:lstStyle/>
          <a:p>
            <a:pPr eaLnBrk="1" hangingPunct="1"/>
            <a:r>
              <a:rPr lang="en-US" altLang="he-IL"/>
              <a:t>MMU</a:t>
            </a:r>
            <a:r>
              <a:rPr lang="he-IL" altLang="he-IL"/>
              <a:t> = </a:t>
            </a:r>
            <a:r>
              <a:rPr lang="en-US" altLang="he-IL"/>
              <a:t>Memory Management Unit</a:t>
            </a:r>
          </a:p>
        </p:txBody>
      </p:sp>
      <p:sp>
        <p:nvSpPr>
          <p:cNvPr id="9220" name="Rectangle 3"/>
          <p:cNvSpPr>
            <a:spLocks noGrp="1" noChangeArrowheads="1"/>
          </p:cNvSpPr>
          <p:nvPr>
            <p:ph type="body" idx="1"/>
          </p:nvPr>
        </p:nvSpPr>
        <p:spPr/>
        <p:txBody>
          <a:bodyPr/>
          <a:lstStyle/>
          <a:p>
            <a:pPr eaLnBrk="1" hangingPunct="1"/>
            <a:r>
              <a:rPr lang="en-US" altLang="he-IL"/>
              <a:t>MMU</a:t>
            </a:r>
            <a:r>
              <a:rPr lang="he-IL" altLang="he-IL"/>
              <a:t> נמצא במקום הבא:</a:t>
            </a:r>
            <a:endParaRPr lang="en-US" altLang="he-IL"/>
          </a:p>
        </p:txBody>
      </p:sp>
      <p:grpSp>
        <p:nvGrpSpPr>
          <p:cNvPr id="9221" name="Group 4"/>
          <p:cNvGrpSpPr>
            <a:grpSpLocks/>
          </p:cNvGrpSpPr>
          <p:nvPr/>
        </p:nvGrpSpPr>
        <p:grpSpPr bwMode="auto">
          <a:xfrm>
            <a:off x="250825" y="2416175"/>
            <a:ext cx="8763000" cy="2525713"/>
            <a:chOff x="-1354" y="3114"/>
            <a:chExt cx="13801" cy="3979"/>
          </a:xfrm>
        </p:grpSpPr>
        <p:grpSp>
          <p:nvGrpSpPr>
            <p:cNvPr id="9223" name="Group 5"/>
            <p:cNvGrpSpPr>
              <a:grpSpLocks/>
            </p:cNvGrpSpPr>
            <p:nvPr/>
          </p:nvGrpSpPr>
          <p:grpSpPr bwMode="auto">
            <a:xfrm>
              <a:off x="142" y="3372"/>
              <a:ext cx="9998" cy="2665"/>
              <a:chOff x="1784" y="3503"/>
              <a:chExt cx="9998" cy="2665"/>
            </a:xfrm>
          </p:grpSpPr>
          <p:sp>
            <p:nvSpPr>
              <p:cNvPr id="9228" name="Rectangle 6"/>
              <p:cNvSpPr>
                <a:spLocks noChangeArrowheads="1"/>
              </p:cNvSpPr>
              <p:nvPr/>
            </p:nvSpPr>
            <p:spPr bwMode="auto">
              <a:xfrm>
                <a:off x="1784" y="4621"/>
                <a:ext cx="2171" cy="474"/>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ClrTx/>
                  <a:buSzTx/>
                  <a:buFontTx/>
                  <a:buNone/>
                </a:pPr>
                <a:r>
                  <a:rPr lang="en-US" altLang="ko-KR" sz="1400" b="1">
                    <a:solidFill>
                      <a:schemeClr val="tx1"/>
                    </a:solidFill>
                    <a:latin typeface="Times New Roman" panose="02020603050405020304" pitchFamily="18" charset="0"/>
                    <a:ea typeface="Batang" panose="02030600000101010101" pitchFamily="18" charset="-127"/>
                    <a:cs typeface="David" panose="020E0502060401010101" pitchFamily="34" charset="-79"/>
                  </a:rPr>
                  <a:t>Logical addr.</a:t>
                </a:r>
                <a:endParaRPr lang="en-US" altLang="he-IL">
                  <a:solidFill>
                    <a:schemeClr val="tx1"/>
                  </a:solidFill>
                  <a:latin typeface="Tahoma" panose="020B0604030504040204" pitchFamily="34" charset="0"/>
                  <a:ea typeface="Batang" panose="02030600000101010101" pitchFamily="18" charset="-127"/>
                  <a:cs typeface="David" panose="020E0502060401010101" pitchFamily="34" charset="-79"/>
                </a:endParaRPr>
              </a:p>
            </p:txBody>
          </p:sp>
          <p:sp>
            <p:nvSpPr>
              <p:cNvPr id="9229" name="Line 7"/>
              <p:cNvSpPr>
                <a:spLocks noChangeShapeType="1"/>
              </p:cNvSpPr>
              <p:nvPr/>
            </p:nvSpPr>
            <p:spPr bwMode="auto">
              <a:xfrm>
                <a:off x="4019" y="4879"/>
                <a:ext cx="13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0" name="Rectangle 8"/>
              <p:cNvSpPr>
                <a:spLocks noChangeArrowheads="1"/>
              </p:cNvSpPr>
              <p:nvPr/>
            </p:nvSpPr>
            <p:spPr bwMode="auto">
              <a:xfrm>
                <a:off x="5524" y="3503"/>
                <a:ext cx="2536" cy="266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ctr" rtl="0" eaLnBrk="1" hangingPunct="1">
                  <a:spcBef>
                    <a:spcPct val="0"/>
                  </a:spcBef>
                  <a:buClrTx/>
                  <a:buSzTx/>
                  <a:buFontTx/>
                  <a:buNone/>
                </a:pPr>
                <a:r>
                  <a:rPr lang="en-US" altLang="ko-KR" sz="2200" b="1">
                    <a:solidFill>
                      <a:schemeClr val="tx1"/>
                    </a:solidFill>
                    <a:latin typeface="Times New Roman" panose="02020603050405020304" pitchFamily="18" charset="0"/>
                    <a:ea typeface="Batang" panose="02030600000101010101" pitchFamily="18" charset="-127"/>
                    <a:cs typeface="David" panose="020E0502060401010101" pitchFamily="34" charset="-79"/>
                  </a:rPr>
                  <a:t>MMU</a:t>
                </a:r>
                <a:endParaRPr lang="en-US" altLang="he-IL">
                  <a:solidFill>
                    <a:schemeClr val="tx1"/>
                  </a:solidFill>
                  <a:latin typeface="Tahoma" panose="020B0604030504040204" pitchFamily="34" charset="0"/>
                  <a:ea typeface="Batang" panose="02030600000101010101" pitchFamily="18" charset="-127"/>
                  <a:cs typeface="David" panose="020E0502060401010101" pitchFamily="34" charset="-79"/>
                </a:endParaRPr>
              </a:p>
            </p:txBody>
          </p:sp>
          <p:sp>
            <p:nvSpPr>
              <p:cNvPr id="9231" name="Line 9"/>
              <p:cNvSpPr>
                <a:spLocks noChangeShapeType="1"/>
              </p:cNvSpPr>
              <p:nvPr/>
            </p:nvSpPr>
            <p:spPr bwMode="auto">
              <a:xfrm>
                <a:off x="8128" y="4861"/>
                <a:ext cx="13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2" name="Rectangle 10"/>
              <p:cNvSpPr>
                <a:spLocks noChangeArrowheads="1"/>
              </p:cNvSpPr>
              <p:nvPr/>
            </p:nvSpPr>
            <p:spPr bwMode="auto">
              <a:xfrm>
                <a:off x="9611" y="4667"/>
                <a:ext cx="2171" cy="474"/>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ClrTx/>
                  <a:buSzTx/>
                  <a:buFontTx/>
                  <a:buNone/>
                </a:pPr>
                <a:r>
                  <a:rPr lang="en-US" altLang="ko-KR" sz="1400" b="1">
                    <a:solidFill>
                      <a:schemeClr val="tx1"/>
                    </a:solidFill>
                    <a:latin typeface="Times New Roman" panose="02020603050405020304" pitchFamily="18" charset="0"/>
                    <a:ea typeface="Batang" panose="02030600000101010101" pitchFamily="18" charset="-127"/>
                    <a:cs typeface="David" panose="020E0502060401010101" pitchFamily="34" charset="-79"/>
                  </a:rPr>
                  <a:t>Physical addr.</a:t>
                </a:r>
                <a:endParaRPr lang="en-US" altLang="he-IL">
                  <a:solidFill>
                    <a:schemeClr val="tx1"/>
                  </a:solidFill>
                  <a:latin typeface="Tahoma" panose="020B0604030504040204" pitchFamily="34" charset="0"/>
                  <a:ea typeface="Batang" panose="02030600000101010101" pitchFamily="18" charset="-127"/>
                  <a:cs typeface="David" panose="020E0502060401010101" pitchFamily="34" charset="-79"/>
                </a:endParaRPr>
              </a:p>
            </p:txBody>
          </p:sp>
        </p:grpSp>
        <p:sp>
          <p:nvSpPr>
            <p:cNvPr id="9224" name="Rectangle 11"/>
            <p:cNvSpPr>
              <a:spLocks noChangeArrowheads="1"/>
            </p:cNvSpPr>
            <p:nvPr/>
          </p:nvSpPr>
          <p:spPr bwMode="auto">
            <a:xfrm>
              <a:off x="10661" y="3114"/>
              <a:ext cx="1010" cy="395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9225" name="Rectangle 12"/>
            <p:cNvSpPr>
              <a:spLocks noChangeArrowheads="1"/>
            </p:cNvSpPr>
            <p:nvPr/>
          </p:nvSpPr>
          <p:spPr bwMode="auto">
            <a:xfrm>
              <a:off x="-877" y="3138"/>
              <a:ext cx="1010" cy="395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9226" name="Text Box 13"/>
            <p:cNvSpPr txBox="1">
              <a:spLocks noChangeArrowheads="1"/>
            </p:cNvSpPr>
            <p:nvPr/>
          </p:nvSpPr>
          <p:spPr bwMode="auto">
            <a:xfrm>
              <a:off x="-1354" y="3458"/>
              <a:ext cx="2558" cy="5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ClrTx/>
                <a:buSzTx/>
                <a:buFontTx/>
                <a:buNone/>
              </a:pPr>
              <a:r>
                <a:rPr lang="en-US" altLang="ko-KR" sz="1400" b="1">
                  <a:solidFill>
                    <a:schemeClr val="tx1"/>
                  </a:solidFill>
                  <a:latin typeface="Times New Roman" panose="02020603050405020304" pitchFamily="18" charset="0"/>
                  <a:ea typeface="Batang" panose="02030600000101010101" pitchFamily="18" charset="-127"/>
                  <a:cs typeface="David" panose="020E0502060401010101" pitchFamily="34" charset="-79"/>
                </a:rPr>
                <a:t>User Program</a:t>
              </a:r>
              <a:endParaRPr lang="en-US" altLang="he-IL">
                <a:solidFill>
                  <a:schemeClr val="tx1"/>
                </a:solidFill>
                <a:latin typeface="Tahoma" panose="020B0604030504040204" pitchFamily="34" charset="0"/>
                <a:ea typeface="Batang" panose="02030600000101010101" pitchFamily="18" charset="-127"/>
                <a:cs typeface="David" panose="020E0502060401010101" pitchFamily="34" charset="-79"/>
              </a:endParaRPr>
            </a:p>
          </p:txBody>
        </p:sp>
        <p:sp>
          <p:nvSpPr>
            <p:cNvPr id="9227" name="Text Box 14"/>
            <p:cNvSpPr txBox="1">
              <a:spLocks noChangeArrowheads="1"/>
            </p:cNvSpPr>
            <p:nvPr/>
          </p:nvSpPr>
          <p:spPr bwMode="auto">
            <a:xfrm>
              <a:off x="9889" y="3440"/>
              <a:ext cx="2558" cy="5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ClrTx/>
                <a:buSzTx/>
                <a:buFontTx/>
                <a:buNone/>
              </a:pPr>
              <a:r>
                <a:rPr lang="en-US" altLang="ko-KR" sz="1400" b="1">
                  <a:solidFill>
                    <a:schemeClr val="tx1"/>
                  </a:solidFill>
                  <a:latin typeface="Times New Roman" panose="02020603050405020304" pitchFamily="18" charset="0"/>
                  <a:ea typeface="Batang" panose="02030600000101010101" pitchFamily="18" charset="-127"/>
                  <a:cs typeface="David" panose="020E0502060401010101" pitchFamily="34" charset="-79"/>
                </a:rPr>
                <a:t>Physical Memory</a:t>
              </a:r>
              <a:endParaRPr lang="en-US" altLang="he-IL">
                <a:solidFill>
                  <a:schemeClr val="tx1"/>
                </a:solidFill>
                <a:latin typeface="Tahoma" panose="020B0604030504040204" pitchFamily="34" charset="0"/>
                <a:ea typeface="Batang" panose="02030600000101010101" pitchFamily="18" charset="-127"/>
                <a:cs typeface="David" panose="020E0502060401010101" pitchFamily="34" charset="-79"/>
              </a:endParaRPr>
            </a:p>
          </p:txBody>
        </p:sp>
      </p:grpSp>
      <p:sp>
        <p:nvSpPr>
          <p:cNvPr id="9222" name="Rectangular Callout 1"/>
          <p:cNvSpPr>
            <a:spLocks noChangeArrowheads="1"/>
          </p:cNvSpPr>
          <p:nvPr/>
        </p:nvSpPr>
        <p:spPr bwMode="auto">
          <a:xfrm>
            <a:off x="5868143" y="5084763"/>
            <a:ext cx="2332881" cy="836223"/>
          </a:xfrm>
          <a:prstGeom prst="wedgeRectCallout">
            <a:avLst>
              <a:gd name="adj1" fmla="val 40875"/>
              <a:gd name="adj2" fmla="val -131505"/>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he-IL" sz="2000" dirty="0">
                <a:solidFill>
                  <a:schemeClr val="tx1"/>
                </a:solidFill>
                <a:latin typeface="Tahoma" panose="020B0604030504040204" pitchFamily="34" charset="0"/>
              </a:rPr>
              <a:t>כולל כל </a:t>
            </a:r>
            <a:r>
              <a:rPr lang="he-IL" altLang="he-IL" sz="2000" dirty="0" err="1">
                <a:solidFill>
                  <a:schemeClr val="tx1"/>
                </a:solidFill>
                <a:latin typeface="Tahoma" panose="020B0604030504040204" pitchFamily="34" charset="0"/>
              </a:rPr>
              <a:t>זכרונות</a:t>
            </a:r>
            <a:r>
              <a:rPr lang="he-IL" altLang="he-IL" sz="2000" dirty="0">
                <a:solidFill>
                  <a:schemeClr val="tx1"/>
                </a:solidFill>
                <a:latin typeface="Tahoma" panose="020B0604030504040204" pitchFamily="34" charset="0"/>
              </a:rPr>
              <a:t> </a:t>
            </a:r>
          </a:p>
          <a:p>
            <a:pPr eaLnBrk="1" hangingPunct="1">
              <a:spcBef>
                <a:spcPct val="0"/>
              </a:spcBef>
              <a:buClrTx/>
              <a:buSzTx/>
              <a:buFontTx/>
              <a:buNone/>
            </a:pPr>
            <a:r>
              <a:rPr lang="he-IL" altLang="he-IL" sz="2000" dirty="0">
                <a:solidFill>
                  <a:schemeClr val="tx1"/>
                </a:solidFill>
                <a:latin typeface="Tahoma" panose="020B0604030504040204" pitchFamily="34" charset="0"/>
              </a:rPr>
              <a:t>המטמון בדרך ל </a:t>
            </a:r>
            <a:r>
              <a:rPr lang="en-US" altLang="he-IL" sz="2000" dirty="0">
                <a:solidFill>
                  <a:schemeClr val="tx1"/>
                </a:solidFill>
                <a:latin typeface="Tahoma" panose="020B0604030504040204" pitchFamily="34" charset="0"/>
              </a:rPr>
              <a:t>RAM</a:t>
            </a:r>
            <a:endParaRPr lang="he-IL" altLang="he-IL" sz="2000" dirty="0">
              <a:solidFill>
                <a:schemeClr val="tx1"/>
              </a:solidFill>
              <a:latin typeface="Tahom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026DD55C-D67B-44EF-8F37-6AED8324AB59}"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4</a:t>
            </a:fld>
            <a:endParaRPr lang="en-US" altLang="he-IL" sz="1400">
              <a:solidFill>
                <a:schemeClr val="tx1"/>
              </a:solidFill>
              <a:latin typeface="Tahoma" panose="020B0604030504040204" pitchFamily="34" charset="0"/>
            </a:endParaRPr>
          </a:p>
        </p:txBody>
      </p:sp>
      <p:sp>
        <p:nvSpPr>
          <p:cNvPr id="10243" name="Rectangle 2"/>
          <p:cNvSpPr>
            <a:spLocks noGrp="1" noChangeArrowheads="1"/>
          </p:cNvSpPr>
          <p:nvPr>
            <p:ph type="title"/>
          </p:nvPr>
        </p:nvSpPr>
        <p:spPr/>
        <p:txBody>
          <a:bodyPr/>
          <a:lstStyle/>
          <a:p>
            <a:pPr eaLnBrk="1" hangingPunct="1"/>
            <a:r>
              <a:rPr lang="he-IL" altLang="he-IL"/>
              <a:t>התרגום נעשה בעזרת "טבלת הדפים"</a:t>
            </a:r>
            <a:endParaRPr lang="en-US" altLang="he-IL"/>
          </a:p>
        </p:txBody>
      </p:sp>
      <p:sp>
        <p:nvSpPr>
          <p:cNvPr id="10244" name="Rectangle 3"/>
          <p:cNvSpPr>
            <a:spLocks noGrp="1" noChangeArrowheads="1"/>
          </p:cNvSpPr>
          <p:nvPr>
            <p:ph type="body" idx="1"/>
          </p:nvPr>
        </p:nvSpPr>
        <p:spPr/>
        <p:txBody>
          <a:bodyPr/>
          <a:lstStyle/>
          <a:p>
            <a:pPr eaLnBrk="1" hangingPunct="1"/>
            <a:r>
              <a:rPr lang="he-IL" altLang="he-IL"/>
              <a:t>הזיכרון מחולק לבלוקים בגודל אחיד בשם "דפים" (</a:t>
            </a:r>
            <a:r>
              <a:rPr lang="en-US" altLang="he-IL"/>
              <a:t>pages</a:t>
            </a:r>
            <a:r>
              <a:rPr lang="he-IL" altLang="he-IL"/>
              <a:t>).</a:t>
            </a:r>
          </a:p>
          <a:p>
            <a:pPr lvl="1" eaLnBrk="1" hangingPunct="1"/>
            <a:r>
              <a:rPr lang="he-IL" altLang="he-IL"/>
              <a:t>גודל אופייני נמצא בטווח </a:t>
            </a:r>
            <a:r>
              <a:rPr lang="en-US" altLang="he-IL"/>
              <a:t> 4k – 8k</a:t>
            </a:r>
            <a:r>
              <a:rPr lang="he-IL" altLang="he-IL"/>
              <a:t>.</a:t>
            </a:r>
          </a:p>
          <a:p>
            <a:pPr eaLnBrk="1" hangingPunct="1"/>
            <a:r>
              <a:rPr lang="he-IL" altLang="he-IL"/>
              <a:t>כל "דף" (בצד ה'לוגי') ממופה ל'מסגרת"  (בצד ה'פיזי').</a:t>
            </a:r>
            <a:endParaRPr lang="en-US" altLang="he-IL"/>
          </a:p>
          <a:p>
            <a:pPr eaLnBrk="1" hangingPunct="1"/>
            <a:endParaRPr lang="en-US" altLang="he-IL"/>
          </a:p>
        </p:txBody>
      </p:sp>
      <p:pic>
        <p:nvPicPr>
          <p:cNvPr id="1024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250" y="3573463"/>
            <a:ext cx="604837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AutoShape 5"/>
          <p:cNvSpPr>
            <a:spLocks noChangeArrowheads="1"/>
          </p:cNvSpPr>
          <p:nvPr/>
        </p:nvSpPr>
        <p:spPr bwMode="auto">
          <a:xfrm>
            <a:off x="5795963" y="4868863"/>
            <a:ext cx="3022600" cy="1511300"/>
          </a:xfrm>
          <a:prstGeom prst="wedgeRectCallout">
            <a:avLst>
              <a:gd name="adj1" fmla="val -62972"/>
              <a:gd name="adj2" fmla="val -125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None/>
            </a:pPr>
            <a:r>
              <a:rPr lang="he-IL" altLang="he-IL" sz="2000">
                <a:latin typeface="Tahoma" panose="020B0604030504040204" pitchFamily="34" charset="0"/>
              </a:rPr>
              <a:t>בעת החלפת הקשר, </a:t>
            </a:r>
            <a:r>
              <a:rPr lang="he-IL" altLang="he-IL" sz="2000">
                <a:solidFill>
                  <a:schemeClr val="folHlink"/>
                </a:solidFill>
                <a:latin typeface="Tahoma" panose="020B0604030504040204" pitchFamily="34" charset="0"/>
              </a:rPr>
              <a:t>טבלת הדפים</a:t>
            </a:r>
            <a:r>
              <a:rPr lang="he-IL" altLang="he-IL" sz="2000">
                <a:latin typeface="Tahoma" panose="020B0604030504040204" pitchFamily="34" charset="0"/>
              </a:rPr>
              <a:t> של התהליך עולה למקום מוגדר מראש בזיכרון. ה </a:t>
            </a:r>
            <a:r>
              <a:rPr lang="en-US" altLang="he-IL" sz="2000">
                <a:latin typeface="Tahoma" panose="020B0604030504040204" pitchFamily="34" charset="0"/>
              </a:rPr>
              <a:t>MMU</a:t>
            </a:r>
            <a:r>
              <a:rPr lang="he-IL" altLang="he-IL" sz="2000">
                <a:latin typeface="Tahoma" panose="020B0604030504040204" pitchFamily="34" charset="0"/>
              </a:rPr>
              <a:t> פונה למקום זה. </a:t>
            </a:r>
            <a:endParaRPr lang="en-US" altLang="he-IL" sz="2000">
              <a:solidFill>
                <a:schemeClr val="tx1"/>
              </a:solidFill>
              <a:latin typeface="Tahoma" panose="020B0604030504040204" pitchFamily="34" charset="0"/>
            </a:endParaRPr>
          </a:p>
        </p:txBody>
      </p:sp>
      <p:sp>
        <p:nvSpPr>
          <p:cNvPr id="10247" name="Rectangle 6"/>
          <p:cNvSpPr>
            <a:spLocks noChangeArrowheads="1"/>
          </p:cNvSpPr>
          <p:nvPr/>
        </p:nvSpPr>
        <p:spPr bwMode="auto">
          <a:xfrm>
            <a:off x="2195513" y="4398963"/>
            <a:ext cx="144462" cy="71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0248" name="Rectangle 7"/>
          <p:cNvSpPr>
            <a:spLocks noChangeArrowheads="1"/>
          </p:cNvSpPr>
          <p:nvPr/>
        </p:nvSpPr>
        <p:spPr bwMode="auto">
          <a:xfrm>
            <a:off x="2411413" y="4605338"/>
            <a:ext cx="144462" cy="71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0249" name="Rectangle 10"/>
          <p:cNvSpPr>
            <a:spLocks noChangeArrowheads="1"/>
          </p:cNvSpPr>
          <p:nvPr/>
        </p:nvSpPr>
        <p:spPr bwMode="auto">
          <a:xfrm>
            <a:off x="6630988" y="4398963"/>
            <a:ext cx="144462" cy="71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blinds(horizontal)">
                                      <p:cBhvr>
                                        <p:cTn id="7" dur="5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C0ECFFE9-0A8B-4982-8F4E-17F7048A3758}"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5</a:t>
            </a:fld>
            <a:endParaRPr lang="en-US" altLang="he-IL" sz="1400">
              <a:solidFill>
                <a:schemeClr val="tx1"/>
              </a:solidFill>
              <a:latin typeface="Tahoma" panose="020B0604030504040204" pitchFamily="34" charset="0"/>
            </a:endParaRPr>
          </a:p>
        </p:txBody>
      </p:sp>
      <p:sp>
        <p:nvSpPr>
          <p:cNvPr id="11267" name="Rectangle 2"/>
          <p:cNvSpPr>
            <a:spLocks noGrp="1" noChangeArrowheads="1"/>
          </p:cNvSpPr>
          <p:nvPr>
            <p:ph type="title"/>
          </p:nvPr>
        </p:nvSpPr>
        <p:spPr/>
        <p:txBody>
          <a:bodyPr/>
          <a:lstStyle/>
          <a:p>
            <a:pPr eaLnBrk="1" hangingPunct="1"/>
            <a:r>
              <a:rPr lang="he-IL" altLang="he-IL" dirty="0"/>
              <a:t>כיצד נעשה התרגום ?</a:t>
            </a:r>
            <a:endParaRPr lang="en-US" altLang="he-IL" dirty="0"/>
          </a:p>
        </p:txBody>
      </p:sp>
      <p:sp>
        <p:nvSpPr>
          <p:cNvPr id="11268" name="Rectangle 3"/>
          <p:cNvSpPr>
            <a:spLocks noGrp="1" noChangeArrowheads="1"/>
          </p:cNvSpPr>
          <p:nvPr>
            <p:ph type="body" idx="1"/>
          </p:nvPr>
        </p:nvSpPr>
        <p:spPr/>
        <p:txBody>
          <a:bodyPr/>
          <a:lstStyle/>
          <a:p>
            <a:pPr eaLnBrk="1" hangingPunct="1"/>
            <a:r>
              <a:rPr lang="he-IL" altLang="he-IL" sz="2000" dirty="0"/>
              <a:t>כמות הזיכרון הדרוש:</a:t>
            </a:r>
            <a:r>
              <a:rPr lang="en-US" altLang="he-IL" sz="2000" dirty="0"/>
              <a:t> </a:t>
            </a:r>
            <a:r>
              <a:rPr lang="he-IL" altLang="he-IL" sz="2000" dirty="0"/>
              <a:t>לדף זיכרון </a:t>
            </a:r>
            <a:r>
              <a:rPr lang="en-US" altLang="he-IL" sz="2000" dirty="0"/>
              <a:t/>
            </a:r>
            <a:br>
              <a:rPr lang="en-US" altLang="he-IL" sz="2000" dirty="0"/>
            </a:br>
            <a:r>
              <a:rPr lang="he-IL" altLang="he-IL" sz="2000" dirty="0"/>
              <a:t>בגודל </a:t>
            </a:r>
            <a:r>
              <a:rPr lang="en-US" altLang="he-IL" sz="2000" dirty="0"/>
              <a:t>2</a:t>
            </a:r>
            <a:r>
              <a:rPr lang="en-US" altLang="he-IL" sz="2000" baseline="30000" dirty="0"/>
              <a:t>b</a:t>
            </a:r>
            <a:r>
              <a:rPr lang="he-IL" altLang="he-IL" sz="2000" dirty="0"/>
              <a:t>, דרושים </a:t>
            </a:r>
            <a:r>
              <a:rPr lang="en-US" altLang="he-IL" sz="2000" dirty="0"/>
              <a:t>b</a:t>
            </a:r>
            <a:r>
              <a:rPr lang="he-IL" altLang="he-IL" sz="2000" dirty="0"/>
              <a:t> ביטים.</a:t>
            </a:r>
            <a:endParaRPr lang="en-US" altLang="he-IL" sz="2000" dirty="0"/>
          </a:p>
        </p:txBody>
      </p:sp>
      <p:sp>
        <p:nvSpPr>
          <p:cNvPr id="11269" name="Text Box 4"/>
          <p:cNvSpPr txBox="1">
            <a:spLocks noChangeArrowheads="1"/>
          </p:cNvSpPr>
          <p:nvPr/>
        </p:nvSpPr>
        <p:spPr bwMode="auto">
          <a:xfrm>
            <a:off x="5580063" y="2349500"/>
            <a:ext cx="3043237"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he-IL" sz="2000" b="1">
                <a:solidFill>
                  <a:schemeClr val="tx1"/>
                </a:solidFill>
                <a:latin typeface="Tahoma" panose="020B0604030504040204" pitchFamily="34" charset="0"/>
                <a:cs typeface="Tahoma" panose="020B0604030504040204" pitchFamily="34" charset="0"/>
              </a:rPr>
              <a:t>דוגמא:</a:t>
            </a:r>
            <a:r>
              <a:rPr lang="he-IL" altLang="he-IL" sz="2000">
                <a:solidFill>
                  <a:schemeClr val="tx1"/>
                </a:solidFill>
                <a:latin typeface="Tahoma" panose="020B0604030504040204" pitchFamily="34" charset="0"/>
                <a:cs typeface="Tahoma" panose="020B0604030504040204" pitchFamily="34" charset="0"/>
              </a:rPr>
              <a:t> האות </a:t>
            </a:r>
            <a:r>
              <a:rPr lang="en-US" altLang="he-IL" sz="2000">
                <a:solidFill>
                  <a:schemeClr val="tx1"/>
                </a:solidFill>
                <a:latin typeface="Tahoma" panose="020B0604030504040204" pitchFamily="34" charset="0"/>
                <a:cs typeface="Tahoma" panose="020B0604030504040204" pitchFamily="34" charset="0"/>
              </a:rPr>
              <a:t>F</a:t>
            </a:r>
            <a:endParaRPr lang="he-IL" altLang="he-IL" sz="2000">
              <a:solidFill>
                <a:schemeClr val="tx1"/>
              </a:solidFill>
              <a:latin typeface="Tahoma" panose="020B0604030504040204" pitchFamily="34" charset="0"/>
              <a:cs typeface="Tahoma" panose="020B0604030504040204" pitchFamily="34" charset="0"/>
            </a:endParaRP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כתובת לוגית 5 = 00101</a:t>
            </a: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דף #: 001 </a:t>
            </a:r>
            <a:endParaRPr lang="en-US" altLang="he-IL" sz="2000">
              <a:solidFill>
                <a:schemeClr val="tx1"/>
              </a:solidFill>
              <a:latin typeface="Tahoma" panose="020B0604030504040204" pitchFamily="34" charset="0"/>
              <a:cs typeface="Tahoma" panose="020B0604030504040204" pitchFamily="34" charset="0"/>
            </a:endParaRPr>
          </a:p>
          <a:p>
            <a:pPr eaLnBrk="1" hangingPunct="1">
              <a:spcBef>
                <a:spcPct val="0"/>
              </a:spcBef>
              <a:buClrTx/>
              <a:buSzTx/>
              <a:buFontTx/>
              <a:buNone/>
            </a:pPr>
            <a:r>
              <a:rPr lang="en-US" altLang="he-IL" sz="2000">
                <a:solidFill>
                  <a:schemeClr val="tx1"/>
                </a:solidFill>
                <a:latin typeface="Tahoma" panose="020B0604030504040204" pitchFamily="34" charset="0"/>
                <a:cs typeface="Tahoma" panose="020B0604030504040204" pitchFamily="34" charset="0"/>
              </a:rPr>
              <a:t>Offset</a:t>
            </a:r>
            <a:r>
              <a:rPr lang="he-IL" altLang="he-IL" sz="2000">
                <a:solidFill>
                  <a:schemeClr val="tx1"/>
                </a:solidFill>
                <a:latin typeface="Tahoma" panose="020B0604030504040204" pitchFamily="34" charset="0"/>
                <a:cs typeface="Tahoma" panose="020B0604030504040204" pitchFamily="34" charset="0"/>
              </a:rPr>
              <a:t>: 01</a:t>
            </a:r>
          </a:p>
          <a:p>
            <a:pPr eaLnBrk="1" hangingPunct="1">
              <a:spcBef>
                <a:spcPct val="0"/>
              </a:spcBef>
              <a:buClrTx/>
              <a:buSzTx/>
              <a:buFontTx/>
              <a:buNone/>
            </a:pPr>
            <a:endParaRPr lang="he-IL" altLang="he-IL" sz="2000">
              <a:solidFill>
                <a:schemeClr val="tx1"/>
              </a:solidFill>
              <a:latin typeface="Tahoma" panose="020B0604030504040204" pitchFamily="34" charset="0"/>
              <a:cs typeface="Tahoma" panose="020B0604030504040204" pitchFamily="34" charset="0"/>
            </a:endParaRP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תרגום:</a:t>
            </a: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דף 1 מתרגם למסגרת 6</a:t>
            </a: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מסגרת #: 110</a:t>
            </a:r>
            <a:endParaRPr lang="en-US" altLang="he-IL" sz="2000">
              <a:solidFill>
                <a:schemeClr val="tx1"/>
              </a:solidFill>
              <a:latin typeface="Tahoma" panose="020B0604030504040204" pitchFamily="34" charset="0"/>
              <a:cs typeface="Tahoma" panose="020B0604030504040204" pitchFamily="34" charset="0"/>
            </a:endParaRPr>
          </a:p>
          <a:p>
            <a:pPr eaLnBrk="1" hangingPunct="1">
              <a:spcBef>
                <a:spcPct val="0"/>
              </a:spcBef>
              <a:buClrTx/>
              <a:buSzTx/>
              <a:buFontTx/>
              <a:buNone/>
            </a:pPr>
            <a:r>
              <a:rPr lang="en-US" altLang="he-IL" sz="2000">
                <a:solidFill>
                  <a:schemeClr val="tx1"/>
                </a:solidFill>
                <a:latin typeface="Tahoma" panose="020B0604030504040204" pitchFamily="34" charset="0"/>
                <a:cs typeface="Tahoma" panose="020B0604030504040204" pitchFamily="34" charset="0"/>
              </a:rPr>
              <a:t>Offset</a:t>
            </a:r>
            <a:r>
              <a:rPr lang="he-IL" altLang="he-IL" sz="2000">
                <a:solidFill>
                  <a:schemeClr val="tx1"/>
                </a:solidFill>
                <a:latin typeface="Tahoma" panose="020B0604030504040204" pitchFamily="34" charset="0"/>
                <a:cs typeface="Tahoma" panose="020B0604030504040204" pitchFamily="34" charset="0"/>
              </a:rPr>
              <a:t>: 01</a:t>
            </a:r>
          </a:p>
          <a:p>
            <a:pPr eaLnBrk="1" hangingPunct="1">
              <a:spcBef>
                <a:spcPct val="0"/>
              </a:spcBef>
              <a:buClrTx/>
              <a:buSzTx/>
              <a:buFontTx/>
              <a:buNone/>
            </a:pPr>
            <a:endParaRPr lang="he-IL" altLang="he-IL" sz="2000">
              <a:solidFill>
                <a:schemeClr val="tx1"/>
              </a:solidFill>
              <a:latin typeface="Tahoma" panose="020B0604030504040204" pitchFamily="34" charset="0"/>
              <a:cs typeface="Tahoma" panose="020B0604030504040204" pitchFamily="34" charset="0"/>
            </a:endParaRP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תוצאת התרגום:</a:t>
            </a:r>
          </a:p>
          <a:p>
            <a:pPr eaLnBrk="1" hangingPunct="1">
              <a:spcBef>
                <a:spcPct val="0"/>
              </a:spcBef>
              <a:buClrTx/>
              <a:buSzTx/>
              <a:buFontTx/>
              <a:buNone/>
            </a:pPr>
            <a:r>
              <a:rPr lang="he-IL" altLang="he-IL" sz="2000">
                <a:solidFill>
                  <a:schemeClr val="tx1"/>
                </a:solidFill>
                <a:latin typeface="Tahoma" panose="020B0604030504040204" pitchFamily="34" charset="0"/>
                <a:cs typeface="Tahoma" panose="020B0604030504040204" pitchFamily="34" charset="0"/>
              </a:rPr>
              <a:t>כתובת פיזית 25 = 11001</a:t>
            </a:r>
            <a:r>
              <a:rPr lang="en-US" altLang="he-IL" sz="2000">
                <a:solidFill>
                  <a:schemeClr val="tx1"/>
                </a:solidFill>
                <a:latin typeface="Tahoma" panose="020B0604030504040204" pitchFamily="34" charset="0"/>
              </a:rPr>
              <a:t> </a:t>
            </a:r>
          </a:p>
        </p:txBody>
      </p:sp>
      <p:graphicFrame>
        <p:nvGraphicFramePr>
          <p:cNvPr id="2" name="Table 1"/>
          <p:cNvGraphicFramePr>
            <a:graphicFrameLocks noGrp="1"/>
          </p:cNvGraphicFramePr>
          <p:nvPr>
            <p:extLst>
              <p:ext uri="{D42A27DB-BD31-4B8C-83A1-F6EECF244321}">
                <p14:modId xmlns:p14="http://schemas.microsoft.com/office/powerpoint/2010/main" val="3041223002"/>
              </p:ext>
            </p:extLst>
          </p:nvPr>
        </p:nvGraphicFramePr>
        <p:xfrm>
          <a:off x="703152" y="1757504"/>
          <a:ext cx="1103784" cy="4754880"/>
        </p:xfrm>
        <a:graphic>
          <a:graphicData uri="http://schemas.openxmlformats.org/drawingml/2006/table">
            <a:tbl>
              <a:tblPr firstRow="1" bandRow="1">
                <a:tableStyleId>{F5AB1C69-6EDB-4FF4-983F-18BD219EF322}</a:tableStyleId>
              </a:tblPr>
              <a:tblGrid>
                <a:gridCol w="1103784">
                  <a:extLst>
                    <a:ext uri="{9D8B030D-6E8A-4147-A177-3AD203B41FA5}">
                      <a16:colId xmlns:a16="http://schemas.microsoft.com/office/drawing/2014/main" val="20000"/>
                    </a:ext>
                  </a:extLst>
                </a:gridCol>
              </a:tblGrid>
              <a:tr h="370840">
                <a:tc>
                  <a:txBody>
                    <a:bodyPr/>
                    <a:lstStyle/>
                    <a:p>
                      <a:pPr algn="ctr"/>
                      <a:r>
                        <a:rPr lang="en-US" b="0" dirty="0">
                          <a:solidFill>
                            <a:schemeClr val="tx1"/>
                          </a:solidFill>
                        </a:rPr>
                        <a:t>P</a:t>
                      </a:r>
                    </a:p>
                    <a:p>
                      <a:pPr algn="ctr"/>
                      <a:r>
                        <a:rPr lang="en-US" b="0" dirty="0">
                          <a:solidFill>
                            <a:schemeClr val="tx1"/>
                          </a:solidFill>
                        </a:rPr>
                        <a:t>O</a:t>
                      </a:r>
                    </a:p>
                    <a:p>
                      <a:pPr algn="ctr"/>
                      <a:r>
                        <a:rPr lang="en-US" b="0" dirty="0">
                          <a:solidFill>
                            <a:schemeClr val="tx1"/>
                          </a:solidFill>
                        </a:rPr>
                        <a:t>N</a:t>
                      </a:r>
                    </a:p>
                    <a:p>
                      <a:pPr algn="ctr"/>
                      <a:r>
                        <a:rPr lang="en-US" b="0" dirty="0">
                          <a:solidFill>
                            <a:schemeClr val="tx1"/>
                          </a:solidFill>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b="0" dirty="0">
                          <a:solidFill>
                            <a:schemeClr val="tx1"/>
                          </a:solidFill>
                        </a:rPr>
                        <a:t>L</a:t>
                      </a:r>
                    </a:p>
                    <a:p>
                      <a:pPr algn="ctr"/>
                      <a:r>
                        <a:rPr lang="en-US" b="0" dirty="0">
                          <a:solidFill>
                            <a:schemeClr val="tx1"/>
                          </a:solidFill>
                        </a:rPr>
                        <a:t>K</a:t>
                      </a:r>
                    </a:p>
                    <a:p>
                      <a:pPr algn="ctr"/>
                      <a:r>
                        <a:rPr lang="en-US" b="0" dirty="0">
                          <a:solidFill>
                            <a:schemeClr val="tx1"/>
                          </a:solidFill>
                        </a:rPr>
                        <a:t>J</a:t>
                      </a:r>
                    </a:p>
                    <a:p>
                      <a:pPr algn="ctr"/>
                      <a:r>
                        <a:rPr lang="en-US" b="0" dirty="0">
                          <a:solidFill>
                            <a:schemeClr val="tx1"/>
                          </a:solidFill>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b="0" dirty="0">
                          <a:solidFill>
                            <a:schemeClr val="tx1"/>
                          </a:solidFill>
                        </a:rPr>
                        <a:t>H</a:t>
                      </a:r>
                    </a:p>
                    <a:p>
                      <a:pPr algn="ctr"/>
                      <a:r>
                        <a:rPr lang="en-US" b="0" dirty="0">
                          <a:solidFill>
                            <a:schemeClr val="tx1"/>
                          </a:solidFill>
                        </a:rPr>
                        <a:t>G</a:t>
                      </a:r>
                    </a:p>
                    <a:p>
                      <a:pPr algn="ctr"/>
                      <a:r>
                        <a:rPr lang="en-US" b="0" dirty="0">
                          <a:solidFill>
                            <a:schemeClr val="tx1"/>
                          </a:solidFill>
                        </a:rPr>
                        <a:t>F</a:t>
                      </a:r>
                    </a:p>
                    <a:p>
                      <a:pPr algn="ctr"/>
                      <a:r>
                        <a:rPr lang="en-US" b="0" dirty="0">
                          <a:solidFill>
                            <a:schemeClr val="tx1"/>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b="0" dirty="0">
                          <a:solidFill>
                            <a:schemeClr val="tx1"/>
                          </a:solidFill>
                        </a:rPr>
                        <a:t>D</a:t>
                      </a:r>
                    </a:p>
                    <a:p>
                      <a:pPr algn="ctr"/>
                      <a:r>
                        <a:rPr lang="en-US" b="0" dirty="0">
                          <a:solidFill>
                            <a:schemeClr val="tx1"/>
                          </a:solidFill>
                        </a:rPr>
                        <a:t>C</a:t>
                      </a:r>
                    </a:p>
                    <a:p>
                      <a:pPr algn="ctr"/>
                      <a:r>
                        <a:rPr lang="en-US" b="0" dirty="0">
                          <a:solidFill>
                            <a:schemeClr val="tx1"/>
                          </a:solidFill>
                        </a:rPr>
                        <a:t>B</a:t>
                      </a:r>
                    </a:p>
                    <a:p>
                      <a:pPr algn="ctr"/>
                      <a:r>
                        <a:rPr lang="en-US" b="0" dirty="0">
                          <a:solidFill>
                            <a:schemeClr val="tx1"/>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087996681"/>
              </p:ext>
            </p:extLst>
          </p:nvPr>
        </p:nvGraphicFramePr>
        <p:xfrm>
          <a:off x="107504" y="1744544"/>
          <a:ext cx="527720" cy="4780800"/>
        </p:xfrm>
        <a:graphic>
          <a:graphicData uri="http://schemas.openxmlformats.org/drawingml/2006/table">
            <a:tbl>
              <a:tblPr firstRow="1" bandRow="1">
                <a:tableStyleId>{F5AB1C69-6EDB-4FF4-983F-18BD219EF322}</a:tableStyleId>
              </a:tblPr>
              <a:tblGrid>
                <a:gridCol w="527720">
                  <a:extLst>
                    <a:ext uri="{9D8B030D-6E8A-4147-A177-3AD203B41FA5}">
                      <a16:colId xmlns:a16="http://schemas.microsoft.com/office/drawing/2014/main" val="20000"/>
                    </a:ext>
                  </a:extLst>
                </a:gridCol>
              </a:tblGrid>
              <a:tr h="298800">
                <a:tc>
                  <a:txBody>
                    <a:bodyPr/>
                    <a:lstStyle/>
                    <a:p>
                      <a:r>
                        <a:rPr lang="en-US" sz="1200" b="0" dirty="0">
                          <a:solidFill>
                            <a:schemeClr val="tx1"/>
                          </a:solidFill>
                        </a:rPr>
                        <a:t>15</a:t>
                      </a:r>
                    </a:p>
                  </a:txBody>
                  <a:tcPr/>
                </a:tc>
                <a:extLst>
                  <a:ext uri="{0D108BD9-81ED-4DB2-BD59-A6C34878D82A}">
                    <a16:rowId xmlns:a16="http://schemas.microsoft.com/office/drawing/2014/main" val="10000"/>
                  </a:ext>
                </a:extLst>
              </a:tr>
              <a:tr h="298800">
                <a:tc>
                  <a:txBody>
                    <a:bodyPr/>
                    <a:lstStyle/>
                    <a:p>
                      <a:r>
                        <a:rPr lang="en-US" sz="1200" b="0" dirty="0">
                          <a:solidFill>
                            <a:schemeClr val="tx1"/>
                          </a:solidFill>
                        </a:rPr>
                        <a:t>14</a:t>
                      </a:r>
                    </a:p>
                  </a:txBody>
                  <a:tcPr/>
                </a:tc>
                <a:extLst>
                  <a:ext uri="{0D108BD9-81ED-4DB2-BD59-A6C34878D82A}">
                    <a16:rowId xmlns:a16="http://schemas.microsoft.com/office/drawing/2014/main" val="10001"/>
                  </a:ext>
                </a:extLst>
              </a:tr>
              <a:tr h="298800">
                <a:tc>
                  <a:txBody>
                    <a:bodyPr/>
                    <a:lstStyle/>
                    <a:p>
                      <a:r>
                        <a:rPr lang="en-US" sz="1200" b="0" dirty="0">
                          <a:solidFill>
                            <a:schemeClr val="tx1"/>
                          </a:solidFill>
                        </a:rPr>
                        <a:t>13</a:t>
                      </a:r>
                    </a:p>
                  </a:txBody>
                  <a:tcPr/>
                </a:tc>
                <a:extLst>
                  <a:ext uri="{0D108BD9-81ED-4DB2-BD59-A6C34878D82A}">
                    <a16:rowId xmlns:a16="http://schemas.microsoft.com/office/drawing/2014/main" val="10002"/>
                  </a:ext>
                </a:extLst>
              </a:tr>
              <a:tr h="298800">
                <a:tc>
                  <a:txBody>
                    <a:bodyPr/>
                    <a:lstStyle/>
                    <a:p>
                      <a:r>
                        <a:rPr lang="en-US" sz="1200" b="0" dirty="0">
                          <a:solidFill>
                            <a:schemeClr val="tx1"/>
                          </a:solidFill>
                        </a:rPr>
                        <a:t>12</a:t>
                      </a:r>
                    </a:p>
                  </a:txBody>
                  <a:tcPr/>
                </a:tc>
                <a:extLst>
                  <a:ext uri="{0D108BD9-81ED-4DB2-BD59-A6C34878D82A}">
                    <a16:rowId xmlns:a16="http://schemas.microsoft.com/office/drawing/2014/main" val="10003"/>
                  </a:ext>
                </a:extLst>
              </a:tr>
              <a:tr h="298800">
                <a:tc>
                  <a:txBody>
                    <a:bodyPr/>
                    <a:lstStyle/>
                    <a:p>
                      <a:r>
                        <a:rPr lang="en-US" sz="1200" b="0" dirty="0">
                          <a:solidFill>
                            <a:schemeClr val="tx1"/>
                          </a:solidFill>
                        </a:rPr>
                        <a:t>11</a:t>
                      </a:r>
                    </a:p>
                  </a:txBody>
                  <a:tcPr/>
                </a:tc>
                <a:extLst>
                  <a:ext uri="{0D108BD9-81ED-4DB2-BD59-A6C34878D82A}">
                    <a16:rowId xmlns:a16="http://schemas.microsoft.com/office/drawing/2014/main" val="10004"/>
                  </a:ext>
                </a:extLst>
              </a:tr>
              <a:tr h="298800">
                <a:tc>
                  <a:txBody>
                    <a:bodyPr/>
                    <a:lstStyle/>
                    <a:p>
                      <a:r>
                        <a:rPr lang="en-US" sz="1200" b="0" dirty="0">
                          <a:solidFill>
                            <a:schemeClr val="tx1"/>
                          </a:solidFill>
                        </a:rPr>
                        <a:t>10</a:t>
                      </a:r>
                    </a:p>
                  </a:txBody>
                  <a:tcPr/>
                </a:tc>
                <a:extLst>
                  <a:ext uri="{0D108BD9-81ED-4DB2-BD59-A6C34878D82A}">
                    <a16:rowId xmlns:a16="http://schemas.microsoft.com/office/drawing/2014/main" val="10005"/>
                  </a:ext>
                </a:extLst>
              </a:tr>
              <a:tr h="298800">
                <a:tc>
                  <a:txBody>
                    <a:bodyPr/>
                    <a:lstStyle/>
                    <a:p>
                      <a:r>
                        <a:rPr lang="en-US" sz="1200" b="0" dirty="0">
                          <a:solidFill>
                            <a:schemeClr val="tx1"/>
                          </a:solidFill>
                        </a:rPr>
                        <a:t>9</a:t>
                      </a:r>
                    </a:p>
                  </a:txBody>
                  <a:tcPr/>
                </a:tc>
                <a:extLst>
                  <a:ext uri="{0D108BD9-81ED-4DB2-BD59-A6C34878D82A}">
                    <a16:rowId xmlns:a16="http://schemas.microsoft.com/office/drawing/2014/main" val="10006"/>
                  </a:ext>
                </a:extLst>
              </a:tr>
              <a:tr h="298800">
                <a:tc>
                  <a:txBody>
                    <a:bodyPr/>
                    <a:lstStyle/>
                    <a:p>
                      <a:r>
                        <a:rPr lang="en-US" sz="1200" b="0" dirty="0">
                          <a:solidFill>
                            <a:schemeClr val="tx1"/>
                          </a:solidFill>
                        </a:rPr>
                        <a:t>8</a:t>
                      </a:r>
                    </a:p>
                  </a:txBody>
                  <a:tcPr/>
                </a:tc>
                <a:extLst>
                  <a:ext uri="{0D108BD9-81ED-4DB2-BD59-A6C34878D82A}">
                    <a16:rowId xmlns:a16="http://schemas.microsoft.com/office/drawing/2014/main" val="10007"/>
                  </a:ext>
                </a:extLst>
              </a:tr>
              <a:tr h="298800">
                <a:tc>
                  <a:txBody>
                    <a:bodyPr/>
                    <a:lstStyle/>
                    <a:p>
                      <a:r>
                        <a:rPr lang="en-US" sz="1200" b="0" dirty="0">
                          <a:solidFill>
                            <a:schemeClr val="tx1"/>
                          </a:solidFill>
                        </a:rPr>
                        <a:t>7</a:t>
                      </a:r>
                    </a:p>
                  </a:txBody>
                  <a:tcPr/>
                </a:tc>
                <a:extLst>
                  <a:ext uri="{0D108BD9-81ED-4DB2-BD59-A6C34878D82A}">
                    <a16:rowId xmlns:a16="http://schemas.microsoft.com/office/drawing/2014/main" val="10008"/>
                  </a:ext>
                </a:extLst>
              </a:tr>
              <a:tr h="298800">
                <a:tc>
                  <a:txBody>
                    <a:bodyPr/>
                    <a:lstStyle/>
                    <a:p>
                      <a:r>
                        <a:rPr lang="en-US" sz="1200" b="0" dirty="0">
                          <a:solidFill>
                            <a:schemeClr val="tx1"/>
                          </a:solidFill>
                        </a:rPr>
                        <a:t>6</a:t>
                      </a:r>
                    </a:p>
                  </a:txBody>
                  <a:tcPr/>
                </a:tc>
                <a:extLst>
                  <a:ext uri="{0D108BD9-81ED-4DB2-BD59-A6C34878D82A}">
                    <a16:rowId xmlns:a16="http://schemas.microsoft.com/office/drawing/2014/main" val="10009"/>
                  </a:ext>
                </a:extLst>
              </a:tr>
              <a:tr h="298800">
                <a:tc>
                  <a:txBody>
                    <a:bodyPr/>
                    <a:lstStyle/>
                    <a:p>
                      <a:r>
                        <a:rPr lang="en-US" sz="1200" b="0" dirty="0">
                          <a:solidFill>
                            <a:schemeClr val="tx1"/>
                          </a:solidFill>
                        </a:rPr>
                        <a:t>5</a:t>
                      </a:r>
                    </a:p>
                  </a:txBody>
                  <a:tcPr/>
                </a:tc>
                <a:extLst>
                  <a:ext uri="{0D108BD9-81ED-4DB2-BD59-A6C34878D82A}">
                    <a16:rowId xmlns:a16="http://schemas.microsoft.com/office/drawing/2014/main" val="10010"/>
                  </a:ext>
                </a:extLst>
              </a:tr>
              <a:tr h="298800">
                <a:tc>
                  <a:txBody>
                    <a:bodyPr/>
                    <a:lstStyle/>
                    <a:p>
                      <a:r>
                        <a:rPr lang="en-US" sz="1200" b="0" dirty="0">
                          <a:solidFill>
                            <a:schemeClr val="tx1"/>
                          </a:solidFill>
                        </a:rPr>
                        <a:t>4</a:t>
                      </a:r>
                    </a:p>
                  </a:txBody>
                  <a:tcPr/>
                </a:tc>
                <a:extLst>
                  <a:ext uri="{0D108BD9-81ED-4DB2-BD59-A6C34878D82A}">
                    <a16:rowId xmlns:a16="http://schemas.microsoft.com/office/drawing/2014/main" val="10011"/>
                  </a:ext>
                </a:extLst>
              </a:tr>
              <a:tr h="298800">
                <a:tc>
                  <a:txBody>
                    <a:bodyPr/>
                    <a:lstStyle/>
                    <a:p>
                      <a:r>
                        <a:rPr lang="en-US" sz="1200" b="0" dirty="0">
                          <a:solidFill>
                            <a:schemeClr val="tx1"/>
                          </a:solidFill>
                        </a:rPr>
                        <a:t>3</a:t>
                      </a:r>
                    </a:p>
                  </a:txBody>
                  <a:tcPr/>
                </a:tc>
                <a:extLst>
                  <a:ext uri="{0D108BD9-81ED-4DB2-BD59-A6C34878D82A}">
                    <a16:rowId xmlns:a16="http://schemas.microsoft.com/office/drawing/2014/main" val="10012"/>
                  </a:ext>
                </a:extLst>
              </a:tr>
              <a:tr h="298800">
                <a:tc>
                  <a:txBody>
                    <a:bodyPr/>
                    <a:lstStyle/>
                    <a:p>
                      <a:r>
                        <a:rPr lang="en-US" sz="1200" b="0" dirty="0">
                          <a:solidFill>
                            <a:schemeClr val="tx1"/>
                          </a:solidFill>
                        </a:rPr>
                        <a:t>2</a:t>
                      </a:r>
                    </a:p>
                  </a:txBody>
                  <a:tcPr/>
                </a:tc>
                <a:extLst>
                  <a:ext uri="{0D108BD9-81ED-4DB2-BD59-A6C34878D82A}">
                    <a16:rowId xmlns:a16="http://schemas.microsoft.com/office/drawing/2014/main" val="10013"/>
                  </a:ext>
                </a:extLst>
              </a:tr>
              <a:tr h="298800">
                <a:tc>
                  <a:txBody>
                    <a:bodyPr/>
                    <a:lstStyle/>
                    <a:p>
                      <a:r>
                        <a:rPr lang="en-US" sz="1200" b="0" dirty="0">
                          <a:solidFill>
                            <a:schemeClr val="tx1"/>
                          </a:solidFill>
                        </a:rPr>
                        <a:t>1</a:t>
                      </a:r>
                    </a:p>
                  </a:txBody>
                  <a:tcPr/>
                </a:tc>
                <a:extLst>
                  <a:ext uri="{0D108BD9-81ED-4DB2-BD59-A6C34878D82A}">
                    <a16:rowId xmlns:a16="http://schemas.microsoft.com/office/drawing/2014/main" val="10014"/>
                  </a:ext>
                </a:extLst>
              </a:tr>
              <a:tr h="298800">
                <a:tc>
                  <a:txBody>
                    <a:bodyPr/>
                    <a:lstStyle/>
                    <a:p>
                      <a:r>
                        <a:rPr lang="en-US" sz="1200" b="0" dirty="0">
                          <a:solidFill>
                            <a:schemeClr val="tx1"/>
                          </a:solidFill>
                        </a:rPr>
                        <a:t>0</a:t>
                      </a:r>
                    </a:p>
                  </a:txBody>
                  <a:tcPr/>
                </a:tc>
                <a:extLst>
                  <a:ext uri="{0D108BD9-81ED-4DB2-BD59-A6C34878D82A}">
                    <a16:rowId xmlns:a16="http://schemas.microsoft.com/office/drawing/2014/main" val="1001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457015538"/>
              </p:ext>
            </p:extLst>
          </p:nvPr>
        </p:nvGraphicFramePr>
        <p:xfrm>
          <a:off x="2332140" y="3323179"/>
          <a:ext cx="429276" cy="1483360"/>
        </p:xfrm>
        <a:graphic>
          <a:graphicData uri="http://schemas.openxmlformats.org/drawingml/2006/table">
            <a:tbl>
              <a:tblPr firstRow="1" bandRow="1">
                <a:tableStyleId>{F5AB1C69-6EDB-4FF4-983F-18BD219EF322}</a:tableStyleId>
              </a:tblPr>
              <a:tblGrid>
                <a:gridCol w="429276">
                  <a:extLst>
                    <a:ext uri="{9D8B030D-6E8A-4147-A177-3AD203B41FA5}">
                      <a16:colId xmlns:a16="http://schemas.microsoft.com/office/drawing/2014/main" val="20000"/>
                    </a:ext>
                  </a:extLst>
                </a:gridCol>
              </a:tblGrid>
              <a:tr h="370840">
                <a:tc>
                  <a:txBody>
                    <a:bodyPr/>
                    <a:lstStyle/>
                    <a:p>
                      <a:r>
                        <a:rPr lang="en-US" b="1"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b="1"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b="1"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30056756"/>
              </p:ext>
            </p:extLst>
          </p:nvPr>
        </p:nvGraphicFramePr>
        <p:xfrm>
          <a:off x="3494457" y="1401173"/>
          <a:ext cx="959768" cy="5334000"/>
        </p:xfrm>
        <a:graphic>
          <a:graphicData uri="http://schemas.openxmlformats.org/drawingml/2006/table">
            <a:tbl>
              <a:tblPr firstRow="1" bandRow="1">
                <a:tableStyleId>{F5AB1C69-6EDB-4FF4-983F-18BD219EF322}</a:tableStyleId>
              </a:tblPr>
              <a:tblGrid>
                <a:gridCol w="959768">
                  <a:extLst>
                    <a:ext uri="{9D8B030D-6E8A-4147-A177-3AD203B41FA5}">
                      <a16:colId xmlns:a16="http://schemas.microsoft.com/office/drawing/2014/main" val="20000"/>
                    </a:ext>
                  </a:extLst>
                </a:gridCol>
              </a:tblGrid>
              <a:tr h="0">
                <a:tc>
                  <a:txBody>
                    <a:bodyPr/>
                    <a:lstStyle/>
                    <a:p>
                      <a:pPr algn="ctr"/>
                      <a:r>
                        <a:rPr lang="en-US" sz="1400" b="0" dirty="0">
                          <a:solidFill>
                            <a:schemeClr val="tx1"/>
                          </a:solidFill>
                        </a:rPr>
                        <a:t>H</a:t>
                      </a:r>
                    </a:p>
                    <a:p>
                      <a:pPr algn="ctr"/>
                      <a:r>
                        <a:rPr lang="en-US" sz="1400" b="0" dirty="0">
                          <a:solidFill>
                            <a:schemeClr val="tx1"/>
                          </a:solidFill>
                        </a:rPr>
                        <a:t>G</a:t>
                      </a:r>
                    </a:p>
                    <a:p>
                      <a:pPr algn="ctr"/>
                      <a:r>
                        <a:rPr lang="en-US" sz="1400" b="0" dirty="0">
                          <a:solidFill>
                            <a:schemeClr val="tx1"/>
                          </a:solidFill>
                        </a:rPr>
                        <a:t>F</a:t>
                      </a:r>
                    </a:p>
                    <a:p>
                      <a:pPr algn="ctr"/>
                      <a:r>
                        <a:rPr lang="en-US" sz="1400" b="0" dirty="0">
                          <a:solidFill>
                            <a:schemeClr val="tx1"/>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r>
                        <a:rPr lang="en-US" sz="1400" b="0" dirty="0"/>
                        <a:t>D</a:t>
                      </a:r>
                    </a:p>
                    <a:p>
                      <a:pPr algn="ctr"/>
                      <a:r>
                        <a:rPr lang="en-US" sz="1400" b="0" dirty="0"/>
                        <a:t>C</a:t>
                      </a:r>
                    </a:p>
                    <a:p>
                      <a:pPr algn="ctr"/>
                      <a:r>
                        <a:rPr lang="en-US" sz="1400" b="0" dirty="0"/>
                        <a:t>B</a:t>
                      </a:r>
                    </a:p>
                    <a:p>
                      <a:pPr algn="ctr"/>
                      <a:r>
                        <a:rPr lang="en-US" sz="1400" b="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endParaRPr lang="en-US" sz="1400" b="0" dirty="0"/>
                    </a:p>
                    <a:p>
                      <a:pPr algn="ct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endParaRPr lang="en-US" sz="1400" b="0" dirty="0"/>
                    </a:p>
                    <a:p>
                      <a:pPr algn="ct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lang="en-US" sz="1400" b="0" dirty="0"/>
                        <a:t>P</a:t>
                      </a:r>
                    </a:p>
                    <a:p>
                      <a:pPr algn="ctr"/>
                      <a:r>
                        <a:rPr lang="en-US" sz="1400" b="0" dirty="0"/>
                        <a:t>O</a:t>
                      </a:r>
                    </a:p>
                    <a:p>
                      <a:pPr algn="ctr"/>
                      <a:r>
                        <a:rPr lang="en-US" sz="1400" b="0" dirty="0"/>
                        <a:t>N</a:t>
                      </a:r>
                    </a:p>
                    <a:p>
                      <a:pPr algn="ctr"/>
                      <a:r>
                        <a:rPr lang="en-US" sz="1400" b="0" dirty="0"/>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ctr"/>
                      <a:r>
                        <a:rPr lang="en-US" sz="1400" b="0" dirty="0"/>
                        <a:t>L</a:t>
                      </a:r>
                    </a:p>
                    <a:p>
                      <a:pPr algn="ctr"/>
                      <a:r>
                        <a:rPr lang="en-US" sz="1400" b="0" dirty="0"/>
                        <a:t>K</a:t>
                      </a:r>
                    </a:p>
                    <a:p>
                      <a:pPr algn="ctr"/>
                      <a:r>
                        <a:rPr lang="en-US" sz="1400" b="0" dirty="0"/>
                        <a:t>J</a:t>
                      </a:r>
                    </a:p>
                    <a:p>
                      <a:pPr algn="ctr"/>
                      <a:r>
                        <a:rPr lang="en-US" sz="1400" b="0" dirty="0"/>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lgn="ctr"/>
                      <a:endParaRPr lang="en-US" sz="1400" b="0" dirty="0"/>
                    </a:p>
                    <a:p>
                      <a:pPr algn="ct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894677817"/>
              </p:ext>
            </p:extLst>
          </p:nvPr>
        </p:nvGraphicFramePr>
        <p:xfrm>
          <a:off x="2932773" y="1449120"/>
          <a:ext cx="527720" cy="5313600"/>
        </p:xfrm>
        <a:graphic>
          <a:graphicData uri="http://schemas.openxmlformats.org/drawingml/2006/table">
            <a:tbl>
              <a:tblPr firstRow="1" bandRow="1">
                <a:tableStyleId>{F5AB1C69-6EDB-4FF4-983F-18BD219EF322}</a:tableStyleId>
              </a:tblPr>
              <a:tblGrid>
                <a:gridCol w="527720">
                  <a:extLst>
                    <a:ext uri="{9D8B030D-6E8A-4147-A177-3AD203B41FA5}">
                      <a16:colId xmlns:a16="http://schemas.microsoft.com/office/drawing/2014/main" val="20000"/>
                    </a:ext>
                  </a:extLst>
                </a:gridCol>
              </a:tblGrid>
              <a:tr h="295200">
                <a:tc>
                  <a:txBody>
                    <a:bodyPr/>
                    <a:lstStyle/>
                    <a:p>
                      <a:endParaRPr lang="en-US" sz="1200" b="0" dirty="0">
                        <a:solidFill>
                          <a:schemeClr val="tx1"/>
                        </a:solidFill>
                      </a:endParaRPr>
                    </a:p>
                  </a:txBody>
                  <a:tcPr/>
                </a:tc>
                <a:extLst>
                  <a:ext uri="{0D108BD9-81ED-4DB2-BD59-A6C34878D82A}">
                    <a16:rowId xmlns:a16="http://schemas.microsoft.com/office/drawing/2014/main" val="10000"/>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01"/>
                  </a:ext>
                </a:extLst>
              </a:tr>
              <a:tr h="295200">
                <a:tc>
                  <a:txBody>
                    <a:bodyPr/>
                    <a:lstStyle/>
                    <a:p>
                      <a:r>
                        <a:rPr lang="en-US" sz="1200" b="0" dirty="0">
                          <a:solidFill>
                            <a:schemeClr val="tx1"/>
                          </a:solidFill>
                        </a:rPr>
                        <a:t>24</a:t>
                      </a:r>
                    </a:p>
                  </a:txBody>
                  <a:tcPr/>
                </a:tc>
                <a:extLst>
                  <a:ext uri="{0D108BD9-81ED-4DB2-BD59-A6C34878D82A}">
                    <a16:rowId xmlns:a16="http://schemas.microsoft.com/office/drawing/2014/main" val="10002"/>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03"/>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04"/>
                  </a:ext>
                </a:extLst>
              </a:tr>
              <a:tr h="295200">
                <a:tc>
                  <a:txBody>
                    <a:bodyPr/>
                    <a:lstStyle/>
                    <a:p>
                      <a:r>
                        <a:rPr lang="en-US" sz="1200" b="0" dirty="0">
                          <a:solidFill>
                            <a:schemeClr val="tx1"/>
                          </a:solidFill>
                        </a:rPr>
                        <a:t>20</a:t>
                      </a:r>
                    </a:p>
                  </a:txBody>
                  <a:tcPr/>
                </a:tc>
                <a:extLst>
                  <a:ext uri="{0D108BD9-81ED-4DB2-BD59-A6C34878D82A}">
                    <a16:rowId xmlns:a16="http://schemas.microsoft.com/office/drawing/2014/main" val="10005"/>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06"/>
                  </a:ext>
                </a:extLst>
              </a:tr>
              <a:tr h="295200">
                <a:tc>
                  <a:txBody>
                    <a:bodyPr/>
                    <a:lstStyle/>
                    <a:p>
                      <a:r>
                        <a:rPr lang="en-US" sz="1200" b="0" dirty="0">
                          <a:solidFill>
                            <a:schemeClr val="tx1"/>
                          </a:solidFill>
                        </a:rPr>
                        <a:t>16</a:t>
                      </a:r>
                    </a:p>
                  </a:txBody>
                  <a:tcPr/>
                </a:tc>
                <a:extLst>
                  <a:ext uri="{0D108BD9-81ED-4DB2-BD59-A6C34878D82A}">
                    <a16:rowId xmlns:a16="http://schemas.microsoft.com/office/drawing/2014/main" val="10007"/>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08"/>
                  </a:ext>
                </a:extLst>
              </a:tr>
              <a:tr h="295200">
                <a:tc>
                  <a:txBody>
                    <a:bodyPr/>
                    <a:lstStyle/>
                    <a:p>
                      <a:r>
                        <a:rPr lang="en-US" sz="1200" b="0" dirty="0">
                          <a:solidFill>
                            <a:schemeClr val="tx1"/>
                          </a:solidFill>
                        </a:rPr>
                        <a:t>12</a:t>
                      </a:r>
                    </a:p>
                  </a:txBody>
                  <a:tcPr/>
                </a:tc>
                <a:extLst>
                  <a:ext uri="{0D108BD9-81ED-4DB2-BD59-A6C34878D82A}">
                    <a16:rowId xmlns:a16="http://schemas.microsoft.com/office/drawing/2014/main" val="10009"/>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10"/>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11"/>
                  </a:ext>
                </a:extLst>
              </a:tr>
              <a:tr h="295200">
                <a:tc>
                  <a:txBody>
                    <a:bodyPr/>
                    <a:lstStyle/>
                    <a:p>
                      <a:r>
                        <a:rPr lang="en-US" sz="1200" b="0" dirty="0">
                          <a:solidFill>
                            <a:schemeClr val="tx1"/>
                          </a:solidFill>
                        </a:rPr>
                        <a:t>8</a:t>
                      </a:r>
                    </a:p>
                  </a:txBody>
                  <a:tcPr/>
                </a:tc>
                <a:extLst>
                  <a:ext uri="{0D108BD9-81ED-4DB2-BD59-A6C34878D82A}">
                    <a16:rowId xmlns:a16="http://schemas.microsoft.com/office/drawing/2014/main" val="10012"/>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13"/>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14"/>
                  </a:ext>
                </a:extLst>
              </a:tr>
              <a:tr h="295200">
                <a:tc>
                  <a:txBody>
                    <a:bodyPr/>
                    <a:lstStyle/>
                    <a:p>
                      <a:r>
                        <a:rPr lang="en-US" sz="1200" b="0" dirty="0">
                          <a:solidFill>
                            <a:schemeClr val="tx1"/>
                          </a:solidFill>
                        </a:rPr>
                        <a:t>4</a:t>
                      </a:r>
                    </a:p>
                  </a:txBody>
                  <a:tcPr/>
                </a:tc>
                <a:extLst>
                  <a:ext uri="{0D108BD9-81ED-4DB2-BD59-A6C34878D82A}">
                    <a16:rowId xmlns:a16="http://schemas.microsoft.com/office/drawing/2014/main" val="10015"/>
                  </a:ext>
                </a:extLst>
              </a:tr>
              <a:tr h="295200">
                <a:tc>
                  <a:txBody>
                    <a:bodyPr/>
                    <a:lstStyle/>
                    <a:p>
                      <a:endParaRPr lang="en-US" sz="1200" b="0" dirty="0">
                        <a:solidFill>
                          <a:schemeClr val="tx1"/>
                        </a:solidFill>
                      </a:endParaRPr>
                    </a:p>
                  </a:txBody>
                  <a:tcPr/>
                </a:tc>
                <a:extLst>
                  <a:ext uri="{0D108BD9-81ED-4DB2-BD59-A6C34878D82A}">
                    <a16:rowId xmlns:a16="http://schemas.microsoft.com/office/drawing/2014/main" val="10016"/>
                  </a:ext>
                </a:extLst>
              </a:tr>
              <a:tr h="295200">
                <a:tc>
                  <a:txBody>
                    <a:bodyPr/>
                    <a:lstStyle/>
                    <a:p>
                      <a:r>
                        <a:rPr lang="en-US" sz="1200" b="0" dirty="0">
                          <a:solidFill>
                            <a:schemeClr val="tx1"/>
                          </a:solidFill>
                        </a:rPr>
                        <a:t>0</a:t>
                      </a:r>
                    </a:p>
                  </a:txBody>
                  <a:tcPr/>
                </a:tc>
                <a:extLst>
                  <a:ext uri="{0D108BD9-81ED-4DB2-BD59-A6C34878D82A}">
                    <a16:rowId xmlns:a16="http://schemas.microsoft.com/office/drawing/2014/main" val="10017"/>
                  </a:ext>
                </a:extLst>
              </a:tr>
            </a:tbl>
          </a:graphicData>
        </a:graphic>
      </p:graphicFrame>
      <p:sp>
        <p:nvSpPr>
          <p:cNvPr id="6" name="TextBox 5"/>
          <p:cNvSpPr txBox="1"/>
          <p:nvPr/>
        </p:nvSpPr>
        <p:spPr>
          <a:xfrm>
            <a:off x="2174908" y="2576405"/>
            <a:ext cx="740908" cy="707886"/>
          </a:xfrm>
          <a:prstGeom prst="rect">
            <a:avLst/>
          </a:prstGeom>
          <a:noFill/>
        </p:spPr>
        <p:txBody>
          <a:bodyPr wrap="none" rtlCol="0">
            <a:spAutoFit/>
          </a:bodyPr>
          <a:lstStyle/>
          <a:p>
            <a:r>
              <a:rPr lang="en-US" sz="2000" dirty="0">
                <a:solidFill>
                  <a:srgbClr val="92D050"/>
                </a:solidFill>
              </a:rPr>
              <a:t>Page</a:t>
            </a:r>
          </a:p>
          <a:p>
            <a:r>
              <a:rPr lang="en-US" sz="2000" dirty="0">
                <a:solidFill>
                  <a:srgbClr val="92D050"/>
                </a:solidFill>
              </a:rPr>
              <a:t>table</a:t>
            </a:r>
          </a:p>
        </p:txBody>
      </p:sp>
      <p:graphicFrame>
        <p:nvGraphicFramePr>
          <p:cNvPr id="7" name="Table 6"/>
          <p:cNvGraphicFramePr>
            <a:graphicFrameLocks noGrp="1"/>
          </p:cNvGraphicFramePr>
          <p:nvPr>
            <p:extLst>
              <p:ext uri="{D42A27DB-BD31-4B8C-83A1-F6EECF244321}">
                <p14:modId xmlns:p14="http://schemas.microsoft.com/office/powerpoint/2010/main" val="168783258"/>
              </p:ext>
            </p:extLst>
          </p:nvPr>
        </p:nvGraphicFramePr>
        <p:xfrm>
          <a:off x="1996035" y="3350920"/>
          <a:ext cx="316900" cy="1483360"/>
        </p:xfrm>
        <a:graphic>
          <a:graphicData uri="http://schemas.openxmlformats.org/drawingml/2006/table">
            <a:tbl>
              <a:tblPr firstRow="1" bandRow="1">
                <a:tableStyleId>{F5AB1C69-6EDB-4FF4-983F-18BD219EF322}</a:tableStyleId>
              </a:tblPr>
              <a:tblGrid>
                <a:gridCol w="316900">
                  <a:extLst>
                    <a:ext uri="{9D8B030D-6E8A-4147-A177-3AD203B41FA5}">
                      <a16:colId xmlns:a16="http://schemas.microsoft.com/office/drawing/2014/main" val="20000"/>
                    </a:ext>
                  </a:extLst>
                </a:gridCol>
              </a:tblGrid>
              <a:tr h="370840">
                <a:tc>
                  <a:txBody>
                    <a:bodyPr/>
                    <a:lstStyle/>
                    <a:p>
                      <a:r>
                        <a:rPr lang="en-US" dirty="0">
                          <a:solidFill>
                            <a:srgbClr val="92D05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dirty="0">
                          <a:solidFill>
                            <a:srgbClr val="92D05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dirty="0">
                          <a:solidFill>
                            <a:srgbClr val="92D05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dirty="0">
                          <a:solidFill>
                            <a:srgbClr val="92D050"/>
                          </a:solidFill>
                        </a:rPr>
                        <a:t>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Box 7"/>
          <p:cNvSpPr txBox="1"/>
          <p:nvPr/>
        </p:nvSpPr>
        <p:spPr>
          <a:xfrm>
            <a:off x="1016748" y="1361077"/>
            <a:ext cx="530916" cy="400110"/>
          </a:xfrm>
          <a:prstGeom prst="rect">
            <a:avLst/>
          </a:prstGeom>
          <a:noFill/>
        </p:spPr>
        <p:txBody>
          <a:bodyPr wrap="none" rtlCol="0">
            <a:spAutoFit/>
          </a:bodyPr>
          <a:lstStyle/>
          <a:p>
            <a:r>
              <a:rPr lang="he-IL" sz="2000" dirty="0">
                <a:solidFill>
                  <a:srgbClr val="92D050"/>
                </a:solidFill>
              </a:rPr>
              <a:t>לוגי</a:t>
            </a:r>
            <a:endParaRPr lang="en-US" sz="2000" dirty="0">
              <a:solidFill>
                <a:srgbClr val="92D050"/>
              </a:solidFill>
            </a:endParaRPr>
          </a:p>
        </p:txBody>
      </p:sp>
      <p:sp>
        <p:nvSpPr>
          <p:cNvPr id="15" name="TextBox 14"/>
          <p:cNvSpPr txBox="1"/>
          <p:nvPr/>
        </p:nvSpPr>
        <p:spPr>
          <a:xfrm>
            <a:off x="3652958" y="1048849"/>
            <a:ext cx="546946" cy="400110"/>
          </a:xfrm>
          <a:prstGeom prst="rect">
            <a:avLst/>
          </a:prstGeom>
          <a:noFill/>
        </p:spPr>
        <p:txBody>
          <a:bodyPr wrap="none" rtlCol="0">
            <a:spAutoFit/>
          </a:bodyPr>
          <a:lstStyle/>
          <a:p>
            <a:r>
              <a:rPr lang="he-IL" sz="2000" dirty="0">
                <a:solidFill>
                  <a:srgbClr val="92D050"/>
                </a:solidFill>
              </a:rPr>
              <a:t>פיזי</a:t>
            </a:r>
            <a:endParaRPr lang="en-US" sz="2000" dirty="0">
              <a:solidFill>
                <a:srgbClr val="92D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הגנה על זיכרון של תהליכים</a:t>
            </a:r>
          </a:p>
        </p:txBody>
      </p:sp>
      <p:sp>
        <p:nvSpPr>
          <p:cNvPr id="3" name="Content Placeholder 2"/>
          <p:cNvSpPr>
            <a:spLocks noGrp="1"/>
          </p:cNvSpPr>
          <p:nvPr>
            <p:ph idx="1"/>
          </p:nvPr>
        </p:nvSpPr>
        <p:spPr/>
        <p:txBody>
          <a:bodyPr/>
          <a:lstStyle/>
          <a:p>
            <a:r>
              <a:rPr lang="he-IL" dirty="0"/>
              <a:t>בשל ההפרדה בין הזיכרון הווירטואלי והפיזי מתאפשרת הגנה פשוטה על הזיכרון של כל תהליך מפני תהליכים אחרים.</a:t>
            </a:r>
          </a:p>
          <a:p>
            <a:r>
              <a:rPr lang="he-IL" dirty="0"/>
              <a:t>כל תהליך יכול לגשת רק לדפים שמורשים לו. </a:t>
            </a:r>
          </a:p>
          <a:p>
            <a:r>
              <a:rPr lang="he-IL" dirty="0"/>
              <a:t>למערכת ההפעלה יש טבלת דפים משלה. </a:t>
            </a:r>
          </a:p>
        </p:txBody>
      </p:sp>
      <p:sp>
        <p:nvSpPr>
          <p:cNvPr id="4" name="Slide Number Placeholder 3"/>
          <p:cNvSpPr>
            <a:spLocks noGrp="1"/>
          </p:cNvSpPr>
          <p:nvPr>
            <p:ph type="sldNum" sz="quarter" idx="10"/>
          </p:nvPr>
        </p:nvSpPr>
        <p:spPr/>
        <p:txBody>
          <a:bodyPr/>
          <a:lstStyle/>
          <a:p>
            <a:fld id="{500670F3-B755-4BDF-84C3-A906E2E752FC}" type="slidenum">
              <a:rPr lang="he-IL" altLang="en-US" smtClean="0"/>
              <a:pPr/>
              <a:t>6</a:t>
            </a:fld>
            <a:endParaRPr lang="en-US" altLang="en-US">
              <a:cs typeface="Arial" panose="020B0604020202020204" pitchFamily="34" charset="0"/>
            </a:endParaRPr>
          </a:p>
        </p:txBody>
      </p:sp>
    </p:spTree>
    <p:extLst>
      <p:ext uri="{BB962C8B-B14F-4D97-AF65-F5344CB8AC3E}">
        <p14:creationId xmlns:p14="http://schemas.microsoft.com/office/powerpoint/2010/main" val="66032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he-IL" altLang="he-IL"/>
              <a:t>כיצד, בעצם, נקבעות הכתובות הוירטואליות? </a:t>
            </a:r>
          </a:p>
        </p:txBody>
      </p:sp>
      <p:sp>
        <p:nvSpPr>
          <p:cNvPr id="12291" name="Content Placeholder 2"/>
          <p:cNvSpPr>
            <a:spLocks noGrp="1"/>
          </p:cNvSpPr>
          <p:nvPr>
            <p:ph idx="1"/>
          </p:nvPr>
        </p:nvSpPr>
        <p:spPr/>
        <p:txBody>
          <a:bodyPr/>
          <a:lstStyle/>
          <a:p>
            <a:r>
              <a:rPr lang="he-IL" altLang="he-IL"/>
              <a:t>הכרזות סטטיות גלובאליות:</a:t>
            </a:r>
            <a:r>
              <a:rPr lang="en-US" altLang="he-IL"/>
              <a:t> </a:t>
            </a:r>
            <a:r>
              <a:rPr lang="he-IL" altLang="he-IL"/>
              <a:t> המהדר קובע כתובת. </a:t>
            </a:r>
          </a:p>
          <a:p>
            <a:pPr lvl="1"/>
            <a:r>
              <a:rPr lang="he-IL" altLang="he-IL"/>
              <a:t>אפשרי רק בזכות ההפרדה מהזיכרון הפיזי. מרחב הכתובות הוא 'פרטי'.</a:t>
            </a:r>
          </a:p>
          <a:p>
            <a:r>
              <a:rPr lang="he-IL" altLang="he-IL"/>
              <a:t>הכרזות דינאמיות בעזרת </a:t>
            </a:r>
            <a:r>
              <a:rPr lang="en-US" altLang="he-IL"/>
              <a:t>malloc </a:t>
            </a:r>
            <a:r>
              <a:rPr lang="he-IL" altLang="he-IL"/>
              <a:t> </a:t>
            </a:r>
            <a:r>
              <a:rPr lang="en-US" altLang="he-IL"/>
              <a:t>(heap)</a:t>
            </a:r>
            <a:endParaRPr lang="he-IL" altLang="he-IL"/>
          </a:p>
          <a:p>
            <a:pPr lvl="1"/>
            <a:r>
              <a:rPr lang="he-IL" altLang="he-IL"/>
              <a:t>אם אין מקום בדף הנוכחי (למשל בהתחלה):</a:t>
            </a:r>
          </a:p>
          <a:p>
            <a:pPr lvl="2"/>
            <a:r>
              <a:rPr lang="he-IL" altLang="he-IL"/>
              <a:t>מבקש מסגרת ממ"ה (פרמטר: כתובת וירטואלית לתחילת הדף שימופה למסגרת).</a:t>
            </a:r>
          </a:p>
          <a:p>
            <a:pPr lvl="2"/>
            <a:r>
              <a:rPr lang="he-IL" altLang="he-IL"/>
              <a:t>מ"ה מעדכנת את טבלת הדפים ומסמנת את המסגרת כתפוסה על ידי התהליך הנוכחי.</a:t>
            </a:r>
          </a:p>
          <a:p>
            <a:r>
              <a:rPr lang="he-IL" altLang="he-IL"/>
              <a:t>מסגרות מוקצות עבור ה</a:t>
            </a:r>
            <a:r>
              <a:rPr lang="en-US" altLang="he-IL"/>
              <a:t>stack </a:t>
            </a:r>
            <a:r>
              <a:rPr lang="he-IL" altLang="he-IL"/>
              <a:t> דרך פקודת </a:t>
            </a:r>
            <a:r>
              <a:rPr lang="en-US" altLang="he-IL"/>
              <a:t>Push</a:t>
            </a:r>
            <a:r>
              <a:rPr lang="he-IL" altLang="he-IL"/>
              <a:t> באופן דומה. </a:t>
            </a:r>
          </a:p>
          <a:p>
            <a:pPr lvl="1"/>
            <a:endParaRPr lang="he-IL" altLang="he-IL"/>
          </a:p>
        </p:txBody>
      </p:sp>
      <p:sp>
        <p:nvSpPr>
          <p:cNvPr id="4" name="Slide Number Placeholder 3"/>
          <p:cNvSpPr>
            <a:spLocks noGrp="1"/>
          </p:cNvSpPr>
          <p:nvPr>
            <p:ph type="sldNum" sz="quarter" idx="10"/>
          </p:nvPr>
        </p:nvSpPr>
        <p:spPr/>
        <p:txBody>
          <a:bodyPr/>
          <a:lstStyle>
            <a:lvl1pPr eaLnBrk="0" hangingPunct="0">
              <a:defRPr sz="2400">
                <a:solidFill>
                  <a:schemeClr val="tx1"/>
                </a:solidFill>
                <a:latin typeface="Tahoma" panose="020B0604030504040204" pitchFamily="34" charset="0"/>
                <a:cs typeface="Arial" panose="020B0604020202020204" pitchFamily="34" charset="0"/>
              </a:defRPr>
            </a:lvl1pPr>
            <a:lvl2pPr marL="742950" indent="-285750" eaLnBrk="0" hangingPunct="0">
              <a:defRPr sz="2400">
                <a:solidFill>
                  <a:schemeClr val="tx1"/>
                </a:solidFill>
                <a:latin typeface="Tahoma" panose="020B0604030504040204" pitchFamily="34" charset="0"/>
                <a:cs typeface="Arial" panose="020B0604020202020204" pitchFamily="34" charset="0"/>
              </a:defRPr>
            </a:lvl2pPr>
            <a:lvl3pPr marL="1143000" indent="-228600" eaLnBrk="0" hangingPunct="0">
              <a:defRPr sz="2400">
                <a:solidFill>
                  <a:schemeClr val="tx1"/>
                </a:solidFill>
                <a:latin typeface="Tahoma" panose="020B0604030504040204" pitchFamily="34" charset="0"/>
                <a:cs typeface="Arial" panose="020B0604020202020204" pitchFamily="34" charset="0"/>
              </a:defRPr>
            </a:lvl3pPr>
            <a:lvl4pPr marL="1600200" indent="-228600" eaLnBrk="0" hangingPunct="0">
              <a:defRPr sz="2400">
                <a:solidFill>
                  <a:schemeClr val="tx1"/>
                </a:solidFill>
                <a:latin typeface="Tahoma" panose="020B0604030504040204" pitchFamily="34" charset="0"/>
                <a:cs typeface="Arial" panose="020B0604020202020204" pitchFamily="34" charset="0"/>
              </a:defRPr>
            </a:lvl4pPr>
            <a:lvl5pPr marL="2057400" indent="-228600" eaLnBrk="0" hangingPunct="0">
              <a:defRPr sz="24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9pPr>
          </a:lstStyle>
          <a:p>
            <a:pPr eaLnBrk="1" hangingPunct="1"/>
            <a:fld id="{A3A058CB-1F19-4540-B047-DE24D665D24D}" type="slidenum">
              <a:rPr lang="he-IL" altLang="en-US" sz="1400">
                <a:cs typeface="Tahoma" panose="020B0604030504040204" pitchFamily="34" charset="0"/>
              </a:rPr>
              <a:pPr eaLnBrk="1" hangingPunct="1"/>
              <a:t>7</a:t>
            </a:fld>
            <a:endParaRPr lang="en-US" altLang="en-US" sz="140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87A70D25-F883-4308-B50F-3A62187216D3}" type="slidenum">
              <a:rPr lang="he-IL" altLang="he-IL" sz="1400">
                <a:solidFill>
                  <a:schemeClr val="tx1"/>
                </a:solidFill>
                <a:latin typeface="Tahoma" panose="020B0604030504040204" pitchFamily="34" charset="0"/>
                <a:cs typeface="Tahoma" panose="020B0604030504040204" pitchFamily="34" charset="0"/>
              </a:rPr>
              <a:pPr eaLnBrk="1" hangingPunct="1">
                <a:spcBef>
                  <a:spcPct val="0"/>
                </a:spcBef>
                <a:buClrTx/>
                <a:buSzTx/>
                <a:buFontTx/>
                <a:buNone/>
              </a:pPr>
              <a:t>8</a:t>
            </a:fld>
            <a:endParaRPr lang="en-US" altLang="he-IL" sz="1400">
              <a:solidFill>
                <a:schemeClr val="tx1"/>
              </a:solidFill>
              <a:latin typeface="Tahoma" panose="020B0604030504040204" pitchFamily="34" charset="0"/>
            </a:endParaRPr>
          </a:p>
        </p:txBody>
      </p:sp>
      <p:sp>
        <p:nvSpPr>
          <p:cNvPr id="13315" name="Rectangle 2"/>
          <p:cNvSpPr>
            <a:spLocks noChangeArrowheads="1"/>
          </p:cNvSpPr>
          <p:nvPr/>
        </p:nvSpPr>
        <p:spPr bwMode="auto">
          <a:xfrm>
            <a:off x="2438400" y="3482975"/>
            <a:ext cx="1600200" cy="228600"/>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16" name="Rectangle 3"/>
          <p:cNvSpPr>
            <a:spLocks noChangeArrowheads="1"/>
          </p:cNvSpPr>
          <p:nvPr/>
        </p:nvSpPr>
        <p:spPr bwMode="auto">
          <a:xfrm>
            <a:off x="2438400" y="37115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17" name="Rectangle 4"/>
          <p:cNvSpPr>
            <a:spLocks noChangeArrowheads="1"/>
          </p:cNvSpPr>
          <p:nvPr/>
        </p:nvSpPr>
        <p:spPr bwMode="auto">
          <a:xfrm>
            <a:off x="2438400" y="3940175"/>
            <a:ext cx="1600200" cy="228600"/>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18" name="Rectangle 5"/>
          <p:cNvSpPr>
            <a:spLocks noChangeArrowheads="1"/>
          </p:cNvSpPr>
          <p:nvPr/>
        </p:nvSpPr>
        <p:spPr bwMode="auto">
          <a:xfrm>
            <a:off x="2438400" y="41687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19" name="Rectangle 6"/>
          <p:cNvSpPr>
            <a:spLocks noChangeArrowheads="1"/>
          </p:cNvSpPr>
          <p:nvPr/>
        </p:nvSpPr>
        <p:spPr bwMode="auto">
          <a:xfrm>
            <a:off x="2438400" y="32543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0" name="Rectangle 7"/>
          <p:cNvSpPr>
            <a:spLocks noChangeArrowheads="1"/>
          </p:cNvSpPr>
          <p:nvPr/>
        </p:nvSpPr>
        <p:spPr bwMode="auto">
          <a:xfrm>
            <a:off x="2438400" y="21113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1" name="Rectangle 8"/>
          <p:cNvSpPr>
            <a:spLocks noChangeArrowheads="1"/>
          </p:cNvSpPr>
          <p:nvPr/>
        </p:nvSpPr>
        <p:spPr bwMode="auto">
          <a:xfrm>
            <a:off x="2438400" y="23399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2" name="Rectangle 9"/>
          <p:cNvSpPr>
            <a:spLocks noChangeArrowheads="1"/>
          </p:cNvSpPr>
          <p:nvPr/>
        </p:nvSpPr>
        <p:spPr bwMode="auto">
          <a:xfrm>
            <a:off x="2438400" y="2568575"/>
            <a:ext cx="1600200" cy="228600"/>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3" name="Rectangle 10"/>
          <p:cNvSpPr>
            <a:spLocks noChangeArrowheads="1"/>
          </p:cNvSpPr>
          <p:nvPr/>
        </p:nvSpPr>
        <p:spPr bwMode="auto">
          <a:xfrm>
            <a:off x="2438400" y="27971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4" name="Rectangle 11"/>
          <p:cNvSpPr>
            <a:spLocks noChangeArrowheads="1"/>
          </p:cNvSpPr>
          <p:nvPr/>
        </p:nvSpPr>
        <p:spPr bwMode="auto">
          <a:xfrm>
            <a:off x="2438400" y="3025775"/>
            <a:ext cx="16002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5" name="Oval 12"/>
          <p:cNvSpPr>
            <a:spLocks noChangeArrowheads="1"/>
          </p:cNvSpPr>
          <p:nvPr/>
        </p:nvSpPr>
        <p:spPr bwMode="auto">
          <a:xfrm>
            <a:off x="3238500" y="42449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6" name="Oval 13"/>
          <p:cNvSpPr>
            <a:spLocks noChangeArrowheads="1"/>
          </p:cNvSpPr>
          <p:nvPr/>
        </p:nvSpPr>
        <p:spPr bwMode="auto">
          <a:xfrm>
            <a:off x="3238500" y="35591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7" name="Oval 14"/>
          <p:cNvSpPr>
            <a:spLocks noChangeArrowheads="1"/>
          </p:cNvSpPr>
          <p:nvPr/>
        </p:nvSpPr>
        <p:spPr bwMode="auto">
          <a:xfrm>
            <a:off x="3238500" y="37877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8" name="Oval 15"/>
          <p:cNvSpPr>
            <a:spLocks noChangeArrowheads="1"/>
          </p:cNvSpPr>
          <p:nvPr/>
        </p:nvSpPr>
        <p:spPr bwMode="auto">
          <a:xfrm>
            <a:off x="3238500" y="40163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29" name="Oval 16"/>
          <p:cNvSpPr>
            <a:spLocks noChangeArrowheads="1"/>
          </p:cNvSpPr>
          <p:nvPr/>
        </p:nvSpPr>
        <p:spPr bwMode="auto">
          <a:xfrm>
            <a:off x="3238500" y="33305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30" name="Oval 17"/>
          <p:cNvSpPr>
            <a:spLocks noChangeArrowheads="1"/>
          </p:cNvSpPr>
          <p:nvPr/>
        </p:nvSpPr>
        <p:spPr bwMode="auto">
          <a:xfrm>
            <a:off x="3238500" y="31019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31" name="Oval 18"/>
          <p:cNvSpPr>
            <a:spLocks noChangeArrowheads="1"/>
          </p:cNvSpPr>
          <p:nvPr/>
        </p:nvSpPr>
        <p:spPr bwMode="auto">
          <a:xfrm>
            <a:off x="3238500" y="28733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32" name="Oval 19"/>
          <p:cNvSpPr>
            <a:spLocks noChangeArrowheads="1"/>
          </p:cNvSpPr>
          <p:nvPr/>
        </p:nvSpPr>
        <p:spPr bwMode="auto">
          <a:xfrm>
            <a:off x="3238500" y="26447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33" name="Oval 20"/>
          <p:cNvSpPr>
            <a:spLocks noChangeArrowheads="1"/>
          </p:cNvSpPr>
          <p:nvPr/>
        </p:nvSpPr>
        <p:spPr bwMode="auto">
          <a:xfrm>
            <a:off x="3238500" y="21875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34" name="Oval 21"/>
          <p:cNvSpPr>
            <a:spLocks noChangeArrowheads="1"/>
          </p:cNvSpPr>
          <p:nvPr/>
        </p:nvSpPr>
        <p:spPr bwMode="auto">
          <a:xfrm>
            <a:off x="3238500" y="2416175"/>
            <a:ext cx="100013"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35" name="Text Box 23"/>
          <p:cNvSpPr txBox="1">
            <a:spLocks noChangeArrowheads="1"/>
          </p:cNvSpPr>
          <p:nvPr/>
        </p:nvSpPr>
        <p:spPr bwMode="auto">
          <a:xfrm>
            <a:off x="2268538" y="4149725"/>
            <a:ext cx="1601787" cy="1066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ctr" rtl="0">
              <a:spcBef>
                <a:spcPct val="0"/>
              </a:spcBef>
              <a:buClrTx/>
              <a:buSzTx/>
              <a:buFontTx/>
              <a:buNone/>
            </a:pPr>
            <a:endParaRPr lang="en-US" altLang="he-IL" sz="1800" b="1">
              <a:solidFill>
                <a:schemeClr val="tx1"/>
              </a:solidFill>
              <a:latin typeface="Helvetica" panose="020B0604020202020204" pitchFamily="34" charset="0"/>
            </a:endParaRPr>
          </a:p>
          <a:p>
            <a:pPr algn="ctr" rtl="0">
              <a:spcBef>
                <a:spcPct val="0"/>
              </a:spcBef>
              <a:buClrTx/>
              <a:buSzTx/>
              <a:buFontTx/>
              <a:buNone/>
            </a:pPr>
            <a:r>
              <a:rPr lang="en-US" altLang="he-IL" sz="1800" b="1">
                <a:solidFill>
                  <a:schemeClr val="tx1"/>
                </a:solidFill>
                <a:latin typeface="Helvetica" panose="020B0604020202020204" pitchFamily="34" charset="0"/>
              </a:rPr>
              <a:t>page table</a:t>
            </a:r>
          </a:p>
          <a:p>
            <a:pPr algn="ctr" rtl="0">
              <a:spcBef>
                <a:spcPct val="0"/>
              </a:spcBef>
              <a:buClrTx/>
              <a:buSzTx/>
              <a:buFontTx/>
              <a:buNone/>
            </a:pPr>
            <a:r>
              <a:rPr lang="en-US" altLang="he-IL" sz="1400" b="1">
                <a:solidFill>
                  <a:schemeClr val="tx1"/>
                </a:solidFill>
                <a:latin typeface="Helvetica" panose="020B0604020202020204" pitchFamily="34" charset="0"/>
              </a:rPr>
              <a:t>(physical page </a:t>
            </a:r>
          </a:p>
          <a:p>
            <a:pPr algn="ctr" rtl="0">
              <a:spcBef>
                <a:spcPct val="0"/>
              </a:spcBef>
              <a:buClrTx/>
              <a:buSzTx/>
              <a:buFontTx/>
              <a:buNone/>
            </a:pPr>
            <a:r>
              <a:rPr lang="en-US" altLang="he-IL" sz="1400" b="1">
                <a:solidFill>
                  <a:schemeClr val="tx1"/>
                </a:solidFill>
                <a:latin typeface="Helvetica" panose="020B0604020202020204" pitchFamily="34" charset="0"/>
              </a:rPr>
              <a:t> or disk address)</a:t>
            </a:r>
          </a:p>
        </p:txBody>
      </p:sp>
      <p:sp>
        <p:nvSpPr>
          <p:cNvPr id="13336" name="Text Box 24"/>
          <p:cNvSpPr txBox="1">
            <a:spLocks noChangeArrowheads="1"/>
          </p:cNvSpPr>
          <p:nvPr/>
        </p:nvSpPr>
        <p:spPr bwMode="auto">
          <a:xfrm>
            <a:off x="5410200" y="1654175"/>
            <a:ext cx="17970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800" b="1">
                <a:solidFill>
                  <a:schemeClr val="tx1"/>
                </a:solidFill>
                <a:latin typeface="Helvetica" panose="020B0604020202020204" pitchFamily="34" charset="0"/>
              </a:rPr>
              <a:t>Memory (RAM)</a:t>
            </a:r>
          </a:p>
        </p:txBody>
      </p:sp>
      <p:grpSp>
        <p:nvGrpSpPr>
          <p:cNvPr id="13337" name="Group 25"/>
          <p:cNvGrpSpPr>
            <a:grpSpLocks/>
          </p:cNvGrpSpPr>
          <p:nvPr/>
        </p:nvGrpSpPr>
        <p:grpSpPr bwMode="auto">
          <a:xfrm>
            <a:off x="5791200" y="2111375"/>
            <a:ext cx="1379538" cy="1600200"/>
            <a:chOff x="2352" y="2160"/>
            <a:chExt cx="768" cy="1008"/>
          </a:xfrm>
        </p:grpSpPr>
        <p:sp>
          <p:nvSpPr>
            <p:cNvPr id="13385" name="Rectangle 26"/>
            <p:cNvSpPr>
              <a:spLocks noChangeArrowheads="1"/>
            </p:cNvSpPr>
            <p:nvPr/>
          </p:nvSpPr>
          <p:spPr bwMode="auto">
            <a:xfrm>
              <a:off x="2352" y="3024"/>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6" name="Rectangle 27"/>
            <p:cNvSpPr>
              <a:spLocks noChangeArrowheads="1"/>
            </p:cNvSpPr>
            <p:nvPr/>
          </p:nvSpPr>
          <p:spPr bwMode="auto">
            <a:xfrm>
              <a:off x="2352" y="2880"/>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7" name="Rectangle 28"/>
            <p:cNvSpPr>
              <a:spLocks noChangeArrowheads="1"/>
            </p:cNvSpPr>
            <p:nvPr/>
          </p:nvSpPr>
          <p:spPr bwMode="auto">
            <a:xfrm>
              <a:off x="2352" y="2160"/>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8" name="Rectangle 29"/>
            <p:cNvSpPr>
              <a:spLocks noChangeArrowheads="1"/>
            </p:cNvSpPr>
            <p:nvPr/>
          </p:nvSpPr>
          <p:spPr bwMode="auto">
            <a:xfrm>
              <a:off x="2352" y="2304"/>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9" name="Rectangle 30"/>
            <p:cNvSpPr>
              <a:spLocks noChangeArrowheads="1"/>
            </p:cNvSpPr>
            <p:nvPr/>
          </p:nvSpPr>
          <p:spPr bwMode="auto">
            <a:xfrm>
              <a:off x="2352" y="2448"/>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90" name="Rectangle 31"/>
            <p:cNvSpPr>
              <a:spLocks noChangeArrowheads="1"/>
            </p:cNvSpPr>
            <p:nvPr/>
          </p:nvSpPr>
          <p:spPr bwMode="auto">
            <a:xfrm>
              <a:off x="2352" y="2592"/>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91" name="Rectangle 32"/>
            <p:cNvSpPr>
              <a:spLocks noChangeArrowheads="1"/>
            </p:cNvSpPr>
            <p:nvPr/>
          </p:nvSpPr>
          <p:spPr bwMode="auto">
            <a:xfrm>
              <a:off x="2352" y="2736"/>
              <a:ext cx="768" cy="14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grpSp>
      <p:sp>
        <p:nvSpPr>
          <p:cNvPr id="13338" name="Line 33"/>
          <p:cNvSpPr>
            <a:spLocks noChangeShapeType="1"/>
          </p:cNvSpPr>
          <p:nvPr/>
        </p:nvSpPr>
        <p:spPr bwMode="auto">
          <a:xfrm flipV="1">
            <a:off x="3276600" y="3101975"/>
            <a:ext cx="2514600" cy="11811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9" name="Line 34"/>
          <p:cNvSpPr>
            <a:spLocks noChangeShapeType="1"/>
          </p:cNvSpPr>
          <p:nvPr/>
        </p:nvSpPr>
        <p:spPr bwMode="auto">
          <a:xfrm>
            <a:off x="3276600" y="3584575"/>
            <a:ext cx="2522538" cy="2232025"/>
          </a:xfrm>
          <a:prstGeom prst="line">
            <a:avLst/>
          </a:prstGeom>
          <a:noFill/>
          <a:ln w="19050">
            <a:solidFill>
              <a:schemeClr val="tx1"/>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Line 35"/>
          <p:cNvSpPr>
            <a:spLocks noChangeShapeType="1"/>
          </p:cNvSpPr>
          <p:nvPr/>
        </p:nvSpPr>
        <p:spPr bwMode="auto">
          <a:xfrm flipV="1">
            <a:off x="3282950" y="2720975"/>
            <a:ext cx="2508250" cy="11049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1" name="Line 36"/>
          <p:cNvSpPr>
            <a:spLocks noChangeShapeType="1"/>
          </p:cNvSpPr>
          <p:nvPr/>
        </p:nvSpPr>
        <p:spPr bwMode="auto">
          <a:xfrm>
            <a:off x="3276600" y="4041775"/>
            <a:ext cx="2522538" cy="2043113"/>
          </a:xfrm>
          <a:prstGeom prst="line">
            <a:avLst/>
          </a:prstGeom>
          <a:noFill/>
          <a:ln w="19050">
            <a:solidFill>
              <a:schemeClr val="tx1"/>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2" name="Line 37"/>
          <p:cNvSpPr>
            <a:spLocks noChangeShapeType="1"/>
          </p:cNvSpPr>
          <p:nvPr/>
        </p:nvSpPr>
        <p:spPr bwMode="auto">
          <a:xfrm flipV="1">
            <a:off x="3270250" y="2492375"/>
            <a:ext cx="2520950" cy="8826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Line 38"/>
          <p:cNvSpPr>
            <a:spLocks noChangeShapeType="1"/>
          </p:cNvSpPr>
          <p:nvPr/>
        </p:nvSpPr>
        <p:spPr bwMode="auto">
          <a:xfrm flipV="1">
            <a:off x="3282950" y="2187575"/>
            <a:ext cx="2508250" cy="952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Line 39"/>
          <p:cNvSpPr>
            <a:spLocks noChangeShapeType="1"/>
          </p:cNvSpPr>
          <p:nvPr/>
        </p:nvSpPr>
        <p:spPr bwMode="auto">
          <a:xfrm>
            <a:off x="3289300" y="2905125"/>
            <a:ext cx="2501900" cy="7302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5" name="Line 40"/>
          <p:cNvSpPr>
            <a:spLocks noChangeShapeType="1"/>
          </p:cNvSpPr>
          <p:nvPr/>
        </p:nvSpPr>
        <p:spPr bwMode="auto">
          <a:xfrm>
            <a:off x="3295650" y="2689225"/>
            <a:ext cx="2516188" cy="2786063"/>
          </a:xfrm>
          <a:prstGeom prst="line">
            <a:avLst/>
          </a:prstGeom>
          <a:noFill/>
          <a:ln w="19050">
            <a:solidFill>
              <a:schemeClr val="tx1"/>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Line 41"/>
          <p:cNvSpPr>
            <a:spLocks noChangeShapeType="1"/>
          </p:cNvSpPr>
          <p:nvPr/>
        </p:nvSpPr>
        <p:spPr bwMode="auto">
          <a:xfrm>
            <a:off x="3289300" y="2238375"/>
            <a:ext cx="2501900" cy="711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7" name="Line 42"/>
          <p:cNvSpPr>
            <a:spLocks noChangeShapeType="1"/>
          </p:cNvSpPr>
          <p:nvPr/>
        </p:nvSpPr>
        <p:spPr bwMode="auto">
          <a:xfrm>
            <a:off x="3263900" y="2454275"/>
            <a:ext cx="2527300" cy="952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8" name="Rectangle 43"/>
          <p:cNvSpPr>
            <a:spLocks noChangeArrowheads="1"/>
          </p:cNvSpPr>
          <p:nvPr/>
        </p:nvSpPr>
        <p:spPr bwMode="auto">
          <a:xfrm>
            <a:off x="5418138" y="5068888"/>
            <a:ext cx="2124075" cy="8540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49" name="Oval 44"/>
          <p:cNvSpPr>
            <a:spLocks noChangeArrowheads="1"/>
          </p:cNvSpPr>
          <p:nvPr/>
        </p:nvSpPr>
        <p:spPr bwMode="auto">
          <a:xfrm>
            <a:off x="5418138" y="4816475"/>
            <a:ext cx="2124075" cy="341313"/>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50" name="Line 45"/>
          <p:cNvSpPr>
            <a:spLocks noChangeShapeType="1"/>
          </p:cNvSpPr>
          <p:nvPr/>
        </p:nvSpPr>
        <p:spPr bwMode="auto">
          <a:xfrm>
            <a:off x="5418138" y="5008563"/>
            <a:ext cx="0" cy="10763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1" name="Line 46"/>
          <p:cNvSpPr>
            <a:spLocks noChangeShapeType="1"/>
          </p:cNvSpPr>
          <p:nvPr/>
        </p:nvSpPr>
        <p:spPr bwMode="auto">
          <a:xfrm>
            <a:off x="7542213" y="5008563"/>
            <a:ext cx="0" cy="10763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2" name="Freeform 47"/>
          <p:cNvSpPr>
            <a:spLocks/>
          </p:cNvSpPr>
          <p:nvPr/>
        </p:nvSpPr>
        <p:spPr bwMode="auto">
          <a:xfrm>
            <a:off x="5418138" y="6084888"/>
            <a:ext cx="2124075" cy="239712"/>
          </a:xfrm>
          <a:custGeom>
            <a:avLst/>
            <a:gdLst>
              <a:gd name="T0" fmla="*/ 0 w 816"/>
              <a:gd name="T1" fmla="*/ 0 h 84"/>
              <a:gd name="T2" fmla="*/ 2147483647 w 816"/>
              <a:gd name="T3" fmla="*/ 2147483647 h 84"/>
              <a:gd name="T4" fmla="*/ 2147483647 w 816"/>
              <a:gd name="T5" fmla="*/ 2147483647 h 84"/>
              <a:gd name="T6" fmla="*/ 2147483647 w 816"/>
              <a:gd name="T7" fmla="*/ 2147483647 h 84"/>
              <a:gd name="T8" fmla="*/ 2147483647 w 816"/>
              <a:gd name="T9" fmla="*/ 0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16" h="84">
                <a:moveTo>
                  <a:pt x="0" y="0"/>
                </a:moveTo>
                <a:cubicBezTo>
                  <a:pt x="25" y="10"/>
                  <a:pt x="81" y="46"/>
                  <a:pt x="150" y="60"/>
                </a:cubicBezTo>
                <a:cubicBezTo>
                  <a:pt x="219" y="74"/>
                  <a:pt x="326" y="84"/>
                  <a:pt x="414" y="84"/>
                </a:cubicBezTo>
                <a:cubicBezTo>
                  <a:pt x="502" y="84"/>
                  <a:pt x="611" y="74"/>
                  <a:pt x="678" y="60"/>
                </a:cubicBezTo>
                <a:cubicBezTo>
                  <a:pt x="745" y="46"/>
                  <a:pt x="787" y="12"/>
                  <a:pt x="816" y="0"/>
                </a:cubicBezTo>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3" name="Text Box 48"/>
          <p:cNvSpPr txBox="1">
            <a:spLocks noChangeArrowheads="1"/>
          </p:cNvSpPr>
          <p:nvPr/>
        </p:nvSpPr>
        <p:spPr bwMode="auto">
          <a:xfrm>
            <a:off x="5638800" y="4437063"/>
            <a:ext cx="1581150"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800" b="1">
                <a:solidFill>
                  <a:schemeClr val="tx1"/>
                </a:solidFill>
                <a:latin typeface="Helvetica" panose="020B0604020202020204" pitchFamily="34" charset="0"/>
              </a:rPr>
              <a:t>Disk Storage</a:t>
            </a:r>
          </a:p>
        </p:txBody>
      </p:sp>
      <p:sp>
        <p:nvSpPr>
          <p:cNvPr id="13354" name="Rectangle 49"/>
          <p:cNvSpPr>
            <a:spLocks noChangeArrowheads="1"/>
          </p:cNvSpPr>
          <p:nvPr/>
        </p:nvSpPr>
        <p:spPr bwMode="auto">
          <a:xfrm>
            <a:off x="5799138" y="5588000"/>
            <a:ext cx="1379537" cy="228600"/>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55" name="Rectangle 50"/>
          <p:cNvSpPr>
            <a:spLocks noChangeArrowheads="1"/>
          </p:cNvSpPr>
          <p:nvPr/>
        </p:nvSpPr>
        <p:spPr bwMode="auto">
          <a:xfrm>
            <a:off x="5799138" y="5246688"/>
            <a:ext cx="1379537" cy="228600"/>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56" name="Rectangle 51"/>
          <p:cNvSpPr>
            <a:spLocks noChangeArrowheads="1"/>
          </p:cNvSpPr>
          <p:nvPr/>
        </p:nvSpPr>
        <p:spPr bwMode="auto">
          <a:xfrm>
            <a:off x="5799138" y="5932488"/>
            <a:ext cx="1379537" cy="228600"/>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grpSp>
        <p:nvGrpSpPr>
          <p:cNvPr id="13357" name="Group 52"/>
          <p:cNvGrpSpPr>
            <a:grpSpLocks/>
          </p:cNvGrpSpPr>
          <p:nvPr/>
        </p:nvGrpSpPr>
        <p:grpSpPr bwMode="auto">
          <a:xfrm>
            <a:off x="2133600" y="2111375"/>
            <a:ext cx="304800" cy="2286000"/>
            <a:chOff x="960" y="1344"/>
            <a:chExt cx="768" cy="1440"/>
          </a:xfrm>
        </p:grpSpPr>
        <p:sp>
          <p:nvSpPr>
            <p:cNvPr id="13375" name="Rectangle 53"/>
            <p:cNvSpPr>
              <a:spLocks noChangeArrowheads="1"/>
            </p:cNvSpPr>
            <p:nvPr/>
          </p:nvSpPr>
          <p:spPr bwMode="auto">
            <a:xfrm>
              <a:off x="960" y="2208"/>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76" name="Rectangle 54"/>
            <p:cNvSpPr>
              <a:spLocks noChangeArrowheads="1"/>
            </p:cNvSpPr>
            <p:nvPr/>
          </p:nvSpPr>
          <p:spPr bwMode="auto">
            <a:xfrm>
              <a:off x="960" y="2352"/>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77" name="Rectangle 55"/>
            <p:cNvSpPr>
              <a:spLocks noChangeArrowheads="1"/>
            </p:cNvSpPr>
            <p:nvPr/>
          </p:nvSpPr>
          <p:spPr bwMode="auto">
            <a:xfrm>
              <a:off x="960" y="2496"/>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78" name="Rectangle 56"/>
            <p:cNvSpPr>
              <a:spLocks noChangeArrowheads="1"/>
            </p:cNvSpPr>
            <p:nvPr/>
          </p:nvSpPr>
          <p:spPr bwMode="auto">
            <a:xfrm>
              <a:off x="960" y="2640"/>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79" name="Rectangle 57"/>
            <p:cNvSpPr>
              <a:spLocks noChangeArrowheads="1"/>
            </p:cNvSpPr>
            <p:nvPr/>
          </p:nvSpPr>
          <p:spPr bwMode="auto">
            <a:xfrm>
              <a:off x="960" y="2064"/>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0" name="Rectangle 58"/>
            <p:cNvSpPr>
              <a:spLocks noChangeArrowheads="1"/>
            </p:cNvSpPr>
            <p:nvPr/>
          </p:nvSpPr>
          <p:spPr bwMode="auto">
            <a:xfrm>
              <a:off x="960" y="1344"/>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1" name="Rectangle 59"/>
            <p:cNvSpPr>
              <a:spLocks noChangeArrowheads="1"/>
            </p:cNvSpPr>
            <p:nvPr/>
          </p:nvSpPr>
          <p:spPr bwMode="auto">
            <a:xfrm>
              <a:off x="960" y="1488"/>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2" name="Rectangle 60"/>
            <p:cNvSpPr>
              <a:spLocks noChangeArrowheads="1"/>
            </p:cNvSpPr>
            <p:nvPr/>
          </p:nvSpPr>
          <p:spPr bwMode="auto">
            <a:xfrm>
              <a:off x="960" y="1632"/>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3" name="Rectangle 61"/>
            <p:cNvSpPr>
              <a:spLocks noChangeArrowheads="1"/>
            </p:cNvSpPr>
            <p:nvPr/>
          </p:nvSpPr>
          <p:spPr bwMode="auto">
            <a:xfrm>
              <a:off x="960" y="1776"/>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84" name="Rectangle 62"/>
            <p:cNvSpPr>
              <a:spLocks noChangeArrowheads="1"/>
            </p:cNvSpPr>
            <p:nvPr/>
          </p:nvSpPr>
          <p:spPr bwMode="auto">
            <a:xfrm>
              <a:off x="960" y="1920"/>
              <a:ext cx="768"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grpSp>
      <p:sp>
        <p:nvSpPr>
          <p:cNvPr id="13358" name="Text Box 63"/>
          <p:cNvSpPr txBox="1">
            <a:spLocks noChangeArrowheads="1"/>
          </p:cNvSpPr>
          <p:nvPr/>
        </p:nvSpPr>
        <p:spPr bwMode="auto">
          <a:xfrm>
            <a:off x="1981200" y="1806575"/>
            <a:ext cx="60960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200" b="1" i="1">
                <a:solidFill>
                  <a:schemeClr val="tx1"/>
                </a:solidFill>
                <a:latin typeface="Helvetica" panose="020B0604020202020204" pitchFamily="34" charset="0"/>
              </a:rPr>
              <a:t>Valid</a:t>
            </a:r>
            <a:endParaRPr lang="en-US" altLang="he-IL" sz="1800" b="1">
              <a:solidFill>
                <a:schemeClr val="tx1"/>
              </a:solidFill>
              <a:latin typeface="Helvetica" panose="020B0604020202020204" pitchFamily="34" charset="0"/>
            </a:endParaRPr>
          </a:p>
        </p:txBody>
      </p:sp>
      <p:sp>
        <p:nvSpPr>
          <p:cNvPr id="13359" name="Text Box 64"/>
          <p:cNvSpPr txBox="1">
            <a:spLocks noChangeArrowheads="1"/>
          </p:cNvSpPr>
          <p:nvPr/>
        </p:nvSpPr>
        <p:spPr bwMode="auto">
          <a:xfrm>
            <a:off x="2133600" y="2081213"/>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0" name="Text Box 65"/>
          <p:cNvSpPr txBox="1">
            <a:spLocks noChangeArrowheads="1"/>
          </p:cNvSpPr>
          <p:nvPr/>
        </p:nvSpPr>
        <p:spPr bwMode="auto">
          <a:xfrm>
            <a:off x="2133600" y="23399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1" name="Text Box 66"/>
          <p:cNvSpPr txBox="1">
            <a:spLocks noChangeArrowheads="1"/>
          </p:cNvSpPr>
          <p:nvPr/>
        </p:nvSpPr>
        <p:spPr bwMode="auto">
          <a:xfrm>
            <a:off x="2133600" y="27971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2" name="Text Box 67"/>
          <p:cNvSpPr txBox="1">
            <a:spLocks noChangeArrowheads="1"/>
          </p:cNvSpPr>
          <p:nvPr/>
        </p:nvSpPr>
        <p:spPr bwMode="auto">
          <a:xfrm>
            <a:off x="2133600" y="30257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3" name="Text Box 68"/>
          <p:cNvSpPr txBox="1">
            <a:spLocks noChangeArrowheads="1"/>
          </p:cNvSpPr>
          <p:nvPr/>
        </p:nvSpPr>
        <p:spPr bwMode="auto">
          <a:xfrm>
            <a:off x="2133600" y="32543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4" name="Text Box 69"/>
          <p:cNvSpPr txBox="1">
            <a:spLocks noChangeArrowheads="1"/>
          </p:cNvSpPr>
          <p:nvPr/>
        </p:nvSpPr>
        <p:spPr bwMode="auto">
          <a:xfrm>
            <a:off x="2133600" y="37115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5" name="Text Box 70"/>
          <p:cNvSpPr txBox="1">
            <a:spLocks noChangeArrowheads="1"/>
          </p:cNvSpPr>
          <p:nvPr/>
        </p:nvSpPr>
        <p:spPr bwMode="auto">
          <a:xfrm>
            <a:off x="2133600" y="41687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1</a:t>
            </a:r>
            <a:endParaRPr lang="en-US" altLang="he-IL" sz="1800" b="1">
              <a:solidFill>
                <a:schemeClr val="tx1"/>
              </a:solidFill>
              <a:latin typeface="Helvetica" panose="020B0604020202020204" pitchFamily="34" charset="0"/>
            </a:endParaRPr>
          </a:p>
        </p:txBody>
      </p:sp>
      <p:sp>
        <p:nvSpPr>
          <p:cNvPr id="13366" name="Text Box 71"/>
          <p:cNvSpPr txBox="1">
            <a:spLocks noChangeArrowheads="1"/>
          </p:cNvSpPr>
          <p:nvPr/>
        </p:nvSpPr>
        <p:spPr bwMode="auto">
          <a:xfrm>
            <a:off x="2133600" y="39401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0</a:t>
            </a:r>
            <a:endParaRPr lang="en-US" altLang="he-IL" sz="1800" b="1">
              <a:solidFill>
                <a:schemeClr val="tx1"/>
              </a:solidFill>
              <a:latin typeface="Helvetica" panose="020B0604020202020204" pitchFamily="34" charset="0"/>
            </a:endParaRPr>
          </a:p>
        </p:txBody>
      </p:sp>
      <p:sp>
        <p:nvSpPr>
          <p:cNvPr id="13367" name="Text Box 72"/>
          <p:cNvSpPr txBox="1">
            <a:spLocks noChangeArrowheads="1"/>
          </p:cNvSpPr>
          <p:nvPr/>
        </p:nvSpPr>
        <p:spPr bwMode="auto">
          <a:xfrm>
            <a:off x="2133600" y="34829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0</a:t>
            </a:r>
            <a:endParaRPr lang="en-US" altLang="he-IL" sz="1800" b="1">
              <a:solidFill>
                <a:schemeClr val="tx1"/>
              </a:solidFill>
              <a:latin typeface="Helvetica" panose="020B0604020202020204" pitchFamily="34" charset="0"/>
            </a:endParaRPr>
          </a:p>
        </p:txBody>
      </p:sp>
      <p:sp>
        <p:nvSpPr>
          <p:cNvPr id="13368" name="Text Box 73"/>
          <p:cNvSpPr txBox="1">
            <a:spLocks noChangeArrowheads="1"/>
          </p:cNvSpPr>
          <p:nvPr/>
        </p:nvSpPr>
        <p:spPr bwMode="auto">
          <a:xfrm>
            <a:off x="2133600" y="2568575"/>
            <a:ext cx="28257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en-US" altLang="he-IL" sz="1400">
                <a:solidFill>
                  <a:schemeClr val="tx1"/>
                </a:solidFill>
                <a:latin typeface="Helvetica" panose="020B0604020202020204" pitchFamily="34" charset="0"/>
              </a:rPr>
              <a:t>0</a:t>
            </a:r>
            <a:endParaRPr lang="en-US" altLang="he-IL" sz="1800" b="1">
              <a:solidFill>
                <a:schemeClr val="tx1"/>
              </a:solidFill>
              <a:latin typeface="Helvetica" panose="020B0604020202020204" pitchFamily="34" charset="0"/>
            </a:endParaRPr>
          </a:p>
        </p:txBody>
      </p:sp>
      <p:sp>
        <p:nvSpPr>
          <p:cNvPr id="13369" name="Rectangle 74"/>
          <p:cNvSpPr>
            <a:spLocks noChangeArrowheads="1"/>
          </p:cNvSpPr>
          <p:nvPr/>
        </p:nvSpPr>
        <p:spPr bwMode="auto">
          <a:xfrm>
            <a:off x="900113" y="1654175"/>
            <a:ext cx="762000" cy="2286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he-IL" altLang="he-IL">
              <a:solidFill>
                <a:schemeClr val="tx1"/>
              </a:solidFill>
              <a:latin typeface="Tahoma" panose="020B0604030504040204" pitchFamily="34" charset="0"/>
            </a:endParaRPr>
          </a:p>
        </p:txBody>
      </p:sp>
      <p:sp>
        <p:nvSpPr>
          <p:cNvPr id="13370" name="Text Box 75"/>
          <p:cNvSpPr txBox="1">
            <a:spLocks noChangeArrowheads="1"/>
          </p:cNvSpPr>
          <p:nvPr/>
        </p:nvSpPr>
        <p:spPr bwMode="auto">
          <a:xfrm>
            <a:off x="107950" y="1989138"/>
            <a:ext cx="1209675"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algn="ctr" rtl="0">
              <a:spcBef>
                <a:spcPct val="0"/>
              </a:spcBef>
              <a:buClrTx/>
              <a:buSzTx/>
              <a:buFontTx/>
              <a:buNone/>
            </a:pPr>
            <a:r>
              <a:rPr lang="en-US" altLang="he-IL" sz="1400" b="1">
                <a:solidFill>
                  <a:schemeClr val="tx1"/>
                </a:solidFill>
                <a:latin typeface="Helvetica" panose="020B0604020202020204" pitchFamily="34" charset="0"/>
              </a:rPr>
              <a:t>Virtual Page</a:t>
            </a:r>
          </a:p>
          <a:p>
            <a:pPr algn="ctr" rtl="0">
              <a:spcBef>
                <a:spcPct val="0"/>
              </a:spcBef>
              <a:buClrTx/>
              <a:buSzTx/>
              <a:buFontTx/>
              <a:buNone/>
            </a:pPr>
            <a:r>
              <a:rPr lang="en-US" altLang="he-IL" sz="1400" b="1">
                <a:solidFill>
                  <a:schemeClr val="tx1"/>
                </a:solidFill>
                <a:latin typeface="Helvetica" panose="020B0604020202020204" pitchFamily="34" charset="0"/>
              </a:rPr>
              <a:t>Number</a:t>
            </a:r>
          </a:p>
        </p:txBody>
      </p:sp>
      <p:grpSp>
        <p:nvGrpSpPr>
          <p:cNvPr id="13371" name="Group 76"/>
          <p:cNvGrpSpPr>
            <a:grpSpLocks/>
          </p:cNvGrpSpPr>
          <p:nvPr/>
        </p:nvGrpSpPr>
        <p:grpSpPr bwMode="auto">
          <a:xfrm>
            <a:off x="1258888" y="1882775"/>
            <a:ext cx="798512" cy="1295400"/>
            <a:chOff x="816" y="1152"/>
            <a:chExt cx="624" cy="816"/>
          </a:xfrm>
        </p:grpSpPr>
        <p:sp>
          <p:nvSpPr>
            <p:cNvPr id="13373" name="Line 77"/>
            <p:cNvSpPr>
              <a:spLocks noChangeShapeType="1"/>
            </p:cNvSpPr>
            <p:nvPr/>
          </p:nvSpPr>
          <p:spPr bwMode="auto">
            <a:xfrm>
              <a:off x="816" y="1152"/>
              <a:ext cx="0" cy="81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4" name="Line 78"/>
            <p:cNvSpPr>
              <a:spLocks noChangeShapeType="1"/>
            </p:cNvSpPr>
            <p:nvPr/>
          </p:nvSpPr>
          <p:spPr bwMode="auto">
            <a:xfrm>
              <a:off x="816" y="1968"/>
              <a:ext cx="62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372" name="Rectangle 79"/>
          <p:cNvSpPr>
            <a:spLocks noGrp="1" noChangeArrowheads="1"/>
          </p:cNvSpPr>
          <p:nvPr>
            <p:ph type="title"/>
          </p:nvPr>
        </p:nvSpPr>
        <p:spPr/>
        <p:txBody>
          <a:bodyPr/>
          <a:lstStyle/>
          <a:p>
            <a:pPr eaLnBrk="1" hangingPunct="1"/>
            <a:r>
              <a:rPr lang="he-IL" altLang="he-IL"/>
              <a:t>אבל חלק מהמסגרות נמצאות על הדיסק...</a:t>
            </a:r>
            <a:endParaRPr lang="en-US" altLang="he-IL"/>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he-IL" altLang="he-IL"/>
              <a:t>כשהמידע נמצא על הדיסק...</a:t>
            </a:r>
          </a:p>
        </p:txBody>
      </p:sp>
      <p:sp>
        <p:nvSpPr>
          <p:cNvPr id="14339" name="Content Placeholder 2"/>
          <p:cNvSpPr>
            <a:spLocks noGrp="1"/>
          </p:cNvSpPr>
          <p:nvPr>
            <p:ph idx="1"/>
          </p:nvPr>
        </p:nvSpPr>
        <p:spPr/>
        <p:txBody>
          <a:bodyPr/>
          <a:lstStyle/>
          <a:p>
            <a:pPr eaLnBrk="1" hangingPunct="1">
              <a:defRPr/>
            </a:pPr>
            <a:r>
              <a:rPr lang="he-IL" dirty="0"/>
              <a:t>... נוצרת פסיקה בשם </a:t>
            </a:r>
            <a:r>
              <a:rPr lang="en-US" dirty="0"/>
              <a:t>page fault</a:t>
            </a:r>
            <a:r>
              <a:rPr lang="he-IL" dirty="0"/>
              <a:t>.</a:t>
            </a:r>
          </a:p>
          <a:p>
            <a:pPr lvl="1" eaLnBrk="1" hangingPunct="1">
              <a:defRPr/>
            </a:pPr>
            <a:endParaRPr lang="he-IL" dirty="0"/>
          </a:p>
          <a:p>
            <a:pPr eaLnBrk="1" hangingPunct="1">
              <a:defRPr/>
            </a:pPr>
            <a:r>
              <a:rPr lang="he-IL" dirty="0"/>
              <a:t>מערכת ההפעלה:</a:t>
            </a:r>
            <a:r>
              <a:rPr lang="en-US" dirty="0"/>
              <a:t> </a:t>
            </a:r>
            <a:endParaRPr lang="he-IL" dirty="0"/>
          </a:p>
          <a:p>
            <a:pPr lvl="1" eaLnBrk="1" hangingPunct="1">
              <a:defRPr/>
            </a:pPr>
            <a:r>
              <a:rPr lang="he-IL" dirty="0"/>
              <a:t>מעבירה את התהליך למצב המתנה, </a:t>
            </a:r>
          </a:p>
          <a:p>
            <a:pPr lvl="1" eaLnBrk="1" hangingPunct="1">
              <a:defRPr/>
            </a:pPr>
            <a:r>
              <a:rPr lang="he-IL" dirty="0"/>
              <a:t>מבצעת </a:t>
            </a:r>
            <a:r>
              <a:rPr lang="en-US" dirty="0"/>
              <a:t>swapping</a:t>
            </a:r>
            <a:r>
              <a:rPr lang="he-IL" dirty="0"/>
              <a:t>:</a:t>
            </a:r>
            <a:r>
              <a:rPr lang="en-US" dirty="0"/>
              <a:t> </a:t>
            </a:r>
          </a:p>
          <a:p>
            <a:pPr lvl="2" eaLnBrk="1" hangingPunct="1">
              <a:defRPr/>
            </a:pPr>
            <a:r>
              <a:rPr lang="en-US" dirty="0"/>
              <a:t>Swap-out</a:t>
            </a:r>
            <a:r>
              <a:rPr lang="he-IL" dirty="0"/>
              <a:t>  מוציאה מסגרת מה </a:t>
            </a:r>
            <a:r>
              <a:rPr lang="en-US" dirty="0"/>
              <a:t>RAM </a:t>
            </a:r>
            <a:r>
              <a:rPr lang="he-IL" dirty="0"/>
              <a:t> לפי מדיניות </a:t>
            </a:r>
            <a:r>
              <a:rPr lang="en-US" dirty="0"/>
              <a:t>LRU</a:t>
            </a:r>
            <a:endParaRPr lang="he-IL" dirty="0"/>
          </a:p>
          <a:p>
            <a:pPr lvl="2" eaLnBrk="1" hangingPunct="1">
              <a:defRPr/>
            </a:pPr>
            <a:r>
              <a:rPr lang="en-US" dirty="0"/>
              <a:t>Swap-In</a:t>
            </a:r>
            <a:r>
              <a:rPr lang="he-IL" dirty="0"/>
              <a:t> מכניסה את המסגרת המבוקשת ל </a:t>
            </a:r>
            <a:r>
              <a:rPr lang="en-US" dirty="0"/>
              <a:t>RAM</a:t>
            </a:r>
            <a:endParaRPr lang="he-IL" dirty="0"/>
          </a:p>
          <a:p>
            <a:pPr lvl="2" eaLnBrk="1" hangingPunct="1">
              <a:defRPr/>
            </a:pPr>
            <a:r>
              <a:rPr lang="he-IL" dirty="0"/>
              <a:t>מעדכנת את ה </a:t>
            </a:r>
            <a:r>
              <a:rPr lang="en-US" dirty="0"/>
              <a:t>valid-bits</a:t>
            </a:r>
            <a:r>
              <a:rPr lang="he-IL" dirty="0"/>
              <a:t> בטבלת הדפים. </a:t>
            </a:r>
          </a:p>
          <a:p>
            <a:pPr lvl="1" eaLnBrk="1" hangingPunct="1">
              <a:defRPr/>
            </a:pPr>
            <a:r>
              <a:rPr lang="he-IL" dirty="0"/>
              <a:t>מחזירה את התהליך לריצה</a:t>
            </a:r>
          </a:p>
          <a:p>
            <a:pPr lvl="1" eaLnBrk="1" hangingPunct="1">
              <a:defRPr/>
            </a:pPr>
            <a:endParaRPr lang="he-IL" dirty="0"/>
          </a:p>
          <a:p>
            <a:pPr marL="342900" lvl="2" indent="-342900" eaLnBrk="1" hangingPunct="1">
              <a:buSzPct val="60000"/>
              <a:defRPr/>
            </a:pPr>
            <a:r>
              <a:rPr lang="he-IL" dirty="0"/>
              <a:t>(</a:t>
            </a:r>
            <a:r>
              <a:rPr lang="en-US" dirty="0"/>
              <a:t>swapping</a:t>
            </a:r>
            <a:r>
              <a:rPr lang="he-IL" dirty="0"/>
              <a:t> של דפים נקרא גם </a:t>
            </a:r>
            <a:r>
              <a:rPr lang="en-US" u="sng" dirty="0"/>
              <a:t>paging</a:t>
            </a:r>
            <a:r>
              <a:rPr lang="he-IL" u="sng" dirty="0"/>
              <a:t> (דפדוף)</a:t>
            </a:r>
            <a:r>
              <a:rPr lang="he-IL" dirty="0"/>
              <a:t>).</a:t>
            </a:r>
          </a:p>
          <a:p>
            <a:pPr eaLnBrk="1" hangingPunct="1">
              <a:defRPr/>
            </a:pPr>
            <a:endParaRPr lang="he-IL" dirty="0"/>
          </a:p>
        </p:txBody>
      </p:sp>
      <p:sp>
        <p:nvSpPr>
          <p:cNvPr id="4" name="Slide Number Placeholder 3"/>
          <p:cNvSpPr>
            <a:spLocks noGrp="1"/>
          </p:cNvSpPr>
          <p:nvPr>
            <p:ph type="sldNum" sz="quarter" idx="10"/>
          </p:nvPr>
        </p:nvSpPr>
        <p:spPr/>
        <p:txBody>
          <a:bodyPr/>
          <a:lstStyle>
            <a:lvl1pPr eaLnBrk="0" hangingPunct="0">
              <a:defRPr sz="2400">
                <a:solidFill>
                  <a:schemeClr val="tx1"/>
                </a:solidFill>
                <a:latin typeface="Tahoma" panose="020B0604030504040204" pitchFamily="34" charset="0"/>
                <a:cs typeface="Arial" panose="020B0604020202020204" pitchFamily="34" charset="0"/>
              </a:defRPr>
            </a:lvl1pPr>
            <a:lvl2pPr marL="742950" indent="-285750" eaLnBrk="0" hangingPunct="0">
              <a:defRPr sz="2400">
                <a:solidFill>
                  <a:schemeClr val="tx1"/>
                </a:solidFill>
                <a:latin typeface="Tahoma" panose="020B0604030504040204" pitchFamily="34" charset="0"/>
                <a:cs typeface="Arial" panose="020B0604020202020204" pitchFamily="34" charset="0"/>
              </a:defRPr>
            </a:lvl2pPr>
            <a:lvl3pPr marL="1143000" indent="-228600" eaLnBrk="0" hangingPunct="0">
              <a:defRPr sz="2400">
                <a:solidFill>
                  <a:schemeClr val="tx1"/>
                </a:solidFill>
                <a:latin typeface="Tahoma" panose="020B0604030504040204" pitchFamily="34" charset="0"/>
                <a:cs typeface="Arial" panose="020B0604020202020204" pitchFamily="34" charset="0"/>
              </a:defRPr>
            </a:lvl3pPr>
            <a:lvl4pPr marL="1600200" indent="-228600" eaLnBrk="0" hangingPunct="0">
              <a:defRPr sz="2400">
                <a:solidFill>
                  <a:schemeClr val="tx1"/>
                </a:solidFill>
                <a:latin typeface="Tahoma" panose="020B0604030504040204" pitchFamily="34" charset="0"/>
                <a:cs typeface="Arial" panose="020B0604020202020204" pitchFamily="34" charset="0"/>
              </a:defRPr>
            </a:lvl4pPr>
            <a:lvl5pPr marL="2057400" indent="-228600" eaLnBrk="0" hangingPunct="0">
              <a:defRPr sz="24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9pPr>
          </a:lstStyle>
          <a:p>
            <a:pPr eaLnBrk="1" hangingPunct="1"/>
            <a:fld id="{52A84D0E-E60C-4D53-B48C-63701E236712}" type="slidenum">
              <a:rPr lang="he-IL" altLang="en-US" sz="1400">
                <a:cs typeface="Tahoma" panose="020B0604030504040204" pitchFamily="34" charset="0"/>
              </a:rPr>
              <a:pPr eaLnBrk="1" hangingPunct="1"/>
              <a:t>9</a:t>
            </a:fld>
            <a:endParaRPr lang="en-US" altLang="en-US" sz="1400"/>
          </a:p>
        </p:txBody>
      </p:sp>
      <p:sp>
        <p:nvSpPr>
          <p:cNvPr id="14341" name="Rectangular Callout 4"/>
          <p:cNvSpPr>
            <a:spLocks noChangeArrowheads="1"/>
          </p:cNvSpPr>
          <p:nvPr/>
        </p:nvSpPr>
        <p:spPr bwMode="auto">
          <a:xfrm>
            <a:off x="827088" y="1773238"/>
            <a:ext cx="2952750" cy="1079500"/>
          </a:xfrm>
          <a:prstGeom prst="wedgeRectCallout">
            <a:avLst>
              <a:gd name="adj1" fmla="val 77838"/>
              <a:gd name="adj2" fmla="val 6613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lr>
                <a:schemeClr val="folHlink"/>
              </a:buClr>
              <a:buSzPct val="60000"/>
              <a:buFont typeface="Wingdings" panose="05000000000000000000" pitchFamily="2" charset="2"/>
              <a:buChar char="n"/>
              <a:defRPr sz="2400">
                <a:solidFill>
                  <a:srgbClr val="006600"/>
                </a:solidFill>
                <a:latin typeface="Arial" panose="020B0604020202020204" pitchFamily="34" charset="0"/>
                <a:cs typeface="Arial" panose="020B060402020202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rgbClr val="006600"/>
                </a:solidFill>
                <a:latin typeface="Arial" panose="020B0604020202020204" pitchFamily="34" charset="0"/>
                <a:cs typeface="Arial" panose="020B060402020202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he-IL" altLang="he-IL" sz="2000">
                <a:solidFill>
                  <a:schemeClr val="tx1"/>
                </a:solidFill>
                <a:latin typeface="Tahoma" panose="020B0604030504040204" pitchFamily="34" charset="0"/>
              </a:rPr>
              <a:t>דברים אחרים יעסיקו את ה </a:t>
            </a:r>
          </a:p>
          <a:p>
            <a:pPr eaLnBrk="1" hangingPunct="1">
              <a:spcBef>
                <a:spcPct val="0"/>
              </a:spcBef>
              <a:buClrTx/>
              <a:buSzTx/>
              <a:buFontTx/>
              <a:buNone/>
            </a:pPr>
            <a:r>
              <a:rPr lang="en-US" altLang="he-IL" sz="2000">
                <a:solidFill>
                  <a:schemeClr val="tx1"/>
                </a:solidFill>
                <a:latin typeface="Tahoma" panose="020B0604030504040204" pitchFamily="34" charset="0"/>
              </a:rPr>
              <a:t>CPU</a:t>
            </a:r>
            <a:r>
              <a:rPr lang="he-IL" altLang="he-IL" sz="2000">
                <a:solidFill>
                  <a:schemeClr val="tx1"/>
                </a:solidFill>
                <a:latin typeface="Tahoma" panose="020B0604030504040204" pitchFamily="34" charset="0"/>
              </a:rPr>
              <a:t> בזמן שה </a:t>
            </a:r>
            <a:r>
              <a:rPr lang="en-US" altLang="he-IL" sz="2000">
                <a:solidFill>
                  <a:schemeClr val="tx1"/>
                </a:solidFill>
                <a:latin typeface="Tahoma" panose="020B0604030504040204" pitchFamily="34" charset="0"/>
              </a:rPr>
              <a:t>MMU</a:t>
            </a:r>
            <a:r>
              <a:rPr lang="he-IL" altLang="he-IL" sz="2000">
                <a:solidFill>
                  <a:schemeClr val="tx1"/>
                </a:solidFill>
                <a:latin typeface="Tahoma" panose="020B0604030504040204" pitchFamily="34" charset="0"/>
              </a:rPr>
              <a:t> +</a:t>
            </a:r>
            <a:r>
              <a:rPr lang="en-US" altLang="he-IL" sz="2000">
                <a:solidFill>
                  <a:schemeClr val="tx1"/>
                </a:solidFill>
                <a:latin typeface="Tahoma" panose="020B0604030504040204" pitchFamily="34" charset="0"/>
              </a:rPr>
              <a:t> </a:t>
            </a:r>
            <a:r>
              <a:rPr lang="he-IL" altLang="he-IL" sz="2000">
                <a:solidFill>
                  <a:schemeClr val="tx1"/>
                </a:solidFill>
                <a:latin typeface="Tahoma" panose="020B0604030504040204" pitchFamily="34" charset="0"/>
              </a:rPr>
              <a:t>מ"ה </a:t>
            </a:r>
          </a:p>
          <a:p>
            <a:pPr eaLnBrk="1" hangingPunct="1">
              <a:spcBef>
                <a:spcPct val="0"/>
              </a:spcBef>
              <a:buClrTx/>
              <a:buSzTx/>
              <a:buFontTx/>
              <a:buNone/>
            </a:pPr>
            <a:r>
              <a:rPr lang="he-IL" altLang="he-IL" sz="2000">
                <a:solidFill>
                  <a:schemeClr val="tx1"/>
                </a:solidFill>
                <a:latin typeface="Tahoma" panose="020B0604030504040204" pitchFamily="34" charset="0"/>
              </a:rPr>
              <a:t>יטפלו בזה</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RSTOFER@CDDEBJQLEVW0Y5HA" val="4806"/>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OS2_scheduling</Template>
  <TotalTime>4061</TotalTime>
  <Words>1584</Words>
  <Application>Microsoft Office PowerPoint</Application>
  <PresentationFormat>On-screen Show (4:3)</PresentationFormat>
  <Paragraphs>282</Paragraphs>
  <Slides>18</Slides>
  <Notes>11</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Batang</vt:lpstr>
      <vt:lpstr>David</vt:lpstr>
      <vt:lpstr>Helvetica</vt:lpstr>
      <vt:lpstr>Tahoma</vt:lpstr>
      <vt:lpstr>Times New Roman</vt:lpstr>
      <vt:lpstr>Wingdings</vt:lpstr>
      <vt:lpstr>Blends</vt:lpstr>
      <vt:lpstr>זיכרון וירטואלי</vt:lpstr>
      <vt:lpstr>הפרדה בין זיכרון פיזי לזיכרון לוגי</vt:lpstr>
      <vt:lpstr>MMU = Memory Management Unit</vt:lpstr>
      <vt:lpstr>התרגום נעשה בעזרת "טבלת הדפים"</vt:lpstr>
      <vt:lpstr>כיצד נעשה התרגום ?</vt:lpstr>
      <vt:lpstr>הגנה על זיכרון של תהליכים</vt:lpstr>
      <vt:lpstr>כיצד, בעצם, נקבעות הכתובות הוירטואליות? </vt:lpstr>
      <vt:lpstr>אבל חלק מהמסגרות נמצאות על הדיסק...</vt:lpstr>
      <vt:lpstr>כשהמידע נמצא על הדיסק...</vt:lpstr>
      <vt:lpstr>Translation Lookaside Buffer (TLB)</vt:lpstr>
      <vt:lpstr>זמן גישה לזיכרון</vt:lpstr>
      <vt:lpstr>בעיות... </vt:lpstr>
      <vt:lpstr>קיימת אפשרות לשיתוף זיכרון בין תהליכים...</vt:lpstr>
      <vt:lpstr>יתרונות של זיכרון וירטואלי (1)</vt:lpstr>
      <vt:lpstr>יתרונות של זיכרון וירטואלי (2)</vt:lpstr>
      <vt:lpstr>הבהרות לגבי זיכרון מדומה</vt:lpstr>
      <vt:lpstr>הבהרות לגבי זיכרון מדומה</vt:lpstr>
      <vt:lpstr>הבהרות לגבי זיכרון מדומה</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Ofer</dc:creator>
  <cp:lastModifiedBy>Ofer Strichman</cp:lastModifiedBy>
  <cp:revision>84</cp:revision>
  <cp:lastPrinted>2014-05-15T08:24:39Z</cp:lastPrinted>
  <dcterms:created xsi:type="dcterms:W3CDTF">2008-08-01T20:03:51Z</dcterms:created>
  <dcterms:modified xsi:type="dcterms:W3CDTF">2021-06-06T09:55:00Z</dcterms:modified>
</cp:coreProperties>
</file>