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7"/>
  </p:notesMasterIdLst>
  <p:handoutMasterIdLst>
    <p:handoutMasterId r:id="rId38"/>
  </p:handoutMasterIdLst>
  <p:sldIdLst>
    <p:sldId id="343" r:id="rId2"/>
    <p:sldId id="345" r:id="rId3"/>
    <p:sldId id="382" r:id="rId4"/>
    <p:sldId id="346" r:id="rId5"/>
    <p:sldId id="347" r:id="rId6"/>
    <p:sldId id="378" r:id="rId7"/>
    <p:sldId id="348" r:id="rId8"/>
    <p:sldId id="349" r:id="rId9"/>
    <p:sldId id="360" r:id="rId10"/>
    <p:sldId id="361" r:id="rId11"/>
    <p:sldId id="363" r:id="rId12"/>
    <p:sldId id="364" r:id="rId13"/>
    <p:sldId id="350" r:id="rId14"/>
    <p:sldId id="351" r:id="rId15"/>
    <p:sldId id="352" r:id="rId16"/>
    <p:sldId id="383" r:id="rId17"/>
    <p:sldId id="384" r:id="rId18"/>
    <p:sldId id="385" r:id="rId19"/>
    <p:sldId id="386" r:id="rId20"/>
    <p:sldId id="387" r:id="rId21"/>
    <p:sldId id="388" r:id="rId22"/>
    <p:sldId id="389" r:id="rId23"/>
    <p:sldId id="390" r:id="rId24"/>
    <p:sldId id="391" r:id="rId25"/>
    <p:sldId id="355" r:id="rId26"/>
    <p:sldId id="356" r:id="rId27"/>
    <p:sldId id="353" r:id="rId28"/>
    <p:sldId id="354" r:id="rId29"/>
    <p:sldId id="359" r:id="rId30"/>
    <p:sldId id="365" r:id="rId31"/>
    <p:sldId id="366" r:id="rId32"/>
    <p:sldId id="367" r:id="rId33"/>
    <p:sldId id="369" r:id="rId34"/>
    <p:sldId id="379" r:id="rId35"/>
    <p:sldId id="370" r:id="rId36"/>
  </p:sldIdLst>
  <p:sldSz cx="9144000" cy="6858000" type="letter"/>
  <p:notesSz cx="6799263" cy="9875838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523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00"/>
    <a:srgbClr val="FF0000"/>
    <a:srgbClr val="FFCCCC"/>
    <a:srgbClr val="CCCCFF"/>
    <a:srgbClr val="CCECFF"/>
    <a:srgbClr val="9999FF"/>
    <a:srgbClr val="A50021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79594" autoAdjust="0"/>
  </p:normalViewPr>
  <p:slideViewPr>
    <p:cSldViewPr showGuides="1">
      <p:cViewPr varScale="1">
        <p:scale>
          <a:sx n="86" d="100"/>
          <a:sy n="86" d="100"/>
        </p:scale>
        <p:origin x="636" y="78"/>
      </p:cViewPr>
      <p:guideLst>
        <p:guide orient="horz"/>
        <p:guide pos="52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30"/>
    </p:cViewPr>
  </p:sorterViewPr>
  <p:notesViewPr>
    <p:cSldViewPr showGuides="1">
      <p:cViewPr varScale="1">
        <p:scale>
          <a:sx n="77" d="100"/>
          <a:sy n="77" d="100"/>
        </p:scale>
        <p:origin x="-1584" y="-104"/>
      </p:cViewPr>
      <p:guideLst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ChangeArrowheads="1"/>
          </p:cNvSpPr>
          <p:nvPr/>
        </p:nvSpPr>
        <p:spPr bwMode="auto">
          <a:xfrm>
            <a:off x="3022600" y="9405938"/>
            <a:ext cx="757238" cy="25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312" tIns="44450" rIns="87312" bIns="44450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he-IL" sz="1200" b="0"/>
              <a:t>Page </a:t>
            </a:r>
            <a:fld id="{5F8E433E-A55F-438E-8C8B-618D61945DE0}" type="slidenum">
              <a:rPr lang="he-IL" altLang="he-IL" sz="1200" b="0" smtClean="0"/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he-IL" sz="1200" b="0"/>
          </a:p>
        </p:txBody>
      </p:sp>
    </p:spTree>
    <p:extLst>
      <p:ext uri="{BB962C8B-B14F-4D97-AF65-F5344CB8AC3E}">
        <p14:creationId xmlns:p14="http://schemas.microsoft.com/office/powerpoint/2010/main" val="27262904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692650"/>
            <a:ext cx="4986337" cy="444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e-IL" noProof="0"/>
              <a:t>Body Text</a:t>
            </a:r>
          </a:p>
          <a:p>
            <a:pPr lvl="1"/>
            <a:r>
              <a:rPr lang="en-US" altLang="he-IL" noProof="0"/>
              <a:t>Second Level</a:t>
            </a:r>
          </a:p>
          <a:p>
            <a:pPr lvl="2"/>
            <a:r>
              <a:rPr lang="en-US" altLang="he-IL" noProof="0"/>
              <a:t>Third Level</a:t>
            </a:r>
          </a:p>
          <a:p>
            <a:pPr lvl="3"/>
            <a:r>
              <a:rPr lang="en-US" altLang="he-IL" noProof="0"/>
              <a:t>Fourth Level</a:t>
            </a:r>
          </a:p>
          <a:p>
            <a:pPr lvl="4"/>
            <a:r>
              <a:rPr lang="en-US" altLang="he-IL" noProof="0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00375" y="9405938"/>
            <a:ext cx="800100" cy="25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312" tIns="44450" rIns="87312" bIns="44450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he-IL" sz="1200" b="0">
                <a:latin typeface="Century Gothic" panose="020B0502020202020204" pitchFamily="34" charset="0"/>
              </a:rPr>
              <a:t>Page </a:t>
            </a:r>
            <a:fld id="{119D8E9E-761C-4E1C-BD8D-E7EBE9CD7F61}" type="slidenum">
              <a:rPr lang="he-IL" altLang="he-IL" sz="1200" b="0" smtClean="0">
                <a:latin typeface="Century Gothic" panose="020B0502020202020204" pitchFamily="34" charset="0"/>
              </a:rPr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he-IL" sz="1200" b="0">
              <a:latin typeface="Century Gothic" panose="020B0502020202020204" pitchFamily="34" charset="0"/>
            </a:endParaRPr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1388" y="747713"/>
            <a:ext cx="4916487" cy="36877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5139198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gcc.gnu.org/projects/lto/whopr.pdf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microsoft.com/en-us/cpp/build/profile-guided-optimizations?view=vs-2019" TargetMode="External"/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r" rtl="1"/>
            <a:r>
              <a:rPr lang="he-IL" altLang="he-IL"/>
              <a:t>מהדרים מודרניים כבר כן עושים ניתוח "קל" של כלל התוכנית. זה עדיין נכון ש "רב" הניתוח מתבצע בתוך הפרוצדורות. </a:t>
            </a:r>
          </a:p>
          <a:p>
            <a:r>
              <a:rPr lang="en-US" altLang="he-IL"/>
              <a:t>Latest versions of GCC, Microsoft's Visual C++, and of other compilers, perform whole-program-optimizations (WHOPR).  In order to run in reasonable time it performs only a limited set of optimizations. Reading the document about WHOPR in GCC:</a:t>
            </a:r>
            <a:endParaRPr lang="en-US" altLang="he-IL">
              <a:hlinkClick r:id="rId3" tooltip="http://gcc.gnu.org/projects/lto/whopr.pdf"/>
            </a:endParaRPr>
          </a:p>
          <a:p>
            <a:r>
              <a:rPr lang="en-US" altLang="he-IL">
                <a:hlinkClick r:id="rId3" tooltip="http://gcc.gnu.org/projects/lto/whopr.pdf"/>
              </a:rPr>
              <a:t>http://gcc.gnu.org/projects/lto/whopr.pdf</a:t>
            </a:r>
            <a:endParaRPr lang="en-US" altLang="he-IL"/>
          </a:p>
          <a:p>
            <a:r>
              <a:rPr lang="en-US" altLang="he-IL"/>
              <a:t>it seems that the most important WHOPR C optimizations are:</a:t>
            </a:r>
          </a:p>
          <a:p>
            <a:r>
              <a:rPr lang="en-US" altLang="he-IL"/>
              <a:t>- Cross module inlining: when GCC would automatically inline a function from one file.c into another file2.c  (without user intervention).</a:t>
            </a:r>
            <a:br>
              <a:rPr lang="en-US" altLang="he-IL"/>
            </a:br>
            <a:r>
              <a:rPr lang="en-US" altLang="he-IL"/>
              <a:t>  When a function is inlined then a bigger function is created which GCC can optimize much better.</a:t>
            </a:r>
          </a:p>
          <a:p>
            <a:r>
              <a:rPr lang="en-US" altLang="he-IL"/>
              <a:t>- Cloning, when a function is called many times with the same parameter, then GCC would create a copy of the function which assumes that this parameter is constant.</a:t>
            </a:r>
          </a:p>
          <a:p>
            <a:r>
              <a:rPr lang="en-US" altLang="he-IL"/>
              <a:t>- points to: allows more accurate aliasing analysis,  which may deduce that pointers do not alias and read/write may be optimized away</a:t>
            </a:r>
          </a:p>
          <a:p>
            <a:pPr>
              <a:buFontTx/>
              <a:buChar char="-"/>
            </a:pPr>
            <a:r>
              <a:rPr lang="en-US" altLang="he-IL"/>
              <a:t>Inter-procedural constant propagation.</a:t>
            </a:r>
          </a:p>
          <a:p>
            <a:pPr>
              <a:buFontTx/>
              <a:buChar char="-"/>
            </a:pPr>
            <a:endParaRPr lang="en-US" altLang="he-IL"/>
          </a:p>
          <a:p>
            <a:pPr algn="r" rtl="1">
              <a:buFontTx/>
              <a:buChar char="-"/>
            </a:pPr>
            <a:r>
              <a:rPr lang="he-IL" altLang="he-IL"/>
              <a:t>לגבי מידע סטטי:</a:t>
            </a:r>
            <a:r>
              <a:rPr lang="en-US" altLang="he-IL"/>
              <a:t> </a:t>
            </a:r>
            <a:endParaRPr lang="he-IL" altLang="he-IL"/>
          </a:p>
          <a:p>
            <a:r>
              <a:rPr lang="en-US" altLang="he-IL"/>
              <a:t>This is only 99% accurate. The compiler may generate two versions of code, such that the correct variant will be called at run-time depending on circumstances (function cloning). </a:t>
            </a:r>
          </a:p>
        </p:txBody>
      </p:sp>
    </p:spTree>
    <p:extLst>
      <p:ext uri="{BB962C8B-B14F-4D97-AF65-F5344CB8AC3E}">
        <p14:creationId xmlns:p14="http://schemas.microsoft.com/office/powerpoint/2010/main" val="17189448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r" rtl="1"/>
            <a:r>
              <a:rPr lang="he-IL" altLang="he-IL" dirty="0"/>
              <a:t>ישנן מספר דרכים לשמור את הרשימות המקושרות. הצורה הטובה ביותר זה לשמור עץ לקסיקוגרפי.  כאן התוכנית משתמשת ברשימה מקושרת פשוטה. </a:t>
            </a:r>
            <a:endParaRPr lang="en-US" altLang="he-IL" dirty="0"/>
          </a:p>
          <a:p>
            <a:pPr algn="r" rtl="1"/>
            <a:r>
              <a:rPr lang="he-IL" altLang="he-IL" dirty="0"/>
              <a:t>האפשרות הראשונה בשקף זה מתייחסת להכנסת איבר חדש (כלומר אחרי שעברנו על כל הרשימה ולא מצאנו את המילה) לראש הרשימה.</a:t>
            </a:r>
          </a:p>
          <a:p>
            <a:pPr algn="r" rtl="1"/>
            <a:endParaRPr lang="he-IL" altLang="he-IL" dirty="0"/>
          </a:p>
          <a:p>
            <a:pPr algn="r" rtl="1"/>
            <a:r>
              <a:rPr lang="he-IL" altLang="he-IL" dirty="0"/>
              <a:t>אפשרות שיפור נוספת: לשמור את הרשימות המקושרות ממוינות לפי תדירות (תדירות גבוהה – בהתחלה). כל פעם שמעלים מונה – אם הוא עבר את הקודם, להחליף ביניהם (כמו </a:t>
            </a:r>
            <a:r>
              <a:rPr lang="en-US" altLang="he-IL" dirty="0"/>
              <a:t> score </a:t>
            </a:r>
            <a:r>
              <a:rPr lang="he-IL" altLang="he-IL" dirty="0"/>
              <a:t>ב </a:t>
            </a:r>
            <a:r>
              <a:rPr lang="en-US" altLang="he-IL" dirty="0"/>
              <a:t>SAT</a:t>
            </a:r>
            <a:r>
              <a:rPr lang="he-IL" altLang="he-IL" dirty="0"/>
              <a:t>).</a:t>
            </a:r>
            <a:endParaRPr lang="en-US" altLang="he-IL" dirty="0"/>
          </a:p>
        </p:txBody>
      </p:sp>
    </p:spTree>
    <p:extLst>
      <p:ext uri="{BB962C8B-B14F-4D97-AF65-F5344CB8AC3E}">
        <p14:creationId xmlns:p14="http://schemas.microsoft.com/office/powerpoint/2010/main" val="15831256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he-IL" dirty="0"/>
              <a:t>אילו תנאים:</a:t>
            </a:r>
            <a:r>
              <a:rPr lang="en-US" dirty="0"/>
              <a:t> </a:t>
            </a:r>
            <a:r>
              <a:rPr lang="he-IL" dirty="0"/>
              <a:t>החלפה</a:t>
            </a:r>
            <a:r>
              <a:rPr lang="he-IL" baseline="0" dirty="0"/>
              <a:t> בין </a:t>
            </a:r>
            <a:r>
              <a:rPr lang="en-US" baseline="0" dirty="0"/>
              <a:t>if/else</a:t>
            </a:r>
            <a:r>
              <a:rPr lang="he-IL" baseline="0" dirty="0"/>
              <a:t> כדי להרוויח מ </a:t>
            </a:r>
            <a:r>
              <a:rPr lang="en-US" baseline="0" dirty="0"/>
              <a:t>branch prediction </a:t>
            </a:r>
            <a:endParaRPr lang="he-IL" baseline="0" dirty="0"/>
          </a:p>
          <a:p>
            <a:pPr algn="r" rtl="1"/>
            <a:r>
              <a:rPr lang="he-IL" baseline="0" dirty="0"/>
              <a:t>אילו משתנים:</a:t>
            </a:r>
            <a:r>
              <a:rPr lang="en-US" baseline="0" dirty="0"/>
              <a:t> </a:t>
            </a:r>
            <a:r>
              <a:rPr lang="he-IL" baseline="0" dirty="0"/>
              <a:t>כדי להחליט מי יישמר ברגיסטר</a:t>
            </a:r>
          </a:p>
          <a:p>
            <a:pPr algn="r" rtl="1"/>
            <a:r>
              <a:rPr lang="he-IL" baseline="0" dirty="0"/>
              <a:t>איזה פונקציות: כדי להחליט על </a:t>
            </a:r>
            <a:r>
              <a:rPr lang="en-US" baseline="0" dirty="0" err="1"/>
              <a:t>inlining</a:t>
            </a:r>
            <a:r>
              <a:rPr lang="he-IL" baseline="0" dirty="0"/>
              <a:t>. אפשר גם להפעיל </a:t>
            </a:r>
            <a:r>
              <a:rPr lang="he-IL" baseline="0" dirty="0" err="1"/>
              <a:t>אופטימיזציות</a:t>
            </a:r>
            <a:r>
              <a:rPr lang="he-IL" baseline="0" dirty="0"/>
              <a:t> יקרות יותר על פונקציות אלה.</a:t>
            </a:r>
            <a:endParaRPr lang="en-US" baseline="0" dirty="0"/>
          </a:p>
          <a:p>
            <a:pPr algn="r" rtl="1"/>
            <a:r>
              <a:rPr lang="he-IL" baseline="0" dirty="0"/>
              <a:t>יש רשימה ארוכה של </a:t>
            </a:r>
            <a:r>
              <a:rPr lang="he-IL" baseline="0" dirty="0" err="1"/>
              <a:t>אופטימיזציות</a:t>
            </a:r>
            <a:r>
              <a:rPr lang="he-IL" baseline="0" dirty="0"/>
              <a:t> כאלה ב </a:t>
            </a:r>
            <a:r>
              <a:rPr lang="en-US" baseline="0" dirty="0"/>
              <a:t>https://msdn.microsoft.com/en-us/library/e7k32f4k.aspx</a:t>
            </a:r>
            <a:endParaRPr lang="he-IL" baseline="0" dirty="0"/>
          </a:p>
          <a:p>
            <a:pPr algn="r" rtl="1"/>
            <a:r>
              <a:rPr lang="he-IL" dirty="0"/>
              <a:t>וגם ב </a:t>
            </a:r>
            <a:r>
              <a:rPr lang="en-US" dirty="0">
                <a:hlinkClick r:id="rId3"/>
              </a:rPr>
              <a:t>https://docs.microsoft.com/en-us/cpp/build/profile-guided-optimizations?view=vs-2019</a:t>
            </a:r>
            <a:endParaRPr lang="he-IL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2039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Wall-clock time may</a:t>
            </a:r>
            <a:r>
              <a:rPr lang="en-US" baseline="0" dirty="0"/>
              <a:t> be even smaller than CPU time if there is parallelism.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7364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r" rtl="1"/>
            <a:r>
              <a:rPr lang="he-IL" altLang="he-IL"/>
              <a:t>בגלל שינוי המצב הגלובלי:</a:t>
            </a:r>
            <a:r>
              <a:rPr lang="en-US" altLang="he-IL"/>
              <a:t> </a:t>
            </a:r>
            <a:r>
              <a:rPr lang="he-IL" altLang="he-IL"/>
              <a:t>ייתכן שפנים הלולאה מתייחס לאותם משתנים גלובאליים. לכן חשוב מספר הפעמים שהפונקציה נקראת.</a:t>
            </a:r>
          </a:p>
          <a:p>
            <a:pPr algn="r" rtl="1"/>
            <a:r>
              <a:rPr lang="he-IL" altLang="he-IL"/>
              <a:t>למשל:</a:t>
            </a:r>
            <a:r>
              <a:rPr lang="en-US" altLang="he-IL"/>
              <a:t> </a:t>
            </a:r>
            <a:r>
              <a:rPr lang="he-IL" altLang="he-IL"/>
              <a:t> אם נקרא לפונקציה 5 פעמים היא תעלה את הערך של משתנה גלובאלי מסויים 5 פעמים. זה שונה מלקרוא לה פעם אחת.</a:t>
            </a:r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9755467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r" rtl="1"/>
            <a:r>
              <a:rPr lang="he-IL" altLang="he-IL" dirty="0"/>
              <a:t>1. בדיקת ב </a:t>
            </a:r>
            <a:r>
              <a:rPr lang="en-US" altLang="he-IL" dirty="0"/>
              <a:t>C</a:t>
            </a:r>
            <a:r>
              <a:rPr lang="he-IL" altLang="he-IL" dirty="0"/>
              <a:t>++ על ידי </a:t>
            </a:r>
            <a:r>
              <a:rPr lang="en-US" altLang="he-IL" dirty="0"/>
              <a:t>.at(</a:t>
            </a:r>
            <a:r>
              <a:rPr lang="en-US" altLang="he-IL" dirty="0" err="1"/>
              <a:t>i</a:t>
            </a:r>
            <a:r>
              <a:rPr lang="en-US" altLang="he-IL" dirty="0"/>
              <a:t>)</a:t>
            </a:r>
            <a:endParaRPr lang="he-IL" altLang="he-IL" dirty="0"/>
          </a:p>
          <a:p>
            <a:pPr algn="r" rtl="1"/>
            <a:r>
              <a:rPr lang="he-IL" altLang="he-IL" dirty="0"/>
              <a:t>2. אפשר גם עם </a:t>
            </a:r>
            <a:r>
              <a:rPr lang="en-US" altLang="he-IL" dirty="0"/>
              <a:t>assert</a:t>
            </a:r>
            <a:r>
              <a:rPr lang="he-IL" altLang="he-IL" dirty="0"/>
              <a:t>. אם מהדרים ב </a:t>
            </a:r>
            <a:r>
              <a:rPr lang="en-US" altLang="he-IL" dirty="0"/>
              <a:t>release mode</a:t>
            </a:r>
            <a:r>
              <a:rPr lang="he-IL" altLang="he-IL" dirty="0"/>
              <a:t> אז ה </a:t>
            </a:r>
            <a:r>
              <a:rPr lang="en-US" altLang="he-IL" dirty="0"/>
              <a:t>assert </a:t>
            </a:r>
            <a:r>
              <a:rPr lang="he-IL" altLang="he-IL" dirty="0"/>
              <a:t> לא מתבצע.</a:t>
            </a:r>
            <a:endParaRPr lang="en-US" altLang="he-IL" dirty="0"/>
          </a:p>
        </p:txBody>
      </p:sp>
    </p:spTree>
    <p:extLst>
      <p:ext uri="{BB962C8B-B14F-4D97-AF65-F5344CB8AC3E}">
        <p14:creationId xmlns:p14="http://schemas.microsoft.com/office/powerpoint/2010/main" val="25123652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r" rtl="1"/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41066642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he-IL" dirty="0"/>
              <a:t>המשמעות של </a:t>
            </a:r>
            <a:r>
              <a:rPr lang="en-US" dirty="0"/>
              <a:t>restrict</a:t>
            </a:r>
            <a:r>
              <a:rPr lang="he-IL" dirty="0"/>
              <a:t> היא שאנחנו אומרים למהדר שחישובי </a:t>
            </a:r>
            <a:r>
              <a:rPr lang="en-US" dirty="0"/>
              <a:t>pointer arithmetic</a:t>
            </a:r>
            <a:r>
              <a:rPr lang="he-IL" dirty="0"/>
              <a:t> המבוססים על המצביע, לא יגיעו לכתובת </a:t>
            </a:r>
            <a:r>
              <a:rPr lang="he-IL" dirty="0" err="1"/>
              <a:t>שמוצבעת</a:t>
            </a:r>
            <a:r>
              <a:rPr lang="he-IL" dirty="0"/>
              <a:t> על ידי מצביע אחר (כלומר זה יותר מאשר להגיד לו שרק הכתובת אשר נמצאת במצביע עצמו היא לא </a:t>
            </a:r>
            <a:r>
              <a:rPr lang="en-US" dirty="0"/>
              <a:t>aliased</a:t>
            </a:r>
            <a:r>
              <a:rPr lang="he-IL"/>
              <a:t>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9268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r" rtl="1"/>
            <a:r>
              <a:rPr lang="he-IL" altLang="he-IL"/>
              <a:t>כאן העברת הקוד ברורה. מה היה קורה אם במקום </a:t>
            </a:r>
            <a:r>
              <a:rPr lang="en-US" altLang="he-IL"/>
              <a:t>n * i</a:t>
            </a:r>
            <a:r>
              <a:rPr lang="he-IL" altLang="he-IL"/>
              <a:t> היה כתוב </a:t>
            </a:r>
            <a:r>
              <a:rPr lang="en-US" altLang="he-IL"/>
              <a:t>power(3)</a:t>
            </a:r>
            <a:r>
              <a:rPr lang="he-IL" altLang="he-IL"/>
              <a:t> ? לא היה מזיז כי בשביל זה צריך להיכנס לפונקציה </a:t>
            </a:r>
            <a:r>
              <a:rPr lang="en-US" altLang="he-IL"/>
              <a:t>power</a:t>
            </a:r>
            <a:r>
              <a:rPr lang="he-IL" altLang="he-IL"/>
              <a:t>. </a:t>
            </a:r>
          </a:p>
          <a:p>
            <a:pPr algn="r" rtl="1"/>
            <a:r>
              <a:rPr lang="he-IL" altLang="he-IL"/>
              <a:t>מה היה קורה אם במקום </a:t>
            </a:r>
            <a:r>
              <a:rPr lang="en-US" altLang="he-IL"/>
              <a:t>n * i</a:t>
            </a:r>
            <a:r>
              <a:rPr lang="he-IL" altLang="he-IL"/>
              <a:t> היה </a:t>
            </a:r>
            <a:r>
              <a:rPr lang="en-US" altLang="he-IL"/>
              <a:t>*p</a:t>
            </a:r>
            <a:r>
              <a:rPr lang="he-IL" altLang="he-IL"/>
              <a:t> ? גם לא היה מזיז, מחשש ל </a:t>
            </a:r>
            <a:r>
              <a:rPr lang="en-US" altLang="he-IL"/>
              <a:t>aliasing</a:t>
            </a:r>
            <a:r>
              <a:rPr lang="he-IL" altLang="he-IL"/>
              <a:t>.</a:t>
            </a:r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1655539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r" rtl="1"/>
            <a:r>
              <a:rPr lang="he-IL" altLang="he-IL" dirty="0"/>
              <a:t>במה היתרון של חישוב </a:t>
            </a:r>
            <a:r>
              <a:rPr lang="en-US" altLang="he-IL" dirty="0"/>
              <a:t>*p</a:t>
            </a:r>
            <a:r>
              <a:rPr lang="he-IL" altLang="he-IL" dirty="0"/>
              <a:t> לפני הלולאה ? </a:t>
            </a:r>
            <a:r>
              <a:rPr lang="en-US" altLang="he-IL" dirty="0"/>
              <a:t>increment </a:t>
            </a:r>
            <a:r>
              <a:rPr lang="he-IL" altLang="he-IL" dirty="0"/>
              <a:t> היא פעולה זולה יחסית לחיבור </a:t>
            </a:r>
            <a:r>
              <a:rPr lang="en-US" altLang="he-IL" dirty="0" err="1"/>
              <a:t>ni</a:t>
            </a:r>
            <a:r>
              <a:rPr lang="en-US" altLang="he-IL" dirty="0"/>
              <a:t> + j</a:t>
            </a:r>
            <a:r>
              <a:rPr lang="he-IL" altLang="he-IL" dirty="0"/>
              <a:t> בכל סיבוב.</a:t>
            </a:r>
          </a:p>
          <a:p>
            <a:pPr algn="r" rtl="1"/>
            <a:r>
              <a:rPr lang="he-IL" altLang="he-IL" dirty="0"/>
              <a:t>(השורה </a:t>
            </a:r>
            <a:r>
              <a:rPr lang="en-US" altLang="he-IL" dirty="0"/>
              <a:t>compare</a:t>
            </a:r>
            <a:r>
              <a:rPr lang="he-IL" altLang="he-IL" dirty="0"/>
              <a:t> לפני הסוף  לא הייתה בשקף המקורי, אך נראה שהיא הושמטה בטעות).</a:t>
            </a:r>
          </a:p>
          <a:p>
            <a:pPr algn="r" rtl="1"/>
            <a:r>
              <a:rPr lang="he-IL" altLang="he-IL" dirty="0"/>
              <a:t>קוד </a:t>
            </a:r>
            <a:r>
              <a:rPr lang="he-IL" altLang="he-IL" dirty="0" err="1"/>
              <a:t>האסמבלי</a:t>
            </a:r>
            <a:r>
              <a:rPr lang="he-IL" altLang="he-IL" dirty="0"/>
              <a:t> מתייחס לפונקציה שהכילה את הלולאה הזאת, בה </a:t>
            </a:r>
            <a:r>
              <a:rPr lang="en-US" altLang="he-IL" dirty="0" err="1"/>
              <a:t>a,b</a:t>
            </a:r>
            <a:r>
              <a:rPr lang="he-IL" altLang="he-IL" dirty="0"/>
              <a:t> הם פרמטרים. </a:t>
            </a:r>
            <a:endParaRPr lang="en-US" altLang="he-IL" dirty="0"/>
          </a:p>
        </p:txBody>
      </p:sp>
    </p:spTree>
    <p:extLst>
      <p:ext uri="{BB962C8B-B14F-4D97-AF65-F5344CB8AC3E}">
        <p14:creationId xmlns:p14="http://schemas.microsoft.com/office/powerpoint/2010/main" val="2385880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r" rtl="1"/>
            <a:r>
              <a:rPr lang="he-IL" altLang="he-IL" dirty="0"/>
              <a:t>במקרה של </a:t>
            </a:r>
            <a:r>
              <a:rPr lang="en-US" altLang="he-IL" dirty="0" err="1"/>
              <a:t>strlen</a:t>
            </a:r>
            <a:r>
              <a:rPr lang="he-IL" altLang="he-IL" dirty="0"/>
              <a:t> הגרסה החדשה של </a:t>
            </a:r>
            <a:r>
              <a:rPr lang="en-US" altLang="he-IL" dirty="0" err="1"/>
              <a:t>gcc</a:t>
            </a:r>
            <a:r>
              <a:rPr lang="he-IL" altLang="he-IL" dirty="0"/>
              <a:t> כבר עושה את האופטימיזציה הזאת... עדיין, זה מראה את </a:t>
            </a:r>
            <a:r>
              <a:rPr lang="he-IL" altLang="he-IL" dirty="0" err="1"/>
              <a:t>העקרון</a:t>
            </a:r>
            <a:r>
              <a:rPr lang="he-IL" altLang="he-IL" dirty="0"/>
              <a:t>. </a:t>
            </a:r>
          </a:p>
          <a:p>
            <a:pPr algn="r" rtl="1"/>
            <a:r>
              <a:rPr lang="he-IL" altLang="he-IL" dirty="0"/>
              <a:t>האופן שבו זה נעשה זה על ידי הוראות בקובץ ה </a:t>
            </a:r>
            <a:r>
              <a:rPr lang="en-US" altLang="he-IL" dirty="0"/>
              <a:t>header</a:t>
            </a:r>
            <a:r>
              <a:rPr lang="he-IL" altLang="he-IL" dirty="0"/>
              <a:t> של </a:t>
            </a:r>
            <a:r>
              <a:rPr lang="he-IL" altLang="he-IL" dirty="0" err="1"/>
              <a:t>הספריה</a:t>
            </a:r>
            <a:r>
              <a:rPr lang="he-IL" altLang="he-IL" dirty="0"/>
              <a:t>, כגון </a:t>
            </a:r>
            <a:r>
              <a:rPr lang="en-US" altLang="he-IL" dirty="0"/>
              <a:t>__attribute{pure} </a:t>
            </a:r>
            <a:r>
              <a:rPr lang="en-US" altLang="he-IL" dirty="0" err="1"/>
              <a:t>strlen</a:t>
            </a:r>
            <a:r>
              <a:rPr lang="he-IL" altLang="he-IL" dirty="0"/>
              <a:t> כך המהדר לא צריך בכלל גישה לקוד המקור של </a:t>
            </a:r>
            <a:r>
              <a:rPr lang="he-IL" altLang="he-IL" dirty="0" err="1"/>
              <a:t>הספריה</a:t>
            </a:r>
            <a:r>
              <a:rPr lang="he-IL" altLang="he-IL" dirty="0"/>
              <a:t>. </a:t>
            </a:r>
          </a:p>
          <a:p>
            <a:pPr algn="r" rtl="1"/>
            <a:r>
              <a:rPr lang="he-IL" altLang="he-IL" dirty="0"/>
              <a:t>זה לא מספיק ש </a:t>
            </a:r>
            <a:r>
              <a:rPr lang="en-US" altLang="he-IL" dirty="0" err="1"/>
              <a:t>strlen</a:t>
            </a:r>
            <a:r>
              <a:rPr lang="he-IL" altLang="he-IL" dirty="0"/>
              <a:t> לא משנה את </a:t>
            </a:r>
            <a:r>
              <a:rPr lang="en-US" altLang="he-IL" dirty="0"/>
              <a:t>s</a:t>
            </a:r>
            <a:r>
              <a:rPr lang="he-IL" altLang="he-IL" dirty="0"/>
              <a:t>. צריך גם לבדוק שבגוף הפונקציה</a:t>
            </a:r>
            <a:r>
              <a:rPr lang="he-IL" altLang="he-IL" baseline="0" dirty="0"/>
              <a:t> </a:t>
            </a:r>
            <a:r>
              <a:rPr lang="en-US" altLang="he-IL" baseline="0" dirty="0"/>
              <a:t>s</a:t>
            </a:r>
            <a:r>
              <a:rPr lang="he-IL" altLang="he-IL" baseline="0" dirty="0"/>
              <a:t> לא משתנה</a:t>
            </a:r>
            <a:r>
              <a:rPr lang="he-IL" altLang="he-IL" baseline="0"/>
              <a:t>, ושאין </a:t>
            </a:r>
            <a:r>
              <a:rPr lang="he-IL" altLang="he-IL" baseline="0" dirty="0"/>
              <a:t>שימוש בגלובליים שעלולים להשתנות ב </a:t>
            </a:r>
            <a:r>
              <a:rPr lang="en-US" altLang="he-IL" baseline="0" dirty="0" err="1"/>
              <a:t>strlen</a:t>
            </a:r>
            <a:r>
              <a:rPr lang="he-IL" altLang="he-IL" baseline="0" dirty="0"/>
              <a:t>.</a:t>
            </a:r>
            <a:endParaRPr lang="en-US" altLang="he-IL" dirty="0"/>
          </a:p>
        </p:txBody>
      </p:sp>
    </p:spTree>
    <p:extLst>
      <p:ext uri="{BB962C8B-B14F-4D97-AF65-F5344CB8AC3E}">
        <p14:creationId xmlns:p14="http://schemas.microsoft.com/office/powerpoint/2010/main" val="26740161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r" rtl="1"/>
            <a:r>
              <a:rPr lang="he-IL" altLang="he-IL" dirty="0"/>
              <a:t>כדי ל'מחזר' רגיסטרים, מהדרים עושים ניתוח של </a:t>
            </a:r>
            <a:r>
              <a:rPr lang="en-US" altLang="he-IL" dirty="0"/>
              <a:t>live variables</a:t>
            </a:r>
            <a:r>
              <a:rPr lang="he-IL" altLang="he-IL" dirty="0"/>
              <a:t> (אילו משתנים עדיין בשימוש בכל נקודה בתוכנית). </a:t>
            </a:r>
          </a:p>
          <a:p>
            <a:pPr algn="r" rtl="1"/>
            <a:endParaRPr lang="he-IL" altLang="he-IL" dirty="0"/>
          </a:p>
          <a:p>
            <a:pPr algn="r" rtl="1"/>
            <a:r>
              <a:rPr lang="he-IL" altLang="he-IL" dirty="0"/>
              <a:t>בונים גרף כך שמשתנים זמניים הם הצמתים, ויש קשת בין שני משתנים אם קיימת נקודה בתוכנית בה שניהם 'חיים' בו זמנית. בשלב זה נותר לפתור בעיית צביעה בגרף</a:t>
            </a:r>
            <a:r>
              <a:rPr lang="he-IL" altLang="he-IL" baseline="0" dirty="0"/>
              <a:t> עם </a:t>
            </a:r>
            <a:r>
              <a:rPr lang="en-US" altLang="he-IL" baseline="0" dirty="0"/>
              <a:t>k = # of registers</a:t>
            </a:r>
            <a:r>
              <a:rPr lang="he-IL" altLang="he-IL" baseline="0" dirty="0"/>
              <a:t>. אם לא ניתן אז חלק מהמשתנים יוחזקו על המחסנית (</a:t>
            </a:r>
            <a:r>
              <a:rPr lang="en-US" altLang="he-IL" baseline="0" dirty="0"/>
              <a:t>register spilling</a:t>
            </a:r>
            <a:r>
              <a:rPr lang="he-IL" altLang="he-IL" baseline="0" dirty="0"/>
              <a:t>).</a:t>
            </a:r>
          </a:p>
          <a:p>
            <a:pPr algn="r" rtl="1"/>
            <a:endParaRPr lang="he-IL" altLang="he-IL" baseline="0" dirty="0"/>
          </a:p>
          <a:p>
            <a:pPr algn="r" rtl="1"/>
            <a:r>
              <a:rPr lang="he-IL" altLang="he-IL" baseline="0" dirty="0"/>
              <a:t>למשל (שקף מתוך </a:t>
            </a:r>
            <a:r>
              <a:rPr lang="en-US" altLang="he-IL" baseline="0" dirty="0"/>
              <a:t>http://web.cecs.pdx.edu/~mperkows/temp/register-allocation.pdf</a:t>
            </a:r>
            <a:r>
              <a:rPr lang="he-IL" altLang="he-IL" baseline="0" dirty="0"/>
              <a:t>):</a:t>
            </a:r>
          </a:p>
          <a:p>
            <a:pPr algn="l" rtl="0"/>
            <a:r>
              <a:rPr lang="en-US" dirty="0"/>
              <a:t>Consider the program </a:t>
            </a:r>
          </a:p>
          <a:p>
            <a:pPr algn="l" rtl="0"/>
            <a:r>
              <a:rPr lang="en-US" dirty="0"/>
              <a:t>a := c + d </a:t>
            </a:r>
          </a:p>
          <a:p>
            <a:pPr algn="l" rtl="0"/>
            <a:r>
              <a:rPr lang="en-US" dirty="0"/>
              <a:t>e := a + b </a:t>
            </a:r>
          </a:p>
          <a:p>
            <a:pPr algn="l" rtl="0"/>
            <a:r>
              <a:rPr lang="en-US" dirty="0"/>
              <a:t>f := e - 1 </a:t>
            </a:r>
          </a:p>
          <a:p>
            <a:pPr algn="l" rtl="0"/>
            <a:r>
              <a:rPr lang="en-US" dirty="0"/>
              <a:t>with the assumption that a and e die after use </a:t>
            </a:r>
          </a:p>
          <a:p>
            <a:pPr algn="l" rtl="0"/>
            <a:r>
              <a:rPr lang="en-US" dirty="0"/>
              <a:t>Temporary ‘a’ can be “reused” after e := a + b </a:t>
            </a:r>
          </a:p>
          <a:p>
            <a:pPr algn="l" rtl="0"/>
            <a:r>
              <a:rPr lang="en-US" dirty="0"/>
              <a:t>Same with temporary e </a:t>
            </a:r>
          </a:p>
          <a:p>
            <a:pPr algn="l" rtl="0"/>
            <a:r>
              <a:rPr lang="en-US" dirty="0"/>
              <a:t>Can allocate a, e, and f all to one register (r1): </a:t>
            </a:r>
          </a:p>
          <a:p>
            <a:pPr algn="l" rtl="0"/>
            <a:r>
              <a:rPr lang="en-US" dirty="0"/>
              <a:t>r1 := r2 + r3 </a:t>
            </a:r>
          </a:p>
          <a:p>
            <a:pPr algn="l" rtl="0"/>
            <a:r>
              <a:rPr lang="en-US" dirty="0"/>
              <a:t>r1 := r1 + r4 </a:t>
            </a:r>
          </a:p>
          <a:p>
            <a:pPr algn="l" rtl="0"/>
            <a:r>
              <a:rPr lang="en-US" dirty="0"/>
              <a:t>r1 := r1 - 1</a:t>
            </a:r>
            <a:endParaRPr lang="he-IL" altLang="he-IL" baseline="0" dirty="0"/>
          </a:p>
          <a:p>
            <a:pPr algn="r" rtl="1"/>
            <a:endParaRPr lang="he-IL" altLang="he-IL" baseline="0" dirty="0"/>
          </a:p>
          <a:p>
            <a:pPr algn="r" rtl="1"/>
            <a:endParaRPr lang="he-IL" altLang="he-IL" baseline="0" dirty="0"/>
          </a:p>
          <a:p>
            <a:pPr algn="r" rtl="1"/>
            <a:endParaRPr lang="en-US" altLang="he-IL" dirty="0"/>
          </a:p>
        </p:txBody>
      </p:sp>
    </p:spTree>
    <p:extLst>
      <p:ext uri="{BB962C8B-B14F-4D97-AF65-F5344CB8AC3E}">
        <p14:creationId xmlns:p14="http://schemas.microsoft.com/office/powerpoint/2010/main" val="3146496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r" rtl="1"/>
            <a:r>
              <a:rPr lang="he-IL" altLang="he-IL" dirty="0"/>
              <a:t>למה רקורסיבית?</a:t>
            </a:r>
            <a:r>
              <a:rPr lang="en-US" altLang="he-IL" dirty="0"/>
              <a:t> </a:t>
            </a:r>
            <a:endParaRPr lang="he-IL" altLang="he-IL" dirty="0"/>
          </a:p>
          <a:p>
            <a:pPr algn="r" rtl="1"/>
            <a:r>
              <a:rPr lang="he-IL" altLang="he-IL" dirty="0"/>
              <a:t>רשימה מקושרת של מלים בכל כניסה של טבלת הגיבוב. מחפשים את המילה סדרתית:</a:t>
            </a:r>
            <a:r>
              <a:rPr lang="en-US" altLang="he-IL" dirty="0"/>
              <a:t> </a:t>
            </a:r>
            <a:r>
              <a:rPr lang="he-IL" altLang="he-IL" dirty="0"/>
              <a:t>משווים למילה הנוכחית, ואם לא מוצאים, קוראים רקורסיבית על שארית הרשימה. כשלא מוצאים - מוסיפים בסוף. </a:t>
            </a:r>
            <a:endParaRPr lang="en-US" altLang="he-IL" dirty="0"/>
          </a:p>
        </p:txBody>
      </p:sp>
    </p:spTree>
    <p:extLst>
      <p:ext uri="{BB962C8B-B14F-4D97-AF65-F5344CB8AC3E}">
        <p14:creationId xmlns:p14="http://schemas.microsoft.com/office/powerpoint/2010/main" val="26114131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r" rtl="1"/>
            <a:endParaRPr lang="en-US" altLang="he-IL" dirty="0"/>
          </a:p>
        </p:txBody>
      </p:sp>
    </p:spTree>
    <p:extLst>
      <p:ext uri="{BB962C8B-B14F-4D97-AF65-F5344CB8AC3E}">
        <p14:creationId xmlns:p14="http://schemas.microsoft.com/office/powerpoint/2010/main" val="11411005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980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r" rtl="1"/>
            <a:r>
              <a:rPr lang="he-IL" altLang="en-US"/>
              <a:t>הזמן וחלוקת הזמן בין הפונקציות לא מדוייקת בתמונה הזאת, כי מדובר בזמן ריצה קצר מדי בשביל </a:t>
            </a:r>
            <a:r>
              <a:rPr lang="en-US" altLang="en-US"/>
              <a:t>profiler</a:t>
            </a:r>
            <a:r>
              <a:rPr lang="he-IL" alt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65007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5019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altLang="he-IL" noProof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65125"/>
            <a:ext cx="77724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altLang="he-IL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07696834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3354978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247650"/>
            <a:ext cx="2206625" cy="6197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472237" cy="6197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0178151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3742907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51359896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20788"/>
            <a:ext cx="40767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613" y="1220788"/>
            <a:ext cx="4078287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61396472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33523544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0414793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7613347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91234161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02383741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e-IL"/>
              <a:t>Click to edit Master text styles</a:t>
            </a:r>
          </a:p>
          <a:p>
            <a:pPr lvl="1"/>
            <a:r>
              <a:rPr lang="en-US" altLang="he-IL"/>
              <a:t>Second Level</a:t>
            </a:r>
          </a:p>
          <a:p>
            <a:pPr lvl="2"/>
            <a:r>
              <a:rPr lang="en-US" altLang="he-IL"/>
              <a:t>Third level</a:t>
            </a:r>
          </a:p>
          <a:p>
            <a:pPr lvl="3"/>
            <a:r>
              <a:rPr lang="en-US" altLang="he-IL"/>
              <a:t>Fourth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e-IL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19075" y="6400800"/>
            <a:ext cx="604838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he-IL" sz="1400" b="0">
                <a:solidFill>
                  <a:schemeClr val="hlink"/>
                </a:solidFill>
              </a:rPr>
              <a:t>– </a:t>
            </a:r>
            <a:fld id="{9EF9885F-0728-4906-8920-03402348B290}" type="slidenum">
              <a:rPr lang="he-IL" altLang="he-IL" sz="1400" b="0" smtClean="0">
                <a:solidFill>
                  <a:schemeClr val="hlink"/>
                </a:solidFill>
                <a:cs typeface="Arial" panose="020B0604020202020204" pitchFamily="34" charset="0"/>
              </a:rPr>
              <a:pPr algn="ctr">
                <a:lnSpc>
                  <a:spcPct val="90000"/>
                </a:lnSpc>
                <a:defRPr/>
              </a:pPr>
              <a:t>‹#›</a:t>
            </a:fld>
            <a:r>
              <a:rPr lang="en-US" altLang="he-IL" sz="1400" b="0">
                <a:solidFill>
                  <a:schemeClr val="hlink"/>
                </a:solidFill>
              </a:rPr>
              <a:t> –</a:t>
            </a:r>
            <a:endParaRPr lang="en-US" altLang="he-IL" sz="1400" b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4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49275"/>
            <a:ext cx="91440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rtl="1" eaLnBrk="1" hangingPunct="1"/>
            <a:r>
              <a:rPr lang="he-IL" altLang="he-IL">
                <a:cs typeface="Arial" panose="020B0604020202020204" pitchFamily="34" charset="0"/>
              </a:rPr>
              <a:t> אופטימיזציה של תוכניות</a:t>
            </a:r>
            <a:endParaRPr lang="en-US" altLang="he-IL">
              <a:cs typeface="Arial" panose="020B0604020202020204" pitchFamily="34" charset="0"/>
            </a:endParaRP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95736" y="3140968"/>
            <a:ext cx="5718175" cy="2462213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algn="r" rtl="1" eaLnBrk="1" hangingPunct="1">
              <a:lnSpc>
                <a:spcPct val="80000"/>
              </a:lnSpc>
              <a:defRPr/>
            </a:pPr>
            <a:r>
              <a:rPr lang="he-IL" altLang="he-IL" dirty="0">
                <a:cs typeface="Arial" pitchFamily="34" charset="0"/>
              </a:rPr>
              <a:t>הנושאים במצגת זאת:</a:t>
            </a:r>
            <a:endParaRPr lang="en-US" altLang="he-IL" dirty="0">
              <a:cs typeface="Arial" pitchFamily="34" charset="0"/>
            </a:endParaRPr>
          </a:p>
          <a:p>
            <a:pPr lvl="1" algn="r" rtl="1" eaLnBrk="1" hangingPunct="1">
              <a:lnSpc>
                <a:spcPct val="80000"/>
              </a:lnSpc>
              <a:defRPr/>
            </a:pPr>
            <a:r>
              <a:rPr lang="he-IL" altLang="he-IL" dirty="0" err="1">
                <a:cs typeface="Arial" pitchFamily="34" charset="0"/>
              </a:rPr>
              <a:t>אופטימיזציות</a:t>
            </a:r>
            <a:r>
              <a:rPr lang="he-IL" altLang="he-IL" dirty="0">
                <a:cs typeface="Arial" pitchFamily="34" charset="0"/>
              </a:rPr>
              <a:t> לא תלויות-מכונה</a:t>
            </a:r>
            <a:endParaRPr lang="en-US" altLang="he-IL" dirty="0">
              <a:cs typeface="Arial" pitchFamily="34" charset="0"/>
            </a:endParaRPr>
          </a:p>
          <a:p>
            <a:pPr lvl="2" algn="r" rtl="1" eaLnBrk="1" hangingPunct="1">
              <a:lnSpc>
                <a:spcPct val="100000"/>
              </a:lnSpc>
              <a:defRPr/>
            </a:pPr>
            <a:r>
              <a:rPr lang="he-IL" altLang="he-IL" dirty="0">
                <a:cs typeface="Arial" pitchFamily="34" charset="0"/>
              </a:rPr>
              <a:t>הזזת קוד</a:t>
            </a:r>
            <a:endParaRPr lang="en-US" altLang="he-IL" dirty="0">
              <a:cs typeface="Arial" pitchFamily="34" charset="0"/>
            </a:endParaRPr>
          </a:p>
          <a:p>
            <a:pPr lvl="2" algn="r" rtl="1" eaLnBrk="1" hangingPunct="1">
              <a:lnSpc>
                <a:spcPct val="100000"/>
              </a:lnSpc>
              <a:defRPr/>
            </a:pPr>
            <a:r>
              <a:rPr lang="he-IL" altLang="he-IL" dirty="0">
                <a:cs typeface="Arial" pitchFamily="34" charset="0"/>
              </a:rPr>
              <a:t>החלפת אופרטורים 'יקרים'</a:t>
            </a:r>
            <a:endParaRPr lang="en-US" altLang="he-IL" dirty="0">
              <a:cs typeface="Arial" pitchFamily="34" charset="0"/>
            </a:endParaRPr>
          </a:p>
          <a:p>
            <a:pPr lvl="2" algn="r" rtl="1" eaLnBrk="1" hangingPunct="1">
              <a:lnSpc>
                <a:spcPct val="100000"/>
              </a:lnSpc>
              <a:defRPr/>
            </a:pPr>
            <a:r>
              <a:rPr lang="he-IL" altLang="he-IL" dirty="0">
                <a:cs typeface="Arial" pitchFamily="34" charset="0"/>
              </a:rPr>
              <a:t>צירוף תתי ביטויים משותפים</a:t>
            </a:r>
            <a:endParaRPr lang="en-US" altLang="he-IL" dirty="0">
              <a:cs typeface="Arial" pitchFamily="34" charset="0"/>
            </a:endParaRPr>
          </a:p>
          <a:p>
            <a:pPr lvl="1" algn="r" rtl="1" eaLnBrk="1" hangingPunct="1">
              <a:lnSpc>
                <a:spcPct val="80000"/>
              </a:lnSpc>
              <a:defRPr/>
            </a:pPr>
            <a:endParaRPr lang="he-IL" altLang="he-IL" dirty="0">
              <a:cs typeface="Arial" pitchFamily="34" charset="0"/>
            </a:endParaRPr>
          </a:p>
          <a:p>
            <a:pPr lvl="1" algn="r" rtl="1" eaLnBrk="1" hangingPunct="1">
              <a:lnSpc>
                <a:spcPct val="80000"/>
              </a:lnSpc>
              <a:defRPr/>
            </a:pPr>
            <a:r>
              <a:rPr lang="he-IL" altLang="he-IL" dirty="0">
                <a:cs typeface="Arial" pitchFamily="34" charset="0"/>
              </a:rPr>
              <a:t>כוונון בעזרת </a:t>
            </a:r>
            <a:r>
              <a:rPr lang="en-US" altLang="he-IL" dirty="0">
                <a:cs typeface="Arial" pitchFamily="34" charset="0"/>
              </a:rPr>
              <a:t>profiling</a:t>
            </a:r>
            <a:r>
              <a:rPr lang="he-IL" altLang="he-IL" dirty="0">
                <a:cs typeface="Arial" pitchFamily="34" charset="0"/>
              </a:rPr>
              <a:t>:</a:t>
            </a:r>
            <a:endParaRPr lang="en-US" altLang="he-IL" dirty="0">
              <a:cs typeface="Arial" pitchFamily="34" charset="0"/>
            </a:endParaRPr>
          </a:p>
          <a:p>
            <a:pPr lvl="2" algn="r" rtl="1" eaLnBrk="1" hangingPunct="1">
              <a:lnSpc>
                <a:spcPct val="100000"/>
              </a:lnSpc>
              <a:defRPr/>
            </a:pPr>
            <a:r>
              <a:rPr lang="he-IL" altLang="he-IL" dirty="0">
                <a:cs typeface="Arial" pitchFamily="34" charset="0"/>
              </a:rPr>
              <a:t>זיהוי צווארי בקבוק בזמני ריצה</a:t>
            </a:r>
            <a:endParaRPr lang="en-US" altLang="he-IL" dirty="0">
              <a:cs typeface="Arial" pitchFamily="34" charset="0"/>
            </a:endParaRPr>
          </a:p>
        </p:txBody>
      </p:sp>
      <p:sp>
        <p:nvSpPr>
          <p:cNvPr id="5124" name="Text Box 6"/>
          <p:cNvSpPr txBox="1">
            <a:spLocks noChangeArrowheads="1"/>
          </p:cNvSpPr>
          <p:nvPr/>
        </p:nvSpPr>
        <p:spPr bwMode="auto">
          <a:xfrm>
            <a:off x="1455738" y="1844675"/>
            <a:ext cx="6823075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he-IL" altLang="he-IL" sz="1400" i="1">
                <a:cs typeface="Arial" panose="020B0604020202020204" pitchFamily="34" charset="0"/>
              </a:rPr>
              <a:t>מבוסס על </a:t>
            </a:r>
            <a:r>
              <a:rPr lang="en-US" altLang="he-IL" sz="1400" i="1">
                <a:cs typeface="Arial" panose="020B0604020202020204" pitchFamily="34" charset="0"/>
              </a:rPr>
              <a:t>Bryant &amp; O’hallaron / Computer Systems: a programmer’s perspective </a:t>
            </a:r>
          </a:p>
        </p:txBody>
      </p:sp>
      <p:sp>
        <p:nvSpPr>
          <p:cNvPr id="5125" name="TextBox 4"/>
          <p:cNvSpPr txBox="1">
            <a:spLocks noChangeArrowheads="1"/>
          </p:cNvSpPr>
          <p:nvPr/>
        </p:nvSpPr>
        <p:spPr bwMode="auto">
          <a:xfrm>
            <a:off x="5058706" y="5967412"/>
            <a:ext cx="3918124" cy="590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r" rtl="1">
              <a:lnSpc>
                <a:spcPct val="90000"/>
              </a:lnSpc>
            </a:pPr>
            <a:r>
              <a:rPr lang="he-IL" altLang="en-US" i="1" dirty="0">
                <a:solidFill>
                  <a:srgbClr val="FF0000"/>
                </a:solidFill>
              </a:rPr>
              <a:t>קריאה בספר הקורס: פרק </a:t>
            </a:r>
            <a:r>
              <a:rPr lang="en-US" altLang="en-US" i="1" dirty="0">
                <a:solidFill>
                  <a:srgbClr val="FF0000"/>
                </a:solidFill>
              </a:rPr>
              <a:t>, 5.15</a:t>
            </a:r>
            <a:r>
              <a:rPr lang="he-IL" altLang="en-US" i="1" dirty="0">
                <a:solidFill>
                  <a:srgbClr val="FF0000"/>
                </a:solidFill>
              </a:rPr>
              <a:t>5.1-5.6</a:t>
            </a:r>
          </a:p>
          <a:p>
            <a:pPr algn="r" rtl="1">
              <a:lnSpc>
                <a:spcPct val="90000"/>
              </a:lnSpc>
            </a:pPr>
            <a:r>
              <a:rPr lang="he-IL" altLang="en-US" i="1" dirty="0">
                <a:solidFill>
                  <a:srgbClr val="FF0000"/>
                </a:solidFill>
              </a:rPr>
              <a:t>הדגמה 4: </a:t>
            </a:r>
            <a:r>
              <a:rPr lang="en-US" altLang="en-US" i="1" dirty="0">
                <a:solidFill>
                  <a:srgbClr val="FF0000"/>
                </a:solidFill>
              </a:rPr>
              <a:t>Optimizations</a:t>
            </a:r>
            <a:endParaRPr lang="he-IL" altLang="en-US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34963"/>
            <a:ext cx="8678863" cy="573087"/>
          </a:xfrm>
        </p:spPr>
        <p:txBody>
          <a:bodyPr/>
          <a:lstStyle/>
          <a:p>
            <a:pPr eaLnBrk="1" hangingPunct="1"/>
            <a:r>
              <a:rPr lang="en-US" altLang="he-IL"/>
              <a:t>Lower Case Conversion </a:t>
            </a:r>
            <a:r>
              <a:rPr lang="he-IL" altLang="he-IL">
                <a:cs typeface="Arial" panose="020B0604020202020204" pitchFamily="34" charset="0"/>
              </a:rPr>
              <a:t>ביצועים של</a:t>
            </a:r>
            <a:endParaRPr lang="en-US" altLang="he-IL">
              <a:cs typeface="Arial" panose="020B0604020202020204" pitchFamily="34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522413"/>
            <a:ext cx="8307387" cy="908050"/>
          </a:xfrm>
        </p:spPr>
        <p:txBody>
          <a:bodyPr/>
          <a:lstStyle/>
          <a:p>
            <a:pPr lvl="1" algn="r" rtl="1" eaLnBrk="1" hangingPunct="1"/>
            <a:r>
              <a:rPr lang="he-IL" altLang="he-IL">
                <a:cs typeface="Arial" panose="020B0604020202020204" pitchFamily="34" charset="0"/>
              </a:rPr>
              <a:t>זמן ריבועי באורך המחרוזת.</a:t>
            </a:r>
            <a:endParaRPr lang="en-US" altLang="he-IL">
              <a:cs typeface="Arial" panose="020B0604020202020204" pitchFamily="34" charset="0"/>
            </a:endParaRPr>
          </a:p>
        </p:txBody>
      </p:sp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885825" y="2438400"/>
          <a:ext cx="7372350" cy="351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5" name="Chart" r:id="rId3" imgW="7229856" imgH="3133954" progId="Excel.Chart.8">
                  <p:embed/>
                </p:oleObj>
              </mc:Choice>
              <mc:Fallback>
                <p:oleObj name="Chart" r:id="rId3" imgW="7229856" imgH="3133954" progId="Excel.Char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5825" y="2438400"/>
                        <a:ext cx="7372350" cy="351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413" y="333375"/>
            <a:ext cx="6230937" cy="573088"/>
          </a:xfrm>
        </p:spPr>
        <p:txBody>
          <a:bodyPr/>
          <a:lstStyle/>
          <a:p>
            <a:pPr algn="r" rtl="1" eaLnBrk="1" hangingPunct="1"/>
            <a:r>
              <a:rPr lang="he-IL" altLang="he-IL">
                <a:cs typeface="Arial" panose="020B0604020202020204" pitchFamily="34" charset="0"/>
              </a:rPr>
              <a:t>שיפור הביצועים</a:t>
            </a:r>
            <a:endParaRPr lang="en-US" altLang="he-IL">
              <a:cs typeface="Arial" panose="020B0604020202020204" pitchFamily="34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3867150"/>
            <a:ext cx="8307387" cy="2578100"/>
          </a:xfrm>
        </p:spPr>
        <p:txBody>
          <a:bodyPr/>
          <a:lstStyle/>
          <a:p>
            <a:pPr lvl="1" algn="r" rtl="1" eaLnBrk="1" hangingPunct="1"/>
            <a:r>
              <a:rPr lang="he-IL" altLang="he-IL" dirty="0">
                <a:cs typeface="Arial" panose="020B0604020202020204" pitchFamily="34" charset="0"/>
              </a:rPr>
              <a:t>הוצא קריאה ל </a:t>
            </a:r>
            <a:r>
              <a:rPr lang="en-US" altLang="he-IL" dirty="0" err="1">
                <a:latin typeface="Courier New" panose="02070309020205020404" pitchFamily="49" charset="0"/>
              </a:rPr>
              <a:t>strlen</a:t>
            </a:r>
            <a:r>
              <a:rPr lang="he-IL" altLang="he-IL" dirty="0">
                <a:latin typeface="Courier New" panose="02070309020205020404" pitchFamily="49" charset="0"/>
                <a:cs typeface="Arial" panose="020B0604020202020204" pitchFamily="34" charset="0"/>
              </a:rPr>
              <a:t> מחוץ ללולאה</a:t>
            </a:r>
            <a:endParaRPr lang="en-US" altLang="he-IL" dirty="0">
              <a:cs typeface="Arial" panose="020B0604020202020204" pitchFamily="34" charset="0"/>
            </a:endParaRPr>
          </a:p>
          <a:p>
            <a:pPr lvl="2" algn="r" rtl="1" eaLnBrk="1" hangingPunct="1"/>
            <a:r>
              <a:rPr lang="he-IL" altLang="he-IL" dirty="0">
                <a:cs typeface="Arial" panose="020B0604020202020204" pitchFamily="34" charset="0"/>
              </a:rPr>
              <a:t>...שהרי התוצאה אינה משתנה בין </a:t>
            </a:r>
            <a:r>
              <a:rPr lang="he-IL" altLang="he-IL" dirty="0" err="1">
                <a:cs typeface="Arial" panose="020B0604020202020204" pitchFamily="34" charset="0"/>
              </a:rPr>
              <a:t>האיטרציות</a:t>
            </a:r>
            <a:r>
              <a:rPr lang="he-IL" altLang="he-IL" dirty="0">
                <a:cs typeface="Arial" panose="020B0604020202020204" pitchFamily="34" charset="0"/>
              </a:rPr>
              <a:t>.</a:t>
            </a:r>
            <a:endParaRPr lang="en-US" altLang="he-IL" dirty="0">
              <a:cs typeface="Arial" panose="020B0604020202020204" pitchFamily="34" charset="0"/>
            </a:endParaRPr>
          </a:p>
          <a:p>
            <a:pPr lvl="1" algn="r" rtl="1" eaLnBrk="1" hangingPunct="1"/>
            <a:r>
              <a:rPr lang="he-IL" altLang="he-IL" dirty="0">
                <a:cs typeface="Arial" panose="020B0604020202020204" pitchFamily="34" charset="0"/>
              </a:rPr>
              <a:t>סוג של </a:t>
            </a:r>
            <a:r>
              <a:rPr lang="en-US" altLang="he-IL" dirty="0">
                <a:cs typeface="Arial" panose="020B0604020202020204" pitchFamily="34" charset="0"/>
              </a:rPr>
              <a:t>code motion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1981200" y="1143000"/>
            <a:ext cx="4997450" cy="2324100"/>
          </a:xfrm>
          <a:prstGeom prst="rect">
            <a:avLst/>
          </a:prstGeom>
          <a:solidFill>
            <a:srgbClr val="FFFF66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tabLst>
                <a:tab pos="914400" algn="l"/>
                <a:tab pos="2286000" algn="l"/>
              </a:tabLst>
              <a:defRPr sz="2400" b="1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4538" indent="-246063">
              <a:spcBef>
                <a:spcPct val="25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tabLst>
                <a:tab pos="914400" algn="l"/>
                <a:tab pos="2286000" algn="l"/>
              </a:tabLst>
              <a:defRPr sz="2000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6175" indent="-238125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anose="05000000000000000000" pitchFamily="2" charset="2"/>
              <a:buChar char="l"/>
              <a:tabLst>
                <a:tab pos="914400" algn="l"/>
                <a:tab pos="2286000" algn="l"/>
              </a:tabLst>
              <a:defRPr b="1">
                <a:solidFill>
                  <a:schemeClr val="folHlink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»"/>
              <a:tabLst>
                <a:tab pos="914400" algn="l"/>
                <a:tab pos="2286000" algn="l"/>
              </a:tabLs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451100" indent="-228600">
              <a:spcBef>
                <a:spcPct val="20000"/>
              </a:spcBef>
              <a:buChar char="•"/>
              <a:tabLst>
                <a:tab pos="914400" algn="l"/>
                <a:tab pos="22860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9083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914400" algn="l"/>
                <a:tab pos="22860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3655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914400" algn="l"/>
                <a:tab pos="22860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8227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914400" algn="l"/>
                <a:tab pos="22860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2799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914400" algn="l"/>
                <a:tab pos="22860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he-IL" sz="1800">
                <a:solidFill>
                  <a:schemeClr val="tx1"/>
                </a:solidFill>
                <a:latin typeface="Courier New" panose="02070309020205020404" pitchFamily="49" charset="0"/>
              </a:rPr>
              <a:t>void lower(char *s)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he-IL" sz="1800">
                <a:solidFill>
                  <a:schemeClr val="tx1"/>
                </a:solidFill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he-IL" sz="1800">
                <a:solidFill>
                  <a:schemeClr val="tx1"/>
                </a:solidFill>
                <a:latin typeface="Courier New" panose="02070309020205020404" pitchFamily="49" charset="0"/>
              </a:rPr>
              <a:t>  int i;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he-IL" sz="1800">
                <a:solidFill>
                  <a:schemeClr val="tx1"/>
                </a:solidFill>
                <a:latin typeface="Courier New" panose="02070309020205020404" pitchFamily="49" charset="0"/>
              </a:rPr>
              <a:t>  int </a:t>
            </a:r>
            <a:r>
              <a:rPr lang="en-US" altLang="he-IL" sz="1800">
                <a:solidFill>
                  <a:srgbClr val="A50021"/>
                </a:solidFill>
                <a:latin typeface="Courier New" panose="02070309020205020404" pitchFamily="49" charset="0"/>
              </a:rPr>
              <a:t>len = strlen</a:t>
            </a:r>
            <a:r>
              <a:rPr lang="en-US" altLang="he-IL" sz="1800">
                <a:solidFill>
                  <a:schemeClr val="tx1"/>
                </a:solidFill>
                <a:latin typeface="Courier New" panose="02070309020205020404" pitchFamily="49" charset="0"/>
              </a:rPr>
              <a:t>(s);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he-IL" sz="1800">
                <a:solidFill>
                  <a:schemeClr val="tx1"/>
                </a:solidFill>
                <a:latin typeface="Courier New" panose="02070309020205020404" pitchFamily="49" charset="0"/>
              </a:rPr>
              <a:t>  for (i = 0; i &lt;</a:t>
            </a:r>
            <a:r>
              <a:rPr lang="en-US" altLang="he-IL" sz="1800">
                <a:solidFill>
                  <a:srgbClr val="A50021"/>
                </a:solidFill>
                <a:latin typeface="Courier New" panose="02070309020205020404" pitchFamily="49" charset="0"/>
              </a:rPr>
              <a:t> len</a:t>
            </a:r>
            <a:r>
              <a:rPr lang="en-US" altLang="he-IL" sz="1800">
                <a:solidFill>
                  <a:schemeClr val="tx1"/>
                </a:solidFill>
                <a:latin typeface="Courier New" panose="02070309020205020404" pitchFamily="49" charset="0"/>
              </a:rPr>
              <a:t>; i++)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he-IL" sz="1800">
                <a:solidFill>
                  <a:schemeClr val="tx1"/>
                </a:solidFill>
                <a:latin typeface="Courier New" panose="02070309020205020404" pitchFamily="49" charset="0"/>
              </a:rPr>
              <a:t>    if (s[i] &gt;= 'A' &amp;&amp; s[i] &lt;= 'Z')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he-IL" sz="1800">
                <a:solidFill>
                  <a:schemeClr val="tx1"/>
                </a:solidFill>
                <a:latin typeface="Courier New" panose="02070309020205020404" pitchFamily="49" charset="0"/>
              </a:rPr>
              <a:t>      s[i] -= ('A' - 'a');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he-IL" sz="1800">
                <a:solidFill>
                  <a:schemeClr val="tx1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34963"/>
            <a:ext cx="8763000" cy="573087"/>
          </a:xfrm>
        </p:spPr>
        <p:txBody>
          <a:bodyPr/>
          <a:lstStyle/>
          <a:p>
            <a:pPr algn="r" rtl="1" eaLnBrk="1" hangingPunct="1"/>
            <a:r>
              <a:rPr lang="he-IL" altLang="he-IL">
                <a:cs typeface="Arial" panose="020B0604020202020204" pitchFamily="34" charset="0"/>
              </a:rPr>
              <a:t>זמני ריצה</a:t>
            </a:r>
            <a:endParaRPr lang="en-US" altLang="he-IL">
              <a:cs typeface="Arial" panose="020B0604020202020204" pitchFamily="34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906462"/>
          </a:xfrm>
        </p:spPr>
        <p:txBody>
          <a:bodyPr/>
          <a:lstStyle/>
          <a:p>
            <a:pPr lvl="1" algn="r" rtl="1" eaLnBrk="1" hangingPunct="1"/>
            <a:r>
              <a:rPr lang="he-IL" altLang="he-IL">
                <a:cs typeface="Arial" panose="020B0604020202020204" pitchFamily="34" charset="0"/>
              </a:rPr>
              <a:t>זמן ריצה ריבועי לעומת ליניארי</a:t>
            </a:r>
            <a:endParaRPr lang="en-US" altLang="he-IL">
              <a:cs typeface="Arial" panose="020B0604020202020204" pitchFamily="34" charset="0"/>
            </a:endParaRP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he-IL"/>
          </a:p>
        </p:txBody>
      </p:sp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889000" y="1943100"/>
          <a:ext cx="7327900" cy="397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7" name="Chart" r:id="rId3" imgW="7324954" imgH="3972154" progId="Excel.Chart.8">
                  <p:embed/>
                </p:oleObj>
              </mc:Choice>
              <mc:Fallback>
                <p:oleObj name="Chart" r:id="rId3" imgW="7324954" imgH="3972154" progId="Excel.Char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9000" y="1943100"/>
                        <a:ext cx="7327900" cy="397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339975" y="333375"/>
            <a:ext cx="6203950" cy="55562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 eaLnBrk="1" hangingPunct="1"/>
            <a:r>
              <a:rPr lang="he-IL" altLang="he-IL" dirty="0">
                <a:cs typeface="Arial" panose="020B0604020202020204" pitchFamily="34" charset="0"/>
              </a:rPr>
              <a:t>2. החלפת אופרטורים 'יקרים'</a:t>
            </a:r>
            <a:endParaRPr lang="en-US" altLang="he-IL" dirty="0">
              <a:cs typeface="Arial" panose="020B0604020202020204" pitchFamily="34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lvl="1" algn="r" rtl="1" eaLnBrk="1" hangingPunct="1"/>
            <a:r>
              <a:rPr lang="en-US" altLang="he-IL"/>
              <a:t>Shift, add instead of multiply or divide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altLang="he-IL">
                <a:latin typeface="Courier New" panose="02070309020205020404" pitchFamily="49" charset="0"/>
              </a:rPr>
              <a:t>16*x	--&gt;	x &lt;&lt; 4</a:t>
            </a:r>
          </a:p>
          <a:p>
            <a:pPr lvl="2" algn="r" rtl="1" eaLnBrk="1" hangingPunct="1"/>
            <a:r>
              <a:rPr lang="he-IL" altLang="he-IL">
                <a:cs typeface="Arial" panose="020B0604020202020204" pitchFamily="34" charset="0"/>
              </a:rPr>
              <a:t>ההשפעה תלויות מכונה: בכמה עולה כפל וחילוק</a:t>
            </a:r>
            <a:endParaRPr lang="en-US" altLang="he-IL"/>
          </a:p>
          <a:p>
            <a:pPr lvl="2" algn="r" rtl="1" eaLnBrk="1" hangingPunct="1"/>
            <a:r>
              <a:rPr lang="he-IL" altLang="he-IL">
                <a:cs typeface="Arial" panose="020B0604020202020204" pitchFamily="34" charset="0"/>
              </a:rPr>
              <a:t>בפנטיום </a:t>
            </a:r>
            <a:r>
              <a:rPr lang="en-US" altLang="he-IL">
                <a:cs typeface="Arial" panose="020B0604020202020204" pitchFamily="34" charset="0"/>
              </a:rPr>
              <a:t>II</a:t>
            </a:r>
            <a:r>
              <a:rPr lang="he-IL" altLang="he-IL">
                <a:cs typeface="Arial" panose="020B0604020202020204" pitchFamily="34" charset="0"/>
              </a:rPr>
              <a:t> כפל של מספר שלם צורך רק 4 </a:t>
            </a:r>
            <a:r>
              <a:rPr lang="en-US" altLang="he-IL">
                <a:cs typeface="Arial" panose="020B0604020202020204" pitchFamily="34" charset="0"/>
              </a:rPr>
              <a:t>CPU cycles</a:t>
            </a:r>
            <a:r>
              <a:rPr lang="he-IL" altLang="he-IL">
                <a:cs typeface="Arial" panose="020B0604020202020204" pitchFamily="34" charset="0"/>
              </a:rPr>
              <a:t>. חילוק – הרבה יותר.</a:t>
            </a:r>
            <a:endParaRPr lang="en-US" altLang="he-IL">
              <a:cs typeface="Arial" panose="020B0604020202020204" pitchFamily="34" charset="0"/>
            </a:endParaRPr>
          </a:p>
          <a:p>
            <a:pPr lvl="1" algn="r" rtl="1" eaLnBrk="1" hangingPunct="1"/>
            <a:r>
              <a:rPr lang="he-IL" altLang="he-IL">
                <a:cs typeface="Arial" panose="020B0604020202020204" pitchFamily="34" charset="0"/>
              </a:rPr>
              <a:t>זהה סדרה של הכפלות:</a:t>
            </a:r>
            <a:endParaRPr lang="en-US" altLang="he-IL">
              <a:cs typeface="Arial" panose="020B0604020202020204" pitchFamily="34" charset="0"/>
            </a:endParaRPr>
          </a:p>
          <a:p>
            <a:pPr lvl="1" eaLnBrk="1" hangingPunct="1"/>
            <a:endParaRPr lang="en-US" altLang="he-IL"/>
          </a:p>
          <a:p>
            <a:pPr lvl="1" eaLnBrk="1" hangingPunct="1"/>
            <a:endParaRPr lang="en-US" altLang="he-IL"/>
          </a:p>
          <a:p>
            <a:pPr lvl="1" eaLnBrk="1" hangingPunct="1"/>
            <a:endParaRPr lang="en-US" altLang="he-IL"/>
          </a:p>
          <a:p>
            <a:pPr lvl="1" eaLnBrk="1" hangingPunct="1"/>
            <a:endParaRPr lang="en-US" altLang="he-IL"/>
          </a:p>
          <a:p>
            <a:pPr lvl="1" eaLnBrk="1" hangingPunct="1"/>
            <a:endParaRPr lang="en-US" altLang="he-IL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827088" y="3860800"/>
            <a:ext cx="2897187" cy="784225"/>
          </a:xfrm>
          <a:prstGeom prst="rect">
            <a:avLst/>
          </a:prstGeom>
          <a:solidFill>
            <a:srgbClr val="FFFF66"/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he-IL" sz="1400">
                <a:latin typeface="Courier New" panose="02070309020205020404" pitchFamily="49" charset="0"/>
              </a:rPr>
              <a:t>for (i = 0; i &lt; n; i++)</a:t>
            </a:r>
          </a:p>
          <a:p>
            <a:r>
              <a:rPr lang="en-US" altLang="he-IL" sz="1400">
                <a:latin typeface="Courier New" panose="02070309020205020404" pitchFamily="49" charset="0"/>
              </a:rPr>
              <a:t>  for (j = 0; j &lt; n; j++)</a:t>
            </a:r>
          </a:p>
          <a:p>
            <a:r>
              <a:rPr lang="en-US" altLang="he-IL" sz="1400">
                <a:latin typeface="Courier New" panose="02070309020205020404" pitchFamily="49" charset="0"/>
              </a:rPr>
              <a:t>    a[n*i + j] = b[j];</a:t>
            </a:r>
          </a:p>
        </p:txBody>
      </p:sp>
      <p:sp>
        <p:nvSpPr>
          <p:cNvPr id="387077" name="Rectangle 5"/>
          <p:cNvSpPr>
            <a:spLocks noChangeArrowheads="1"/>
          </p:cNvSpPr>
          <p:nvPr/>
        </p:nvSpPr>
        <p:spPr bwMode="auto">
          <a:xfrm>
            <a:off x="4865688" y="3632200"/>
            <a:ext cx="2897187" cy="1422400"/>
          </a:xfrm>
          <a:prstGeom prst="rect">
            <a:avLst/>
          </a:prstGeom>
          <a:solidFill>
            <a:srgbClr val="FFFF66"/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he-IL" sz="1400" i="1">
                <a:latin typeface="Courier New" panose="02070309020205020404" pitchFamily="49" charset="0"/>
              </a:rPr>
              <a:t>int ni = 0;</a:t>
            </a:r>
            <a:endParaRPr lang="en-US" altLang="he-IL" sz="1400">
              <a:latin typeface="Courier New" panose="02070309020205020404" pitchFamily="49" charset="0"/>
            </a:endParaRPr>
          </a:p>
          <a:p>
            <a:r>
              <a:rPr lang="en-US" altLang="he-IL" sz="1400">
                <a:latin typeface="Courier New" panose="02070309020205020404" pitchFamily="49" charset="0"/>
              </a:rPr>
              <a:t>for (i = 0; i &lt; n; i++) {</a:t>
            </a:r>
          </a:p>
          <a:p>
            <a:r>
              <a:rPr lang="en-US" altLang="he-IL" sz="1400">
                <a:latin typeface="Courier New" panose="02070309020205020404" pitchFamily="49" charset="0"/>
              </a:rPr>
              <a:t>  for (j = 0; j &lt; n; j++)</a:t>
            </a:r>
          </a:p>
          <a:p>
            <a:r>
              <a:rPr lang="en-US" altLang="he-IL" sz="1400">
                <a:latin typeface="Courier New" panose="02070309020205020404" pitchFamily="49" charset="0"/>
              </a:rPr>
              <a:t>    a[ni + j] = b[j];</a:t>
            </a:r>
          </a:p>
          <a:p>
            <a:r>
              <a:rPr lang="en-US" altLang="he-IL" sz="1400" i="1">
                <a:latin typeface="Courier New" panose="02070309020205020404" pitchFamily="49" charset="0"/>
              </a:rPr>
              <a:t>  ni += n;</a:t>
            </a:r>
          </a:p>
          <a:p>
            <a:r>
              <a:rPr lang="en-US" altLang="he-IL" sz="140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387078" name="Line 6"/>
          <p:cNvSpPr>
            <a:spLocks noChangeShapeType="1"/>
          </p:cNvSpPr>
          <p:nvPr/>
        </p:nvSpPr>
        <p:spPr bwMode="auto">
          <a:xfrm>
            <a:off x="4006850" y="4170363"/>
            <a:ext cx="584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7081" name="AutoShape 9"/>
          <p:cNvSpPr>
            <a:spLocks noChangeArrowheads="1"/>
          </p:cNvSpPr>
          <p:nvPr/>
        </p:nvSpPr>
        <p:spPr bwMode="auto">
          <a:xfrm>
            <a:off x="6588125" y="5373688"/>
            <a:ext cx="1873250" cy="792162"/>
          </a:xfrm>
          <a:prstGeom prst="wedgeRectCallout">
            <a:avLst>
              <a:gd name="adj1" fmla="val -103306"/>
              <a:gd name="adj2" fmla="val -127954"/>
            </a:avLst>
          </a:prstGeom>
          <a:noFill/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he-IL" altLang="he-IL" sz="1600">
                <a:cs typeface="Arial" panose="020B0604020202020204" pitchFamily="34" charset="0"/>
              </a:rPr>
              <a:t>קודם השתמשנו בכפל</a:t>
            </a:r>
          </a:p>
          <a:p>
            <a:pPr algn="ctr" rtl="1">
              <a:lnSpc>
                <a:spcPct val="90000"/>
              </a:lnSpc>
            </a:pPr>
            <a:r>
              <a:rPr lang="he-IL" altLang="he-IL" sz="1600">
                <a:cs typeface="Arial" panose="020B0604020202020204" pitchFamily="34" charset="0"/>
              </a:rPr>
              <a:t> </a:t>
            </a:r>
            <a:r>
              <a:rPr lang="en-US" altLang="he-IL" sz="1600">
                <a:cs typeface="Arial" panose="020B0604020202020204" pitchFamily="34" charset="0"/>
              </a:rPr>
              <a:t>(ni = n *i)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7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87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87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7077" grpId="0" animBg="1"/>
      <p:bldP spid="387078" grpId="0" animBg="1"/>
      <p:bldP spid="38708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34963"/>
            <a:ext cx="7339013" cy="573087"/>
          </a:xfrm>
        </p:spPr>
        <p:txBody>
          <a:bodyPr/>
          <a:lstStyle/>
          <a:p>
            <a:pPr algn="r" rtl="1" eaLnBrk="1" hangingPunct="1"/>
            <a:r>
              <a:rPr lang="he-IL" altLang="he-IL" dirty="0">
                <a:cs typeface="Arial" panose="020B0604020202020204" pitchFamily="34" charset="0"/>
              </a:rPr>
              <a:t>3. שימוש ברגיסטרים</a:t>
            </a:r>
            <a:endParaRPr lang="en-US" altLang="he-IL" dirty="0">
              <a:cs typeface="Arial" panose="020B0604020202020204" pitchFamily="34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algn="r" rtl="1" eaLnBrk="1" hangingPunct="1"/>
            <a:r>
              <a:rPr lang="he-IL" altLang="he-IL" dirty="0">
                <a:cs typeface="Arial" panose="020B0604020202020204" pitchFamily="34" charset="0"/>
              </a:rPr>
              <a:t>קריאה וכתיבה לרגיסטרים מהירה בהרבה מקריאה/כתיבה לזיכרון. </a:t>
            </a:r>
          </a:p>
          <a:p>
            <a:pPr lvl="1" algn="r" rtl="1" eaLnBrk="1" hangingPunct="1"/>
            <a:r>
              <a:rPr lang="he-IL" altLang="he-IL" dirty="0">
                <a:cs typeface="Arial" panose="020B0604020202020204" pitchFamily="34" charset="0"/>
              </a:rPr>
              <a:t>המהדר לא יכול לקבוע איזה משתנים </a:t>
            </a:r>
            <a:r>
              <a:rPr lang="he-IL" altLang="he-IL" i="1" dirty="0">
                <a:cs typeface="Arial" panose="020B0604020202020204" pitchFamily="34" charset="0"/>
              </a:rPr>
              <a:t>כדאי</a:t>
            </a:r>
            <a:r>
              <a:rPr lang="he-IL" altLang="he-IL" dirty="0">
                <a:cs typeface="Arial" panose="020B0604020202020204" pitchFamily="34" charset="0"/>
              </a:rPr>
              <a:t> לשמור ברגיסטרים.</a:t>
            </a:r>
          </a:p>
          <a:p>
            <a:pPr lvl="2" algn="r" rtl="1" eaLnBrk="1" hangingPunct="1"/>
            <a:r>
              <a:rPr lang="he-IL" altLang="he-IL" dirty="0">
                <a:cs typeface="Arial" panose="020B0604020202020204" pitchFamily="34" charset="0"/>
              </a:rPr>
              <a:t>נותן קדימות למשתנים זמניים</a:t>
            </a:r>
          </a:p>
          <a:p>
            <a:pPr lvl="2" algn="r" rtl="1" eaLnBrk="1" hangingPunct="1"/>
            <a:r>
              <a:rPr lang="he-IL" altLang="he-IL" dirty="0">
                <a:cs typeface="Arial" panose="020B0604020202020204" pitchFamily="34" charset="0"/>
              </a:rPr>
              <a:t>נותן קדימות למשתנים המוגדרים על ידי המשתמש בעזרת המילה </a:t>
            </a:r>
            <a:r>
              <a:rPr lang="en-US" altLang="he-IL" dirty="0">
                <a:cs typeface="Arial" panose="020B0604020202020204" pitchFamily="34" charset="0"/>
              </a:rPr>
              <a:t>register</a:t>
            </a:r>
          </a:p>
          <a:p>
            <a:pPr lvl="2" algn="r" rtl="1" eaLnBrk="1" hangingPunct="1"/>
            <a:r>
              <a:rPr lang="he-IL" altLang="he-IL" dirty="0">
                <a:cs typeface="Arial" panose="020B0604020202020204" pitchFamily="34" charset="0"/>
              </a:rPr>
              <a:t>מנסה 'למחזר' רגיסטרים. </a:t>
            </a:r>
          </a:p>
          <a:p>
            <a:pPr lvl="1" algn="r" rtl="1" eaLnBrk="1" hangingPunct="1"/>
            <a:endParaRPr lang="he-IL" altLang="he-IL" i="1" dirty="0">
              <a:cs typeface="Arial" panose="020B0604020202020204" pitchFamily="34" charset="0"/>
            </a:endParaRPr>
          </a:p>
          <a:p>
            <a:pPr lvl="1" algn="r" rtl="1" eaLnBrk="1" hangingPunct="1"/>
            <a:endParaRPr lang="he-IL" altLang="he-IL" i="1" dirty="0">
              <a:cs typeface="Arial" panose="020B0604020202020204" pitchFamily="34" charset="0"/>
            </a:endParaRPr>
          </a:p>
          <a:p>
            <a:pPr lvl="1" eaLnBrk="1" hangingPunct="1"/>
            <a:endParaRPr lang="en-US" altLang="he-I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066800"/>
            <a:ext cx="8307387" cy="537845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algn="r" rtl="1" eaLnBrk="1" hangingPunct="1">
              <a:defRPr/>
            </a:pPr>
            <a:r>
              <a:rPr lang="he-IL" altLang="he-IL">
                <a:cs typeface="Arial" pitchFamily="34" charset="0"/>
              </a:rPr>
              <a:t>בדר"כ מהדרים לא מנצלים ידע אריתמטי. </a:t>
            </a:r>
            <a:endParaRPr lang="en-US" altLang="he-IL"/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533400" y="2590800"/>
            <a:ext cx="3516313" cy="1403350"/>
          </a:xfrm>
          <a:prstGeom prst="rect">
            <a:avLst/>
          </a:prstGeom>
          <a:solidFill>
            <a:srgbClr val="FFFF66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he-IL" sz="1400">
                <a:latin typeface="Courier New" panose="02070309020205020404" pitchFamily="49" charset="0"/>
              </a:rPr>
              <a:t>/* Sum neighbors of i,j */</a:t>
            </a:r>
          </a:p>
          <a:p>
            <a:r>
              <a:rPr lang="en-US" altLang="he-IL" sz="1400">
                <a:latin typeface="Courier New" panose="02070309020205020404" pitchFamily="49" charset="0"/>
              </a:rPr>
              <a:t>up =    val[(i-1)*n + j];</a:t>
            </a:r>
          </a:p>
          <a:p>
            <a:r>
              <a:rPr lang="en-US" altLang="he-IL" sz="1400">
                <a:latin typeface="Courier New" panose="02070309020205020404" pitchFamily="49" charset="0"/>
              </a:rPr>
              <a:t>down =  val[(i+1)*n + j];</a:t>
            </a:r>
          </a:p>
          <a:p>
            <a:r>
              <a:rPr lang="en-US" altLang="he-IL" sz="1400">
                <a:latin typeface="Courier New" panose="02070309020205020404" pitchFamily="49" charset="0"/>
              </a:rPr>
              <a:t>left =  val[i*n   + j-1];</a:t>
            </a:r>
          </a:p>
          <a:p>
            <a:r>
              <a:rPr lang="en-US" altLang="he-IL" sz="1400">
                <a:latin typeface="Courier New" panose="02070309020205020404" pitchFamily="49" charset="0"/>
              </a:rPr>
              <a:t>right = val[i*n   + j+1];</a:t>
            </a:r>
          </a:p>
          <a:p>
            <a:r>
              <a:rPr lang="en-US" altLang="he-IL" sz="1400">
                <a:latin typeface="Courier New" panose="02070309020205020404" pitchFamily="49" charset="0"/>
              </a:rPr>
              <a:t>sum = up + down + left + right;</a:t>
            </a:r>
          </a:p>
        </p:txBody>
      </p:sp>
      <p:sp>
        <p:nvSpPr>
          <p:cNvPr id="389125" name="Rectangle 5"/>
          <p:cNvSpPr>
            <a:spLocks noChangeArrowheads="1"/>
          </p:cNvSpPr>
          <p:nvPr/>
        </p:nvSpPr>
        <p:spPr bwMode="auto">
          <a:xfrm>
            <a:off x="4419600" y="2590800"/>
            <a:ext cx="3516313" cy="1403350"/>
          </a:xfrm>
          <a:prstGeom prst="rect">
            <a:avLst/>
          </a:prstGeom>
          <a:solidFill>
            <a:srgbClr val="FFFF66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he-IL" sz="1400">
                <a:latin typeface="Courier New" panose="02070309020205020404" pitchFamily="49" charset="0"/>
              </a:rPr>
              <a:t>int inj = i*n + j;</a:t>
            </a:r>
          </a:p>
          <a:p>
            <a:r>
              <a:rPr lang="en-US" altLang="he-IL" sz="1400">
                <a:latin typeface="Courier New" panose="02070309020205020404" pitchFamily="49" charset="0"/>
              </a:rPr>
              <a:t>up =    val[inj - n];</a:t>
            </a:r>
          </a:p>
          <a:p>
            <a:r>
              <a:rPr lang="en-US" altLang="he-IL" sz="1400">
                <a:latin typeface="Courier New" panose="02070309020205020404" pitchFamily="49" charset="0"/>
              </a:rPr>
              <a:t>down =  val[inj + n];</a:t>
            </a:r>
          </a:p>
          <a:p>
            <a:r>
              <a:rPr lang="en-US" altLang="he-IL" sz="1400">
                <a:latin typeface="Courier New" panose="02070309020205020404" pitchFamily="49" charset="0"/>
              </a:rPr>
              <a:t>left =  val[inj - 1];</a:t>
            </a:r>
          </a:p>
          <a:p>
            <a:r>
              <a:rPr lang="en-US" altLang="he-IL" sz="1400">
                <a:latin typeface="Courier New" panose="02070309020205020404" pitchFamily="49" charset="0"/>
              </a:rPr>
              <a:t>right = val[inj + 1];</a:t>
            </a:r>
          </a:p>
          <a:p>
            <a:r>
              <a:rPr lang="en-US" altLang="he-IL" sz="1400">
                <a:latin typeface="Courier New" panose="02070309020205020404" pitchFamily="49" charset="0"/>
              </a:rPr>
              <a:t>sum = up + down + left + right;</a:t>
            </a:r>
          </a:p>
        </p:txBody>
      </p:sp>
      <p:sp>
        <p:nvSpPr>
          <p:cNvPr id="25605" name="Rectangle 6"/>
          <p:cNvSpPr>
            <a:spLocks noChangeArrowheads="1"/>
          </p:cNvSpPr>
          <p:nvPr/>
        </p:nvSpPr>
        <p:spPr bwMode="auto">
          <a:xfrm>
            <a:off x="463550" y="4097338"/>
            <a:ext cx="3652838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he-IL" sz="1600"/>
              <a:t>3 multiplications: i*n, (i–1)*n, (i+1)*n</a:t>
            </a:r>
          </a:p>
        </p:txBody>
      </p:sp>
      <p:sp>
        <p:nvSpPr>
          <p:cNvPr id="389127" name="Rectangle 7"/>
          <p:cNvSpPr>
            <a:spLocks noChangeArrowheads="1"/>
          </p:cNvSpPr>
          <p:nvPr/>
        </p:nvSpPr>
        <p:spPr bwMode="auto">
          <a:xfrm>
            <a:off x="4654550" y="4097338"/>
            <a:ext cx="20605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he-IL" sz="1600"/>
              <a:t>1 multiplication: i*n</a:t>
            </a:r>
          </a:p>
        </p:txBody>
      </p:sp>
      <p:sp>
        <p:nvSpPr>
          <p:cNvPr id="25607" name="Rectangle 9"/>
          <p:cNvSpPr>
            <a:spLocks noChangeArrowheads="1"/>
          </p:cNvSpPr>
          <p:nvPr/>
        </p:nvSpPr>
        <p:spPr bwMode="auto">
          <a:xfrm>
            <a:off x="179388" y="115888"/>
            <a:ext cx="8350250" cy="10604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4538" indent="-246063">
              <a:spcBef>
                <a:spcPct val="25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6175" indent="-238125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anose="05000000000000000000" pitchFamily="2" charset="2"/>
              <a:buChar char="l"/>
              <a:defRPr b="1">
                <a:solidFill>
                  <a:schemeClr val="folHlink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»"/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4511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9083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3655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8227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2799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rtl="1" eaLnBrk="1" hangingPunct="1">
              <a:lnSpc>
                <a:spcPct val="87000"/>
              </a:lnSpc>
              <a:spcBef>
                <a:spcPct val="0"/>
              </a:spcBef>
              <a:buClrTx/>
              <a:buFontTx/>
              <a:buNone/>
            </a:pPr>
            <a:endParaRPr lang="en-US" altLang="he-IL" sz="3800">
              <a:solidFill>
                <a:schemeClr val="hlink"/>
              </a:solidFill>
              <a:cs typeface="Arial" panose="020B0604020202020204" pitchFamily="34" charset="0"/>
            </a:endParaRPr>
          </a:p>
        </p:txBody>
      </p:sp>
      <p:sp>
        <p:nvSpPr>
          <p:cNvPr id="25608" name="Rectangle 11"/>
          <p:cNvSpPr>
            <a:spLocks noGrp="1" noChangeArrowheads="1"/>
          </p:cNvSpPr>
          <p:nvPr>
            <p:ph type="title"/>
          </p:nvPr>
        </p:nvSpPr>
        <p:spPr>
          <a:xfrm>
            <a:off x="-171449" y="264319"/>
            <a:ext cx="8488362" cy="781050"/>
          </a:xfrm>
        </p:spPr>
        <p:txBody>
          <a:bodyPr/>
          <a:lstStyle/>
          <a:p>
            <a:pPr algn="r" rtl="1" eaLnBrk="1" hangingPunct="1"/>
            <a:r>
              <a:rPr lang="he-IL" altLang="he-IL" dirty="0">
                <a:cs typeface="Arial" panose="020B0604020202020204" pitchFamily="34" charset="0"/>
              </a:rPr>
              <a:t>4. צרוף ביטויים משותפים</a:t>
            </a:r>
            <a:endParaRPr lang="en-US" altLang="he-IL" dirty="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9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89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25" grpId="0" animBg="1"/>
      <p:bldP spid="38912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447925" y="332656"/>
            <a:ext cx="5849938" cy="573087"/>
          </a:xfrm>
        </p:spPr>
        <p:txBody>
          <a:bodyPr/>
          <a:lstStyle/>
          <a:p>
            <a:pPr algn="r" rtl="1" eaLnBrk="1" hangingPunct="1"/>
            <a:r>
              <a:rPr lang="he-IL" altLang="he-IL" dirty="0">
                <a:cs typeface="Arial" panose="020B0604020202020204" pitchFamily="34" charset="0"/>
              </a:rPr>
              <a:t>מדידת ביצועים</a:t>
            </a:r>
            <a:endParaRPr lang="en-US" altLang="he-IL" dirty="0">
              <a:cs typeface="Arial" panose="020B0604020202020204" pitchFamily="34" charset="0"/>
            </a:endParaRPr>
          </a:p>
        </p:txBody>
      </p:sp>
      <p:sp>
        <p:nvSpPr>
          <p:cNvPr id="430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3838" indent="-223838" algn="r" defTabSz="895350" rtl="1" eaLnBrk="1" hangingPunct="1">
              <a:tabLst>
                <a:tab pos="6400800" algn="l"/>
              </a:tabLst>
              <a:defRPr/>
            </a:pPr>
            <a:r>
              <a:rPr lang="he-IL" altLang="he-IL">
                <a:cs typeface="Arial" pitchFamily="34" charset="0"/>
              </a:rPr>
              <a:t>מדידה:</a:t>
            </a:r>
            <a:endParaRPr lang="en-US" altLang="he-IL">
              <a:cs typeface="Arial" pitchFamily="34" charset="0"/>
            </a:endParaRPr>
          </a:p>
          <a:p>
            <a:pPr marL="560388" lvl="1" indent="-222250" algn="r" defTabSz="895350" rtl="1" eaLnBrk="1" hangingPunct="1">
              <a:tabLst>
                <a:tab pos="6400800" algn="l"/>
              </a:tabLst>
              <a:defRPr/>
            </a:pPr>
            <a:r>
              <a:rPr lang="he-IL" altLang="he-IL">
                <a:cs typeface="Arial" pitchFamily="34" charset="0"/>
              </a:rPr>
              <a:t>חשב זמן ריצה הנצרך על ידי קטעי קוד מסויימים</a:t>
            </a:r>
            <a:endParaRPr lang="en-US" altLang="he-IL">
              <a:cs typeface="Arial" pitchFamily="34" charset="0"/>
            </a:endParaRPr>
          </a:p>
          <a:p>
            <a:pPr marL="839788" lvl="2" indent="-165100" algn="r" defTabSz="895350" rtl="1" eaLnBrk="1" hangingPunct="1">
              <a:tabLst>
                <a:tab pos="6400800" algn="l"/>
              </a:tabLst>
              <a:defRPr/>
            </a:pPr>
            <a:r>
              <a:rPr lang="he-IL" altLang="he-IL">
                <a:cs typeface="Arial" pitchFamily="34" charset="0"/>
              </a:rPr>
              <a:t> לרב המעבדים יש מוני שעון</a:t>
            </a:r>
            <a:endParaRPr lang="en-US" altLang="he-IL"/>
          </a:p>
          <a:p>
            <a:pPr marL="839788" lvl="2" indent="-165100" algn="r" defTabSz="895350" rtl="1" eaLnBrk="1" hangingPunct="1">
              <a:tabLst>
                <a:tab pos="6400800" algn="l"/>
              </a:tabLst>
              <a:defRPr/>
            </a:pPr>
            <a:r>
              <a:rPr lang="he-IL" altLang="he-IL">
                <a:cs typeface="Arial" pitchFamily="34" charset="0"/>
              </a:rPr>
              <a:t> לא קל להוציא מהם מידע שימושי...</a:t>
            </a:r>
            <a:endParaRPr lang="en-US" altLang="he-IL">
              <a:cs typeface="Arial" pitchFamily="34" charset="0"/>
            </a:endParaRPr>
          </a:p>
          <a:p>
            <a:pPr marL="560388" lvl="1" indent="-222250" algn="r" defTabSz="895350" rtl="1" eaLnBrk="1" hangingPunct="1">
              <a:tabLst>
                <a:tab pos="6400800" algn="l"/>
              </a:tabLst>
              <a:defRPr/>
            </a:pPr>
            <a:r>
              <a:rPr lang="he-IL" altLang="he-IL">
                <a:cs typeface="Arial" pitchFamily="34" charset="0"/>
              </a:rPr>
              <a:t>השימוש ב </a:t>
            </a:r>
            <a:r>
              <a:rPr lang="en-US" altLang="he-IL">
                <a:cs typeface="Arial" pitchFamily="34" charset="0"/>
              </a:rPr>
              <a:t>profiler: </a:t>
            </a:r>
          </a:p>
          <a:p>
            <a:pPr marL="839788" lvl="2" indent="-165100" algn="r" defTabSz="895350" rtl="1" eaLnBrk="1" hangingPunct="1">
              <a:tabLst>
                <a:tab pos="6400800" algn="l"/>
              </a:tabLst>
              <a:defRPr/>
            </a:pPr>
            <a:r>
              <a:rPr lang="he-IL" altLang="he-IL">
                <a:cs typeface="Arial" pitchFamily="34" charset="0"/>
              </a:rPr>
              <a:t>מספר הקריאות לכל פונקציה, וכו'</a:t>
            </a:r>
            <a:endParaRPr lang="en-US" altLang="he-IL"/>
          </a:p>
          <a:p>
            <a:pPr marL="839788" lvl="2" indent="-165100" algn="r" defTabSz="895350" rtl="1" eaLnBrk="1" hangingPunct="1">
              <a:tabLst>
                <a:tab pos="6400800" algn="l"/>
              </a:tabLst>
              <a:defRPr/>
            </a:pPr>
            <a:endParaRPr lang="en-US" altLang="he-IL">
              <a:cs typeface="Arial" pitchFamily="34" charset="0"/>
            </a:endParaRPr>
          </a:p>
        </p:txBody>
      </p:sp>
      <p:sp>
        <p:nvSpPr>
          <p:cNvPr id="26628" name="AutoShape 5"/>
          <p:cNvSpPr>
            <a:spLocks noChangeArrowheads="1"/>
          </p:cNvSpPr>
          <p:nvPr/>
        </p:nvSpPr>
        <p:spPr bwMode="auto">
          <a:xfrm>
            <a:off x="468313" y="3530600"/>
            <a:ext cx="3959225" cy="2735263"/>
          </a:xfrm>
          <a:prstGeom prst="wedgeRectCallout">
            <a:avLst>
              <a:gd name="adj1" fmla="val 49560"/>
              <a:gd name="adj2" fmla="val -31023"/>
            </a:avLst>
          </a:prstGeom>
          <a:solidFill>
            <a:srgbClr val="FFCC00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marL="342900" indent="-3429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lvl="1">
              <a:lnSpc>
                <a:spcPct val="90000"/>
              </a:lnSpc>
            </a:pPr>
            <a:r>
              <a:rPr lang="en-US" altLang="he-IL"/>
              <a:t>gcc –O2 –pg prog. –o prog</a:t>
            </a:r>
          </a:p>
          <a:p>
            <a:pPr lvl="1">
              <a:lnSpc>
                <a:spcPct val="90000"/>
              </a:lnSpc>
            </a:pPr>
            <a:endParaRPr lang="en-US" altLang="he-IL"/>
          </a:p>
          <a:p>
            <a:pPr lvl="1">
              <a:lnSpc>
                <a:spcPct val="90000"/>
              </a:lnSpc>
            </a:pPr>
            <a:r>
              <a:rPr lang="en-US" altLang="he-IL"/>
              <a:t>./prog</a:t>
            </a:r>
            <a:endParaRPr lang="en-US" altLang="he-IL" i="1">
              <a:solidFill>
                <a:schemeClr val="folHlink"/>
              </a:solidFill>
            </a:endParaRPr>
          </a:p>
          <a:p>
            <a:pPr lvl="2">
              <a:lnSpc>
                <a:spcPct val="90000"/>
              </a:lnSpc>
            </a:pPr>
            <a:r>
              <a:rPr lang="en-US" altLang="he-IL" sz="1600" i="1">
                <a:solidFill>
                  <a:schemeClr val="folHlink"/>
                </a:solidFill>
              </a:rPr>
              <a:t>Executes in normal fashion, but also generates file gmon.out</a:t>
            </a:r>
          </a:p>
          <a:p>
            <a:pPr lvl="1">
              <a:lnSpc>
                <a:spcPct val="90000"/>
              </a:lnSpc>
            </a:pPr>
            <a:endParaRPr lang="en-US" altLang="he-IL" sz="1600"/>
          </a:p>
          <a:p>
            <a:pPr lvl="1">
              <a:lnSpc>
                <a:spcPct val="90000"/>
              </a:lnSpc>
            </a:pPr>
            <a:r>
              <a:rPr lang="en-US" altLang="he-IL"/>
              <a:t>gprof prog</a:t>
            </a:r>
            <a:endParaRPr lang="en-US" altLang="he-IL" i="1">
              <a:solidFill>
                <a:schemeClr val="folHlink"/>
              </a:solidFill>
            </a:endParaRPr>
          </a:p>
          <a:p>
            <a:pPr lvl="2">
              <a:lnSpc>
                <a:spcPct val="90000"/>
              </a:lnSpc>
            </a:pPr>
            <a:r>
              <a:rPr lang="en-US" altLang="he-IL" sz="1600" i="1">
                <a:solidFill>
                  <a:schemeClr val="folHlink"/>
                </a:solidFill>
              </a:rPr>
              <a:t>Generates profile information based on gmon.out</a:t>
            </a:r>
            <a:endParaRPr lang="en-US" altLang="he-IL" i="1"/>
          </a:p>
        </p:txBody>
      </p:sp>
      <p:sp>
        <p:nvSpPr>
          <p:cNvPr id="26629" name="AutoShape 6"/>
          <p:cNvSpPr>
            <a:spLocks noChangeArrowheads="1"/>
          </p:cNvSpPr>
          <p:nvPr/>
        </p:nvSpPr>
        <p:spPr bwMode="auto">
          <a:xfrm>
            <a:off x="4787900" y="3500438"/>
            <a:ext cx="3987800" cy="2781300"/>
          </a:xfrm>
          <a:prstGeom prst="wedgeRectCallout">
            <a:avLst>
              <a:gd name="adj1" fmla="val -15750"/>
              <a:gd name="adj2" fmla="val 46231"/>
            </a:avLst>
          </a:prstGeom>
          <a:solidFill>
            <a:srgbClr val="FFCC00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marL="385763" indent="-385763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179388" indent="-246063">
              <a:spcBef>
                <a:spcPct val="25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358775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anose="05000000000000000000" pitchFamily="2" charset="2"/>
              <a:buChar char="l"/>
              <a:defRPr b="1">
                <a:solidFill>
                  <a:schemeClr val="folHlink"/>
                </a:solidFill>
                <a:latin typeface="Helvetica" panose="020B0604020202020204" pitchFamily="34" charset="0"/>
              </a:defRPr>
            </a:lvl3pPr>
            <a:lvl4pPr marL="538163">
              <a:spcBef>
                <a:spcPct val="20000"/>
              </a:spcBef>
              <a:buChar char="»"/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4511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9083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3655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8227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2799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354013" lvl="2">
              <a:lnSpc>
                <a:spcPct val="90000"/>
              </a:lnSpc>
              <a:spcBef>
                <a:spcPct val="0"/>
              </a:spcBef>
              <a:buClrTx/>
              <a:buSzTx/>
              <a:buNone/>
            </a:pPr>
            <a:r>
              <a:rPr lang="en-US" altLang="he-IL" dirty="0"/>
              <a:t>visual studio 2015 (community)</a:t>
            </a:r>
            <a:endParaRPr lang="he-IL" altLang="he-IL" dirty="0"/>
          </a:p>
          <a:p>
            <a:pPr lvl="3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he-IL" sz="1600" dirty="0">
                <a:cs typeface="Arial" panose="020B0604020202020204" pitchFamily="34" charset="0"/>
              </a:rPr>
              <a:t>Debug / profiler</a:t>
            </a:r>
          </a:p>
          <a:p>
            <a:pPr marL="354013" lvl="2">
              <a:lnSpc>
                <a:spcPct val="90000"/>
              </a:lnSpc>
              <a:spcBef>
                <a:spcPct val="0"/>
              </a:spcBef>
              <a:buClrTx/>
              <a:buSzTx/>
              <a:buNone/>
            </a:pPr>
            <a:r>
              <a:rPr lang="en-US" altLang="he-IL" dirty="0"/>
              <a:t>visual studio 2019 (community)</a:t>
            </a:r>
            <a:endParaRPr lang="he-IL" altLang="he-IL" dirty="0"/>
          </a:p>
          <a:p>
            <a:pPr lvl="3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he-IL" sz="1600" dirty="0">
                <a:cs typeface="Arial" panose="020B0604020202020204" pitchFamily="34" charset="0"/>
              </a:rPr>
              <a:t>Debug / performance profiler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34963"/>
            <a:ext cx="6688138" cy="573087"/>
          </a:xfrm>
        </p:spPr>
        <p:txBody>
          <a:bodyPr/>
          <a:lstStyle/>
          <a:p>
            <a:pPr algn="r" rtl="1" eaLnBrk="1" hangingPunct="1"/>
            <a:r>
              <a:rPr lang="he-IL" altLang="he-IL">
                <a:cs typeface="Arial" panose="020B0604020202020204" pitchFamily="34" charset="0"/>
              </a:rPr>
              <a:t>דוגמה ל </a:t>
            </a:r>
            <a:r>
              <a:rPr lang="en-US" altLang="he-IL"/>
              <a:t>profiling</a:t>
            </a:r>
          </a:p>
        </p:txBody>
      </p:sp>
      <p:sp>
        <p:nvSpPr>
          <p:cNvPr id="431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990600"/>
            <a:ext cx="8307387" cy="5607050"/>
          </a:xfrm>
        </p:spPr>
        <p:txBody>
          <a:bodyPr/>
          <a:lstStyle/>
          <a:p>
            <a:pPr algn="r" rtl="1" eaLnBrk="1" hangingPunct="1">
              <a:defRPr/>
            </a:pPr>
            <a:r>
              <a:rPr lang="he-IL" altLang="he-IL" dirty="0">
                <a:cs typeface="Arial" pitchFamily="34" charset="0"/>
              </a:rPr>
              <a:t>המטרה</a:t>
            </a:r>
            <a:endParaRPr lang="en-US" altLang="he-IL" dirty="0">
              <a:cs typeface="Arial" pitchFamily="34" charset="0"/>
            </a:endParaRPr>
          </a:p>
          <a:p>
            <a:pPr lvl="1" algn="r" rtl="1" eaLnBrk="1" hangingPunct="1">
              <a:defRPr/>
            </a:pPr>
            <a:r>
              <a:rPr lang="he-IL" altLang="he-IL" dirty="0">
                <a:cs typeface="Arial" pitchFamily="34" charset="0"/>
              </a:rPr>
              <a:t>חשב תדירות של מלים במסמך טקסט </a:t>
            </a:r>
            <a:r>
              <a:rPr lang="en-US" altLang="he-IL" dirty="0">
                <a:cs typeface="Arial" pitchFamily="34" charset="0"/>
              </a:rPr>
              <a:t>(case insensitive)</a:t>
            </a:r>
          </a:p>
          <a:p>
            <a:pPr lvl="1" algn="r" rtl="1" eaLnBrk="1" hangingPunct="1">
              <a:defRPr/>
            </a:pPr>
            <a:r>
              <a:rPr lang="he-IL" altLang="he-IL" dirty="0">
                <a:cs typeface="Arial" pitchFamily="34" charset="0"/>
              </a:rPr>
              <a:t>הצג רשימה ממוינת מהמילה התדירה ביותר לנדירה ביותר</a:t>
            </a:r>
            <a:endParaRPr lang="en-US" altLang="he-IL" dirty="0">
              <a:cs typeface="Arial" pitchFamily="34" charset="0"/>
            </a:endParaRPr>
          </a:p>
          <a:p>
            <a:pPr algn="r" rtl="1" eaLnBrk="1" hangingPunct="1">
              <a:defRPr/>
            </a:pPr>
            <a:r>
              <a:rPr lang="he-IL" altLang="he-IL" dirty="0">
                <a:cs typeface="Arial" pitchFamily="34" charset="0"/>
              </a:rPr>
              <a:t>צעדים:</a:t>
            </a:r>
            <a:endParaRPr lang="en-US" altLang="he-IL" dirty="0">
              <a:cs typeface="Arial" pitchFamily="34" charset="0"/>
            </a:endParaRPr>
          </a:p>
          <a:p>
            <a:pPr lvl="1" algn="r" rtl="1" eaLnBrk="1" hangingPunct="1">
              <a:defRPr/>
            </a:pPr>
            <a:r>
              <a:rPr lang="he-IL" altLang="he-IL" dirty="0">
                <a:cs typeface="Arial" pitchFamily="34" charset="0"/>
              </a:rPr>
              <a:t>הפוך ל </a:t>
            </a:r>
            <a:r>
              <a:rPr lang="en-US" altLang="he-IL" dirty="0">
                <a:cs typeface="Arial" pitchFamily="34" charset="0"/>
              </a:rPr>
              <a:t>lowercase</a:t>
            </a:r>
          </a:p>
          <a:p>
            <a:pPr lvl="1" algn="r" rtl="1" eaLnBrk="1" hangingPunct="1">
              <a:defRPr/>
            </a:pPr>
            <a:r>
              <a:rPr lang="he-IL" altLang="he-IL" dirty="0">
                <a:cs typeface="Arial" pitchFamily="34" charset="0"/>
              </a:rPr>
              <a:t>הפעל פונקציית </a:t>
            </a:r>
            <a:r>
              <a:rPr lang="he-IL" altLang="he-IL" dirty="0" err="1">
                <a:cs typeface="Arial" pitchFamily="34" charset="0"/>
              </a:rPr>
              <a:t>גִבּוּב</a:t>
            </a:r>
            <a:r>
              <a:rPr lang="he-IL" altLang="he-IL" dirty="0">
                <a:cs typeface="Arial" pitchFamily="34" charset="0"/>
              </a:rPr>
              <a:t> (</a:t>
            </a:r>
            <a:r>
              <a:rPr lang="en-US" altLang="he-IL" dirty="0"/>
              <a:t>hash function</a:t>
            </a:r>
            <a:r>
              <a:rPr lang="he-IL" altLang="he-IL" dirty="0">
                <a:cs typeface="Arial" pitchFamily="34" charset="0"/>
              </a:rPr>
              <a:t>). </a:t>
            </a:r>
          </a:p>
          <a:p>
            <a:pPr lvl="2" algn="r" rtl="1" eaLnBrk="1" hangingPunct="1">
              <a:defRPr/>
            </a:pPr>
            <a:r>
              <a:rPr lang="he-IL" altLang="he-IL" dirty="0">
                <a:cs typeface="Arial" pitchFamily="34" charset="0"/>
              </a:rPr>
              <a:t>נתחיל עם סכום ערכי </a:t>
            </a:r>
            <a:r>
              <a:rPr lang="en-US" altLang="he-IL" dirty="0">
                <a:cs typeface="Arial" pitchFamily="34" charset="0"/>
              </a:rPr>
              <a:t>ASCII</a:t>
            </a:r>
            <a:r>
              <a:rPr lang="he-IL" altLang="he-IL" dirty="0">
                <a:cs typeface="Arial" pitchFamily="34" charset="0"/>
              </a:rPr>
              <a:t> של המחרוזת.</a:t>
            </a:r>
            <a:endParaRPr lang="en-US" altLang="he-IL" dirty="0">
              <a:cs typeface="Arial" pitchFamily="34" charset="0"/>
            </a:endParaRPr>
          </a:p>
          <a:p>
            <a:pPr lvl="1" algn="r" rtl="1" eaLnBrk="1" hangingPunct="1">
              <a:defRPr/>
            </a:pPr>
            <a:r>
              <a:rPr lang="he-IL" altLang="he-IL" dirty="0">
                <a:cs typeface="Arial" pitchFamily="34" charset="0"/>
              </a:rPr>
              <a:t>קרא מלים והכנס לטבלת </a:t>
            </a:r>
            <a:r>
              <a:rPr lang="he-IL" altLang="he-IL" dirty="0" err="1">
                <a:cs typeface="Arial" pitchFamily="34" charset="0"/>
              </a:rPr>
              <a:t>גבּוּב</a:t>
            </a:r>
            <a:r>
              <a:rPr lang="he-IL" altLang="he-IL" dirty="0">
                <a:cs typeface="Arial" pitchFamily="34" charset="0"/>
              </a:rPr>
              <a:t>.</a:t>
            </a:r>
            <a:endParaRPr lang="en-US" altLang="he-IL" dirty="0"/>
          </a:p>
          <a:p>
            <a:pPr lvl="2" algn="r" rtl="1" eaLnBrk="1" hangingPunct="1">
              <a:defRPr/>
            </a:pPr>
            <a:r>
              <a:rPr lang="he-IL" altLang="he-IL" dirty="0">
                <a:cs typeface="Arial" pitchFamily="34" charset="0"/>
              </a:rPr>
              <a:t>פונקציה רקורסיבית שמכניסה מלים חדשות בסוף.</a:t>
            </a:r>
            <a:endParaRPr lang="en-US" altLang="he-IL" dirty="0">
              <a:cs typeface="Arial" pitchFamily="34" charset="0"/>
            </a:endParaRPr>
          </a:p>
          <a:p>
            <a:pPr lvl="2" algn="r" rtl="1" eaLnBrk="1" hangingPunct="1">
              <a:defRPr/>
            </a:pPr>
            <a:r>
              <a:rPr lang="he-IL" altLang="he-IL" dirty="0">
                <a:cs typeface="Arial" pitchFamily="34" charset="0"/>
              </a:rPr>
              <a:t>עדכן מונה עבור כל מילה</a:t>
            </a:r>
            <a:endParaRPr lang="en-US" altLang="he-IL" dirty="0">
              <a:cs typeface="Arial" pitchFamily="34" charset="0"/>
            </a:endParaRPr>
          </a:p>
          <a:p>
            <a:pPr lvl="1" algn="r" rtl="1" eaLnBrk="1" hangingPunct="1">
              <a:defRPr/>
            </a:pPr>
            <a:r>
              <a:rPr lang="he-IL" altLang="he-IL" dirty="0">
                <a:cs typeface="Arial" pitchFamily="34" charset="0"/>
              </a:rPr>
              <a:t>מיין תוצאות</a:t>
            </a:r>
            <a:endParaRPr lang="en-US" altLang="he-IL" dirty="0">
              <a:cs typeface="Arial" pitchFamily="34" charset="0"/>
            </a:endParaRPr>
          </a:p>
          <a:p>
            <a:pPr lvl="2" algn="r" rtl="1" eaLnBrk="1" hangingPunct="1">
              <a:defRPr/>
            </a:pPr>
            <a:r>
              <a:rPr lang="he-IL" altLang="he-IL" dirty="0">
                <a:cs typeface="Arial" pitchFamily="34" charset="0"/>
              </a:rPr>
              <a:t>נפעיל אלגוריתם בשם </a:t>
            </a:r>
            <a:r>
              <a:rPr lang="en-US" altLang="he-IL" dirty="0">
                <a:cs typeface="Arial" pitchFamily="34" charset="0"/>
              </a:rPr>
              <a:t>insertion-sort</a:t>
            </a:r>
            <a:r>
              <a:rPr lang="he-IL" altLang="he-IL" dirty="0">
                <a:cs typeface="Arial" pitchFamily="34" charset="0"/>
              </a:rPr>
              <a:t>. (אלגוריתם זה יוצר רשימה חדשה, כל פעם מוסיף אליה איברים מהרשימה המקורית במקום הנכון). </a:t>
            </a:r>
            <a:endParaRPr lang="en-US" altLang="he-IL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1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31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31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31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31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31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31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31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31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31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311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311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110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34963"/>
            <a:ext cx="6688138" cy="573087"/>
          </a:xfrm>
        </p:spPr>
        <p:txBody>
          <a:bodyPr/>
          <a:lstStyle/>
          <a:p>
            <a:pPr algn="r" rtl="1" eaLnBrk="1" hangingPunct="1"/>
            <a:r>
              <a:rPr lang="he-IL" altLang="he-IL">
                <a:cs typeface="Arial" panose="020B0604020202020204" pitchFamily="34" charset="0"/>
              </a:rPr>
              <a:t>דוגמה ל </a:t>
            </a:r>
            <a:r>
              <a:rPr lang="en-US" altLang="he-IL"/>
              <a:t>profiling</a:t>
            </a:r>
          </a:p>
        </p:txBody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990600"/>
            <a:ext cx="8307387" cy="5607050"/>
          </a:xfrm>
        </p:spPr>
        <p:txBody>
          <a:bodyPr/>
          <a:lstStyle/>
          <a:p>
            <a:pPr algn="r" rtl="1" eaLnBrk="1" hangingPunct="1">
              <a:defRPr/>
            </a:pPr>
            <a:r>
              <a:rPr lang="he-IL" altLang="he-IL" dirty="0">
                <a:cs typeface="Arial" pitchFamily="34" charset="0"/>
              </a:rPr>
              <a:t>הקלט:</a:t>
            </a:r>
            <a:endParaRPr lang="en-US" altLang="he-IL" dirty="0">
              <a:cs typeface="Arial" pitchFamily="34" charset="0"/>
            </a:endParaRPr>
          </a:p>
          <a:p>
            <a:pPr lvl="1" algn="r" rtl="1" eaLnBrk="1" hangingPunct="1">
              <a:defRPr/>
            </a:pPr>
            <a:r>
              <a:rPr lang="en-US" altLang="he-IL" dirty="0"/>
              <a:t>Collected works of Shakespeare</a:t>
            </a:r>
          </a:p>
          <a:p>
            <a:pPr lvl="1" algn="r" rtl="1" eaLnBrk="1" hangingPunct="1">
              <a:defRPr/>
            </a:pPr>
            <a:r>
              <a:rPr lang="en-US" altLang="he-IL" dirty="0"/>
              <a:t>946,596 total words, 26,596 unique</a:t>
            </a:r>
          </a:p>
          <a:p>
            <a:pPr lvl="1" algn="r" rtl="1" eaLnBrk="1" hangingPunct="1">
              <a:defRPr/>
            </a:pPr>
            <a:r>
              <a:rPr lang="he-IL" altLang="he-IL" dirty="0">
                <a:cs typeface="Arial" pitchFamily="34" charset="0"/>
              </a:rPr>
              <a:t>מימוש ראשוני: </a:t>
            </a:r>
            <a:r>
              <a:rPr lang="en-US" altLang="he-IL" dirty="0"/>
              <a:t>9.2 </a:t>
            </a:r>
            <a:r>
              <a:rPr lang="he-IL" altLang="he-IL" dirty="0">
                <a:cs typeface="Arial" pitchFamily="34" charset="0"/>
              </a:rPr>
              <a:t> שניות</a:t>
            </a:r>
            <a:endParaRPr lang="en-US" altLang="he-IL" dirty="0">
              <a:cs typeface="Arial" pitchFamily="34" charset="0"/>
            </a:endParaRPr>
          </a:p>
        </p:txBody>
      </p:sp>
      <p:graphicFrame>
        <p:nvGraphicFramePr>
          <p:cNvPr id="432132" name="Group 4"/>
          <p:cNvGraphicFramePr>
            <a:graphicFrameLocks noGrp="1"/>
          </p:cNvGraphicFramePr>
          <p:nvPr/>
        </p:nvGraphicFramePr>
        <p:xfrm>
          <a:off x="468313" y="3141663"/>
          <a:ext cx="2438400" cy="3230600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3056">
                <a:tc>
                  <a:txBody>
                    <a:bodyPr/>
                    <a:lstStyle>
                      <a:lvl1pPr algn="l" defTabSz="895350">
                        <a:lnSpc>
                          <a:spcPct val="95000"/>
                        </a:lnSpc>
                        <a:spcBef>
                          <a:spcPct val="5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defRPr>
                      </a:lvl1pPr>
                      <a:lvl2pPr marL="338138" algn="l" defTabSz="895350">
                        <a:spcBef>
                          <a:spcPct val="25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b="1">
                          <a:solidFill>
                            <a:schemeClr val="tx1"/>
                          </a:solidFill>
                          <a:latin typeface="Helvetica" pitchFamily="34" charset="0"/>
                        </a:defRPr>
                      </a:lvl2pPr>
                      <a:lvl3pPr marL="674688" algn="l" defTabSz="895350">
                        <a:lnSpc>
                          <a:spcPct val="107000"/>
                        </a:lnSpc>
                        <a:spcBef>
                          <a:spcPct val="10000"/>
                        </a:spcBef>
                        <a:buClr>
                          <a:srgbClr val="005400"/>
                        </a:buClr>
                        <a:buSzPct val="90000"/>
                        <a:buFont typeface="Wingdings" pitchFamily="2" charset="2"/>
                        <a:defRPr sz="1600" b="1">
                          <a:solidFill>
                            <a:schemeClr val="folHlink"/>
                          </a:solidFill>
                          <a:latin typeface="Helvetica" pitchFamily="34" charset="0"/>
                        </a:defRPr>
                      </a:lvl3pPr>
                      <a:lvl4pPr marL="954088" algn="l" defTabSz="895350">
                        <a:spcBef>
                          <a:spcPct val="20000"/>
                        </a:spcBef>
                        <a:defRPr sz="1600" b="1">
                          <a:solidFill>
                            <a:schemeClr val="tx1"/>
                          </a:solidFill>
                          <a:latin typeface="Helvetica" pitchFamily="34" charset="0"/>
                        </a:defRPr>
                      </a:lvl4pPr>
                      <a:lvl5pPr marL="1792288" algn="l" defTabSz="8953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494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066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638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210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he-IL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29,801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895350">
                        <a:lnSpc>
                          <a:spcPct val="95000"/>
                        </a:lnSpc>
                        <a:spcBef>
                          <a:spcPct val="5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defRPr>
                      </a:lvl1pPr>
                      <a:lvl2pPr marL="338138" algn="l" defTabSz="895350">
                        <a:spcBef>
                          <a:spcPct val="25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b="1">
                          <a:solidFill>
                            <a:schemeClr val="tx1"/>
                          </a:solidFill>
                          <a:latin typeface="Helvetica" pitchFamily="34" charset="0"/>
                        </a:defRPr>
                      </a:lvl2pPr>
                      <a:lvl3pPr marL="674688" algn="l" defTabSz="895350">
                        <a:lnSpc>
                          <a:spcPct val="107000"/>
                        </a:lnSpc>
                        <a:spcBef>
                          <a:spcPct val="10000"/>
                        </a:spcBef>
                        <a:buClr>
                          <a:srgbClr val="005400"/>
                        </a:buClr>
                        <a:buSzPct val="90000"/>
                        <a:buFont typeface="Wingdings" pitchFamily="2" charset="2"/>
                        <a:defRPr sz="1600" b="1">
                          <a:solidFill>
                            <a:schemeClr val="folHlink"/>
                          </a:solidFill>
                          <a:latin typeface="Helvetica" pitchFamily="34" charset="0"/>
                        </a:defRPr>
                      </a:lvl3pPr>
                      <a:lvl4pPr marL="954088" algn="l" defTabSz="895350">
                        <a:spcBef>
                          <a:spcPct val="20000"/>
                        </a:spcBef>
                        <a:defRPr sz="1600" b="1">
                          <a:solidFill>
                            <a:schemeClr val="tx1"/>
                          </a:solidFill>
                          <a:latin typeface="Helvetica" pitchFamily="34" charset="0"/>
                        </a:defRPr>
                      </a:lvl4pPr>
                      <a:lvl5pPr marL="1792288" algn="l" defTabSz="8953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494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066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638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210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he-IL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the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056">
                <a:tc>
                  <a:txBody>
                    <a:bodyPr/>
                    <a:lstStyle>
                      <a:lvl1pPr algn="l" defTabSz="895350">
                        <a:lnSpc>
                          <a:spcPct val="95000"/>
                        </a:lnSpc>
                        <a:spcBef>
                          <a:spcPct val="5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defRPr>
                      </a:lvl1pPr>
                      <a:lvl2pPr marL="338138" algn="l" defTabSz="895350">
                        <a:spcBef>
                          <a:spcPct val="25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b="1">
                          <a:solidFill>
                            <a:schemeClr val="tx1"/>
                          </a:solidFill>
                          <a:latin typeface="Helvetica" pitchFamily="34" charset="0"/>
                        </a:defRPr>
                      </a:lvl2pPr>
                      <a:lvl3pPr marL="674688" algn="l" defTabSz="895350">
                        <a:lnSpc>
                          <a:spcPct val="107000"/>
                        </a:lnSpc>
                        <a:spcBef>
                          <a:spcPct val="10000"/>
                        </a:spcBef>
                        <a:buClr>
                          <a:srgbClr val="005400"/>
                        </a:buClr>
                        <a:buSzPct val="90000"/>
                        <a:buFont typeface="Wingdings" pitchFamily="2" charset="2"/>
                        <a:defRPr sz="1600" b="1">
                          <a:solidFill>
                            <a:schemeClr val="folHlink"/>
                          </a:solidFill>
                          <a:latin typeface="Helvetica" pitchFamily="34" charset="0"/>
                        </a:defRPr>
                      </a:lvl3pPr>
                      <a:lvl4pPr marL="954088" algn="l" defTabSz="895350">
                        <a:spcBef>
                          <a:spcPct val="20000"/>
                        </a:spcBef>
                        <a:defRPr sz="1600" b="1">
                          <a:solidFill>
                            <a:schemeClr val="tx1"/>
                          </a:solidFill>
                          <a:latin typeface="Helvetica" pitchFamily="34" charset="0"/>
                        </a:defRPr>
                      </a:lvl4pPr>
                      <a:lvl5pPr marL="1792288" algn="l" defTabSz="8953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494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066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638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210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he-IL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27,529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895350">
                        <a:lnSpc>
                          <a:spcPct val="95000"/>
                        </a:lnSpc>
                        <a:spcBef>
                          <a:spcPct val="5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defRPr>
                      </a:lvl1pPr>
                      <a:lvl2pPr marL="338138" algn="l" defTabSz="895350">
                        <a:spcBef>
                          <a:spcPct val="25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b="1">
                          <a:solidFill>
                            <a:schemeClr val="tx1"/>
                          </a:solidFill>
                          <a:latin typeface="Helvetica" pitchFamily="34" charset="0"/>
                        </a:defRPr>
                      </a:lvl2pPr>
                      <a:lvl3pPr marL="674688" algn="l" defTabSz="895350">
                        <a:lnSpc>
                          <a:spcPct val="107000"/>
                        </a:lnSpc>
                        <a:spcBef>
                          <a:spcPct val="10000"/>
                        </a:spcBef>
                        <a:buClr>
                          <a:srgbClr val="005400"/>
                        </a:buClr>
                        <a:buSzPct val="90000"/>
                        <a:buFont typeface="Wingdings" pitchFamily="2" charset="2"/>
                        <a:defRPr sz="1600" b="1">
                          <a:solidFill>
                            <a:schemeClr val="folHlink"/>
                          </a:solidFill>
                          <a:latin typeface="Helvetica" pitchFamily="34" charset="0"/>
                        </a:defRPr>
                      </a:lvl3pPr>
                      <a:lvl4pPr marL="954088" algn="l" defTabSz="895350">
                        <a:spcBef>
                          <a:spcPct val="20000"/>
                        </a:spcBef>
                        <a:defRPr sz="1600" b="1">
                          <a:solidFill>
                            <a:schemeClr val="tx1"/>
                          </a:solidFill>
                          <a:latin typeface="Helvetica" pitchFamily="34" charset="0"/>
                        </a:defRPr>
                      </a:lvl4pPr>
                      <a:lvl5pPr marL="1792288" algn="l" defTabSz="8953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494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066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638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210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he-IL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and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056">
                <a:tc>
                  <a:txBody>
                    <a:bodyPr/>
                    <a:lstStyle>
                      <a:lvl1pPr algn="l" defTabSz="895350">
                        <a:lnSpc>
                          <a:spcPct val="95000"/>
                        </a:lnSpc>
                        <a:spcBef>
                          <a:spcPct val="5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defRPr>
                      </a:lvl1pPr>
                      <a:lvl2pPr marL="338138" algn="l" defTabSz="895350">
                        <a:spcBef>
                          <a:spcPct val="25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b="1">
                          <a:solidFill>
                            <a:schemeClr val="tx1"/>
                          </a:solidFill>
                          <a:latin typeface="Helvetica" pitchFamily="34" charset="0"/>
                        </a:defRPr>
                      </a:lvl2pPr>
                      <a:lvl3pPr marL="674688" algn="l" defTabSz="895350">
                        <a:lnSpc>
                          <a:spcPct val="107000"/>
                        </a:lnSpc>
                        <a:spcBef>
                          <a:spcPct val="10000"/>
                        </a:spcBef>
                        <a:buClr>
                          <a:srgbClr val="005400"/>
                        </a:buClr>
                        <a:buSzPct val="90000"/>
                        <a:buFont typeface="Wingdings" pitchFamily="2" charset="2"/>
                        <a:defRPr sz="1600" b="1">
                          <a:solidFill>
                            <a:schemeClr val="folHlink"/>
                          </a:solidFill>
                          <a:latin typeface="Helvetica" pitchFamily="34" charset="0"/>
                        </a:defRPr>
                      </a:lvl3pPr>
                      <a:lvl4pPr marL="954088" algn="l" defTabSz="895350">
                        <a:spcBef>
                          <a:spcPct val="20000"/>
                        </a:spcBef>
                        <a:defRPr sz="1600" b="1">
                          <a:solidFill>
                            <a:schemeClr val="tx1"/>
                          </a:solidFill>
                          <a:latin typeface="Helvetica" pitchFamily="34" charset="0"/>
                        </a:defRPr>
                      </a:lvl4pPr>
                      <a:lvl5pPr marL="1792288" algn="l" defTabSz="8953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494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066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638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210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he-IL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21,029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895350">
                        <a:lnSpc>
                          <a:spcPct val="95000"/>
                        </a:lnSpc>
                        <a:spcBef>
                          <a:spcPct val="5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defRPr>
                      </a:lvl1pPr>
                      <a:lvl2pPr marL="338138" algn="l" defTabSz="895350">
                        <a:spcBef>
                          <a:spcPct val="25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b="1">
                          <a:solidFill>
                            <a:schemeClr val="tx1"/>
                          </a:solidFill>
                          <a:latin typeface="Helvetica" pitchFamily="34" charset="0"/>
                        </a:defRPr>
                      </a:lvl2pPr>
                      <a:lvl3pPr marL="674688" algn="l" defTabSz="895350">
                        <a:lnSpc>
                          <a:spcPct val="107000"/>
                        </a:lnSpc>
                        <a:spcBef>
                          <a:spcPct val="10000"/>
                        </a:spcBef>
                        <a:buClr>
                          <a:srgbClr val="005400"/>
                        </a:buClr>
                        <a:buSzPct val="90000"/>
                        <a:buFont typeface="Wingdings" pitchFamily="2" charset="2"/>
                        <a:defRPr sz="1600" b="1">
                          <a:solidFill>
                            <a:schemeClr val="folHlink"/>
                          </a:solidFill>
                          <a:latin typeface="Helvetica" pitchFamily="34" charset="0"/>
                        </a:defRPr>
                      </a:lvl3pPr>
                      <a:lvl4pPr marL="954088" algn="l" defTabSz="895350">
                        <a:spcBef>
                          <a:spcPct val="20000"/>
                        </a:spcBef>
                        <a:defRPr sz="1600" b="1">
                          <a:solidFill>
                            <a:schemeClr val="tx1"/>
                          </a:solidFill>
                          <a:latin typeface="Helvetica" pitchFamily="34" charset="0"/>
                        </a:defRPr>
                      </a:lvl4pPr>
                      <a:lvl5pPr marL="1792288" algn="l" defTabSz="8953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494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066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638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210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he-IL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I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056">
                <a:tc>
                  <a:txBody>
                    <a:bodyPr/>
                    <a:lstStyle>
                      <a:lvl1pPr algn="l" defTabSz="895350">
                        <a:lnSpc>
                          <a:spcPct val="95000"/>
                        </a:lnSpc>
                        <a:spcBef>
                          <a:spcPct val="5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defRPr>
                      </a:lvl1pPr>
                      <a:lvl2pPr marL="338138" algn="l" defTabSz="895350">
                        <a:spcBef>
                          <a:spcPct val="25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b="1">
                          <a:solidFill>
                            <a:schemeClr val="tx1"/>
                          </a:solidFill>
                          <a:latin typeface="Helvetica" pitchFamily="34" charset="0"/>
                        </a:defRPr>
                      </a:lvl2pPr>
                      <a:lvl3pPr marL="674688" algn="l" defTabSz="895350">
                        <a:lnSpc>
                          <a:spcPct val="107000"/>
                        </a:lnSpc>
                        <a:spcBef>
                          <a:spcPct val="10000"/>
                        </a:spcBef>
                        <a:buClr>
                          <a:srgbClr val="005400"/>
                        </a:buClr>
                        <a:buSzPct val="90000"/>
                        <a:buFont typeface="Wingdings" pitchFamily="2" charset="2"/>
                        <a:defRPr sz="1600" b="1">
                          <a:solidFill>
                            <a:schemeClr val="folHlink"/>
                          </a:solidFill>
                          <a:latin typeface="Helvetica" pitchFamily="34" charset="0"/>
                        </a:defRPr>
                      </a:lvl3pPr>
                      <a:lvl4pPr marL="954088" algn="l" defTabSz="895350">
                        <a:spcBef>
                          <a:spcPct val="20000"/>
                        </a:spcBef>
                        <a:defRPr sz="1600" b="1">
                          <a:solidFill>
                            <a:schemeClr val="tx1"/>
                          </a:solidFill>
                          <a:latin typeface="Helvetica" pitchFamily="34" charset="0"/>
                        </a:defRPr>
                      </a:lvl4pPr>
                      <a:lvl5pPr marL="1792288" algn="l" defTabSz="8953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494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066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638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210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he-IL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20,957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895350">
                        <a:lnSpc>
                          <a:spcPct val="95000"/>
                        </a:lnSpc>
                        <a:spcBef>
                          <a:spcPct val="5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defRPr>
                      </a:lvl1pPr>
                      <a:lvl2pPr marL="338138" algn="l" defTabSz="895350">
                        <a:spcBef>
                          <a:spcPct val="25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b="1">
                          <a:solidFill>
                            <a:schemeClr val="tx1"/>
                          </a:solidFill>
                          <a:latin typeface="Helvetica" pitchFamily="34" charset="0"/>
                        </a:defRPr>
                      </a:lvl2pPr>
                      <a:lvl3pPr marL="674688" algn="l" defTabSz="895350">
                        <a:lnSpc>
                          <a:spcPct val="107000"/>
                        </a:lnSpc>
                        <a:spcBef>
                          <a:spcPct val="10000"/>
                        </a:spcBef>
                        <a:buClr>
                          <a:srgbClr val="005400"/>
                        </a:buClr>
                        <a:buSzPct val="90000"/>
                        <a:buFont typeface="Wingdings" pitchFamily="2" charset="2"/>
                        <a:defRPr sz="1600" b="1">
                          <a:solidFill>
                            <a:schemeClr val="folHlink"/>
                          </a:solidFill>
                          <a:latin typeface="Helvetica" pitchFamily="34" charset="0"/>
                        </a:defRPr>
                      </a:lvl3pPr>
                      <a:lvl4pPr marL="954088" algn="l" defTabSz="895350">
                        <a:spcBef>
                          <a:spcPct val="20000"/>
                        </a:spcBef>
                        <a:defRPr sz="1600" b="1">
                          <a:solidFill>
                            <a:schemeClr val="tx1"/>
                          </a:solidFill>
                          <a:latin typeface="Helvetica" pitchFamily="34" charset="0"/>
                        </a:defRPr>
                      </a:lvl4pPr>
                      <a:lvl5pPr marL="1792288" algn="l" defTabSz="8953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494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066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638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210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he-IL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to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056">
                <a:tc>
                  <a:txBody>
                    <a:bodyPr/>
                    <a:lstStyle>
                      <a:lvl1pPr algn="l" defTabSz="895350">
                        <a:lnSpc>
                          <a:spcPct val="95000"/>
                        </a:lnSpc>
                        <a:spcBef>
                          <a:spcPct val="5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defRPr>
                      </a:lvl1pPr>
                      <a:lvl2pPr marL="338138" algn="l" defTabSz="895350">
                        <a:spcBef>
                          <a:spcPct val="25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b="1">
                          <a:solidFill>
                            <a:schemeClr val="tx1"/>
                          </a:solidFill>
                          <a:latin typeface="Helvetica" pitchFamily="34" charset="0"/>
                        </a:defRPr>
                      </a:lvl2pPr>
                      <a:lvl3pPr marL="674688" algn="l" defTabSz="895350">
                        <a:lnSpc>
                          <a:spcPct val="107000"/>
                        </a:lnSpc>
                        <a:spcBef>
                          <a:spcPct val="10000"/>
                        </a:spcBef>
                        <a:buClr>
                          <a:srgbClr val="005400"/>
                        </a:buClr>
                        <a:buSzPct val="90000"/>
                        <a:buFont typeface="Wingdings" pitchFamily="2" charset="2"/>
                        <a:defRPr sz="1600" b="1">
                          <a:solidFill>
                            <a:schemeClr val="folHlink"/>
                          </a:solidFill>
                          <a:latin typeface="Helvetica" pitchFamily="34" charset="0"/>
                        </a:defRPr>
                      </a:lvl3pPr>
                      <a:lvl4pPr marL="954088" algn="l" defTabSz="895350">
                        <a:spcBef>
                          <a:spcPct val="20000"/>
                        </a:spcBef>
                        <a:defRPr sz="1600" b="1">
                          <a:solidFill>
                            <a:schemeClr val="tx1"/>
                          </a:solidFill>
                          <a:latin typeface="Helvetica" pitchFamily="34" charset="0"/>
                        </a:defRPr>
                      </a:lvl4pPr>
                      <a:lvl5pPr marL="1792288" algn="l" defTabSz="8953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494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066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638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210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he-IL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18,514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895350">
                        <a:lnSpc>
                          <a:spcPct val="95000"/>
                        </a:lnSpc>
                        <a:spcBef>
                          <a:spcPct val="5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defRPr>
                      </a:lvl1pPr>
                      <a:lvl2pPr marL="338138" algn="l" defTabSz="895350">
                        <a:spcBef>
                          <a:spcPct val="25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b="1">
                          <a:solidFill>
                            <a:schemeClr val="tx1"/>
                          </a:solidFill>
                          <a:latin typeface="Helvetica" pitchFamily="34" charset="0"/>
                        </a:defRPr>
                      </a:lvl2pPr>
                      <a:lvl3pPr marL="674688" algn="l" defTabSz="895350">
                        <a:lnSpc>
                          <a:spcPct val="107000"/>
                        </a:lnSpc>
                        <a:spcBef>
                          <a:spcPct val="10000"/>
                        </a:spcBef>
                        <a:buClr>
                          <a:srgbClr val="005400"/>
                        </a:buClr>
                        <a:buSzPct val="90000"/>
                        <a:buFont typeface="Wingdings" pitchFamily="2" charset="2"/>
                        <a:defRPr sz="1600" b="1">
                          <a:solidFill>
                            <a:schemeClr val="folHlink"/>
                          </a:solidFill>
                          <a:latin typeface="Helvetica" pitchFamily="34" charset="0"/>
                        </a:defRPr>
                      </a:lvl3pPr>
                      <a:lvl4pPr marL="954088" algn="l" defTabSz="895350">
                        <a:spcBef>
                          <a:spcPct val="20000"/>
                        </a:spcBef>
                        <a:defRPr sz="1600" b="1">
                          <a:solidFill>
                            <a:schemeClr val="tx1"/>
                          </a:solidFill>
                          <a:latin typeface="Helvetica" pitchFamily="34" charset="0"/>
                        </a:defRPr>
                      </a:lvl4pPr>
                      <a:lvl5pPr marL="1792288" algn="l" defTabSz="8953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494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066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638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210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he-IL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of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056">
                <a:tc>
                  <a:txBody>
                    <a:bodyPr/>
                    <a:lstStyle>
                      <a:lvl1pPr algn="l" defTabSz="895350">
                        <a:lnSpc>
                          <a:spcPct val="95000"/>
                        </a:lnSpc>
                        <a:spcBef>
                          <a:spcPct val="5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defRPr>
                      </a:lvl1pPr>
                      <a:lvl2pPr marL="338138" algn="l" defTabSz="895350">
                        <a:spcBef>
                          <a:spcPct val="25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b="1">
                          <a:solidFill>
                            <a:schemeClr val="tx1"/>
                          </a:solidFill>
                          <a:latin typeface="Helvetica" pitchFamily="34" charset="0"/>
                        </a:defRPr>
                      </a:lvl2pPr>
                      <a:lvl3pPr marL="674688" algn="l" defTabSz="895350">
                        <a:lnSpc>
                          <a:spcPct val="107000"/>
                        </a:lnSpc>
                        <a:spcBef>
                          <a:spcPct val="10000"/>
                        </a:spcBef>
                        <a:buClr>
                          <a:srgbClr val="005400"/>
                        </a:buClr>
                        <a:buSzPct val="90000"/>
                        <a:buFont typeface="Wingdings" pitchFamily="2" charset="2"/>
                        <a:defRPr sz="1600" b="1">
                          <a:solidFill>
                            <a:schemeClr val="folHlink"/>
                          </a:solidFill>
                          <a:latin typeface="Helvetica" pitchFamily="34" charset="0"/>
                        </a:defRPr>
                      </a:lvl3pPr>
                      <a:lvl4pPr marL="954088" algn="l" defTabSz="895350">
                        <a:spcBef>
                          <a:spcPct val="20000"/>
                        </a:spcBef>
                        <a:defRPr sz="1600" b="1">
                          <a:solidFill>
                            <a:schemeClr val="tx1"/>
                          </a:solidFill>
                          <a:latin typeface="Helvetica" pitchFamily="34" charset="0"/>
                        </a:defRPr>
                      </a:lvl4pPr>
                      <a:lvl5pPr marL="1792288" algn="l" defTabSz="8953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494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066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638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210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he-IL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15,370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895350">
                        <a:lnSpc>
                          <a:spcPct val="95000"/>
                        </a:lnSpc>
                        <a:spcBef>
                          <a:spcPct val="5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defRPr>
                      </a:lvl1pPr>
                      <a:lvl2pPr marL="338138" algn="l" defTabSz="895350">
                        <a:spcBef>
                          <a:spcPct val="25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b="1">
                          <a:solidFill>
                            <a:schemeClr val="tx1"/>
                          </a:solidFill>
                          <a:latin typeface="Helvetica" pitchFamily="34" charset="0"/>
                        </a:defRPr>
                      </a:lvl2pPr>
                      <a:lvl3pPr marL="674688" algn="l" defTabSz="895350">
                        <a:lnSpc>
                          <a:spcPct val="107000"/>
                        </a:lnSpc>
                        <a:spcBef>
                          <a:spcPct val="10000"/>
                        </a:spcBef>
                        <a:buClr>
                          <a:srgbClr val="005400"/>
                        </a:buClr>
                        <a:buSzPct val="90000"/>
                        <a:buFont typeface="Wingdings" pitchFamily="2" charset="2"/>
                        <a:defRPr sz="1600" b="1">
                          <a:solidFill>
                            <a:schemeClr val="folHlink"/>
                          </a:solidFill>
                          <a:latin typeface="Helvetica" pitchFamily="34" charset="0"/>
                        </a:defRPr>
                      </a:lvl3pPr>
                      <a:lvl4pPr marL="954088" algn="l" defTabSz="895350">
                        <a:spcBef>
                          <a:spcPct val="20000"/>
                        </a:spcBef>
                        <a:defRPr sz="1600" b="1">
                          <a:solidFill>
                            <a:schemeClr val="tx1"/>
                          </a:solidFill>
                          <a:latin typeface="Helvetica" pitchFamily="34" charset="0"/>
                        </a:defRPr>
                      </a:lvl4pPr>
                      <a:lvl5pPr marL="1792288" algn="l" defTabSz="8953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494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066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638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210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he-IL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a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056">
                <a:tc>
                  <a:txBody>
                    <a:bodyPr/>
                    <a:lstStyle>
                      <a:lvl1pPr algn="l" defTabSz="895350">
                        <a:lnSpc>
                          <a:spcPct val="95000"/>
                        </a:lnSpc>
                        <a:spcBef>
                          <a:spcPct val="5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defRPr>
                      </a:lvl1pPr>
                      <a:lvl2pPr marL="338138" algn="l" defTabSz="895350">
                        <a:spcBef>
                          <a:spcPct val="25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b="1">
                          <a:solidFill>
                            <a:schemeClr val="tx1"/>
                          </a:solidFill>
                          <a:latin typeface="Helvetica" pitchFamily="34" charset="0"/>
                        </a:defRPr>
                      </a:lvl2pPr>
                      <a:lvl3pPr marL="674688" algn="l" defTabSz="895350">
                        <a:lnSpc>
                          <a:spcPct val="107000"/>
                        </a:lnSpc>
                        <a:spcBef>
                          <a:spcPct val="10000"/>
                        </a:spcBef>
                        <a:buClr>
                          <a:srgbClr val="005400"/>
                        </a:buClr>
                        <a:buSzPct val="90000"/>
                        <a:buFont typeface="Wingdings" pitchFamily="2" charset="2"/>
                        <a:defRPr sz="1600" b="1">
                          <a:solidFill>
                            <a:schemeClr val="folHlink"/>
                          </a:solidFill>
                          <a:latin typeface="Helvetica" pitchFamily="34" charset="0"/>
                        </a:defRPr>
                      </a:lvl3pPr>
                      <a:lvl4pPr marL="954088" algn="l" defTabSz="895350">
                        <a:spcBef>
                          <a:spcPct val="20000"/>
                        </a:spcBef>
                        <a:defRPr sz="1600" b="1">
                          <a:solidFill>
                            <a:schemeClr val="tx1"/>
                          </a:solidFill>
                          <a:latin typeface="Helvetica" pitchFamily="34" charset="0"/>
                        </a:defRPr>
                      </a:lvl4pPr>
                      <a:lvl5pPr marL="1792288" algn="l" defTabSz="8953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494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066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638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210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he-IL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14,010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895350">
                        <a:lnSpc>
                          <a:spcPct val="95000"/>
                        </a:lnSpc>
                        <a:spcBef>
                          <a:spcPct val="5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defRPr>
                      </a:lvl1pPr>
                      <a:lvl2pPr marL="338138" algn="l" defTabSz="895350">
                        <a:spcBef>
                          <a:spcPct val="25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b="1">
                          <a:solidFill>
                            <a:schemeClr val="tx1"/>
                          </a:solidFill>
                          <a:latin typeface="Helvetica" pitchFamily="34" charset="0"/>
                        </a:defRPr>
                      </a:lvl2pPr>
                      <a:lvl3pPr marL="674688" algn="l" defTabSz="895350">
                        <a:lnSpc>
                          <a:spcPct val="107000"/>
                        </a:lnSpc>
                        <a:spcBef>
                          <a:spcPct val="10000"/>
                        </a:spcBef>
                        <a:buClr>
                          <a:srgbClr val="005400"/>
                        </a:buClr>
                        <a:buSzPct val="90000"/>
                        <a:buFont typeface="Wingdings" pitchFamily="2" charset="2"/>
                        <a:defRPr sz="1600" b="1">
                          <a:solidFill>
                            <a:schemeClr val="folHlink"/>
                          </a:solidFill>
                          <a:latin typeface="Helvetica" pitchFamily="34" charset="0"/>
                        </a:defRPr>
                      </a:lvl3pPr>
                      <a:lvl4pPr marL="954088" algn="l" defTabSz="895350">
                        <a:spcBef>
                          <a:spcPct val="20000"/>
                        </a:spcBef>
                        <a:defRPr sz="1600" b="1">
                          <a:solidFill>
                            <a:schemeClr val="tx1"/>
                          </a:solidFill>
                          <a:latin typeface="Helvetica" pitchFamily="34" charset="0"/>
                        </a:defRPr>
                      </a:lvl4pPr>
                      <a:lvl5pPr marL="1792288" algn="l" defTabSz="8953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494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066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638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210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he-IL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you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056">
                <a:tc>
                  <a:txBody>
                    <a:bodyPr/>
                    <a:lstStyle>
                      <a:lvl1pPr algn="l" defTabSz="895350">
                        <a:lnSpc>
                          <a:spcPct val="95000"/>
                        </a:lnSpc>
                        <a:spcBef>
                          <a:spcPct val="5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defRPr>
                      </a:lvl1pPr>
                      <a:lvl2pPr marL="338138" algn="l" defTabSz="895350">
                        <a:spcBef>
                          <a:spcPct val="25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b="1">
                          <a:solidFill>
                            <a:schemeClr val="tx1"/>
                          </a:solidFill>
                          <a:latin typeface="Helvetica" pitchFamily="34" charset="0"/>
                        </a:defRPr>
                      </a:lvl2pPr>
                      <a:lvl3pPr marL="674688" algn="l" defTabSz="895350">
                        <a:lnSpc>
                          <a:spcPct val="107000"/>
                        </a:lnSpc>
                        <a:spcBef>
                          <a:spcPct val="10000"/>
                        </a:spcBef>
                        <a:buClr>
                          <a:srgbClr val="005400"/>
                        </a:buClr>
                        <a:buSzPct val="90000"/>
                        <a:buFont typeface="Wingdings" pitchFamily="2" charset="2"/>
                        <a:defRPr sz="1600" b="1">
                          <a:solidFill>
                            <a:schemeClr val="folHlink"/>
                          </a:solidFill>
                          <a:latin typeface="Helvetica" pitchFamily="34" charset="0"/>
                        </a:defRPr>
                      </a:lvl3pPr>
                      <a:lvl4pPr marL="954088" algn="l" defTabSz="895350">
                        <a:spcBef>
                          <a:spcPct val="20000"/>
                        </a:spcBef>
                        <a:defRPr sz="1600" b="1">
                          <a:solidFill>
                            <a:schemeClr val="tx1"/>
                          </a:solidFill>
                          <a:latin typeface="Helvetica" pitchFamily="34" charset="0"/>
                        </a:defRPr>
                      </a:lvl4pPr>
                      <a:lvl5pPr marL="1792288" algn="l" defTabSz="8953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494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066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638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210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he-IL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12,936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895350">
                        <a:lnSpc>
                          <a:spcPct val="95000"/>
                        </a:lnSpc>
                        <a:spcBef>
                          <a:spcPct val="5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defRPr>
                      </a:lvl1pPr>
                      <a:lvl2pPr marL="338138" algn="l" defTabSz="895350">
                        <a:spcBef>
                          <a:spcPct val="25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b="1">
                          <a:solidFill>
                            <a:schemeClr val="tx1"/>
                          </a:solidFill>
                          <a:latin typeface="Helvetica" pitchFamily="34" charset="0"/>
                        </a:defRPr>
                      </a:lvl2pPr>
                      <a:lvl3pPr marL="674688" algn="l" defTabSz="895350">
                        <a:lnSpc>
                          <a:spcPct val="107000"/>
                        </a:lnSpc>
                        <a:spcBef>
                          <a:spcPct val="10000"/>
                        </a:spcBef>
                        <a:buClr>
                          <a:srgbClr val="005400"/>
                        </a:buClr>
                        <a:buSzPct val="90000"/>
                        <a:buFont typeface="Wingdings" pitchFamily="2" charset="2"/>
                        <a:defRPr sz="1600" b="1">
                          <a:solidFill>
                            <a:schemeClr val="folHlink"/>
                          </a:solidFill>
                          <a:latin typeface="Helvetica" pitchFamily="34" charset="0"/>
                        </a:defRPr>
                      </a:lvl3pPr>
                      <a:lvl4pPr marL="954088" algn="l" defTabSz="895350">
                        <a:spcBef>
                          <a:spcPct val="20000"/>
                        </a:spcBef>
                        <a:defRPr sz="1600" b="1">
                          <a:solidFill>
                            <a:schemeClr val="tx1"/>
                          </a:solidFill>
                          <a:latin typeface="Helvetica" pitchFamily="34" charset="0"/>
                        </a:defRPr>
                      </a:lvl4pPr>
                      <a:lvl5pPr marL="1792288" algn="l" defTabSz="8953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494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066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638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210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he-IL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my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3056">
                <a:tc>
                  <a:txBody>
                    <a:bodyPr/>
                    <a:lstStyle>
                      <a:lvl1pPr algn="l" defTabSz="895350">
                        <a:lnSpc>
                          <a:spcPct val="95000"/>
                        </a:lnSpc>
                        <a:spcBef>
                          <a:spcPct val="5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defRPr>
                      </a:lvl1pPr>
                      <a:lvl2pPr marL="338138" algn="l" defTabSz="895350">
                        <a:spcBef>
                          <a:spcPct val="25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b="1">
                          <a:solidFill>
                            <a:schemeClr val="tx1"/>
                          </a:solidFill>
                          <a:latin typeface="Helvetica" pitchFamily="34" charset="0"/>
                        </a:defRPr>
                      </a:lvl2pPr>
                      <a:lvl3pPr marL="674688" algn="l" defTabSz="895350">
                        <a:lnSpc>
                          <a:spcPct val="107000"/>
                        </a:lnSpc>
                        <a:spcBef>
                          <a:spcPct val="10000"/>
                        </a:spcBef>
                        <a:buClr>
                          <a:srgbClr val="005400"/>
                        </a:buClr>
                        <a:buSzPct val="90000"/>
                        <a:buFont typeface="Wingdings" pitchFamily="2" charset="2"/>
                        <a:defRPr sz="1600" b="1">
                          <a:solidFill>
                            <a:schemeClr val="folHlink"/>
                          </a:solidFill>
                          <a:latin typeface="Helvetica" pitchFamily="34" charset="0"/>
                        </a:defRPr>
                      </a:lvl3pPr>
                      <a:lvl4pPr marL="954088" algn="l" defTabSz="895350">
                        <a:spcBef>
                          <a:spcPct val="20000"/>
                        </a:spcBef>
                        <a:defRPr sz="1600" b="1">
                          <a:solidFill>
                            <a:schemeClr val="tx1"/>
                          </a:solidFill>
                          <a:latin typeface="Helvetica" pitchFamily="34" charset="0"/>
                        </a:defRPr>
                      </a:lvl4pPr>
                      <a:lvl5pPr marL="1792288" algn="l" defTabSz="8953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494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066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638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210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he-IL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11,722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895350">
                        <a:lnSpc>
                          <a:spcPct val="95000"/>
                        </a:lnSpc>
                        <a:spcBef>
                          <a:spcPct val="5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defRPr>
                      </a:lvl1pPr>
                      <a:lvl2pPr marL="338138" algn="l" defTabSz="895350">
                        <a:spcBef>
                          <a:spcPct val="25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b="1">
                          <a:solidFill>
                            <a:schemeClr val="tx1"/>
                          </a:solidFill>
                          <a:latin typeface="Helvetica" pitchFamily="34" charset="0"/>
                        </a:defRPr>
                      </a:lvl2pPr>
                      <a:lvl3pPr marL="674688" algn="l" defTabSz="895350">
                        <a:lnSpc>
                          <a:spcPct val="107000"/>
                        </a:lnSpc>
                        <a:spcBef>
                          <a:spcPct val="10000"/>
                        </a:spcBef>
                        <a:buClr>
                          <a:srgbClr val="005400"/>
                        </a:buClr>
                        <a:buSzPct val="90000"/>
                        <a:buFont typeface="Wingdings" pitchFamily="2" charset="2"/>
                        <a:defRPr sz="1600" b="1">
                          <a:solidFill>
                            <a:schemeClr val="folHlink"/>
                          </a:solidFill>
                          <a:latin typeface="Helvetica" pitchFamily="34" charset="0"/>
                        </a:defRPr>
                      </a:lvl3pPr>
                      <a:lvl4pPr marL="954088" algn="l" defTabSz="895350">
                        <a:spcBef>
                          <a:spcPct val="20000"/>
                        </a:spcBef>
                        <a:defRPr sz="1600" b="1">
                          <a:solidFill>
                            <a:schemeClr val="tx1"/>
                          </a:solidFill>
                          <a:latin typeface="Helvetica" pitchFamily="34" charset="0"/>
                        </a:defRPr>
                      </a:lvl4pPr>
                      <a:lvl5pPr marL="1792288" algn="l" defTabSz="8953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494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066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638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210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he-IL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in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3056">
                <a:tc>
                  <a:txBody>
                    <a:bodyPr/>
                    <a:lstStyle>
                      <a:lvl1pPr algn="l" defTabSz="895350">
                        <a:lnSpc>
                          <a:spcPct val="95000"/>
                        </a:lnSpc>
                        <a:spcBef>
                          <a:spcPct val="5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defRPr>
                      </a:lvl1pPr>
                      <a:lvl2pPr marL="338138" algn="l" defTabSz="895350">
                        <a:spcBef>
                          <a:spcPct val="25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b="1">
                          <a:solidFill>
                            <a:schemeClr val="tx1"/>
                          </a:solidFill>
                          <a:latin typeface="Helvetica" pitchFamily="34" charset="0"/>
                        </a:defRPr>
                      </a:lvl2pPr>
                      <a:lvl3pPr marL="674688" algn="l" defTabSz="895350">
                        <a:lnSpc>
                          <a:spcPct val="107000"/>
                        </a:lnSpc>
                        <a:spcBef>
                          <a:spcPct val="10000"/>
                        </a:spcBef>
                        <a:buClr>
                          <a:srgbClr val="005400"/>
                        </a:buClr>
                        <a:buSzPct val="90000"/>
                        <a:buFont typeface="Wingdings" pitchFamily="2" charset="2"/>
                        <a:defRPr sz="1600" b="1">
                          <a:solidFill>
                            <a:schemeClr val="folHlink"/>
                          </a:solidFill>
                          <a:latin typeface="Helvetica" pitchFamily="34" charset="0"/>
                        </a:defRPr>
                      </a:lvl3pPr>
                      <a:lvl4pPr marL="954088" algn="l" defTabSz="895350">
                        <a:spcBef>
                          <a:spcPct val="20000"/>
                        </a:spcBef>
                        <a:defRPr sz="1600" b="1">
                          <a:solidFill>
                            <a:schemeClr val="tx1"/>
                          </a:solidFill>
                          <a:latin typeface="Helvetica" pitchFamily="34" charset="0"/>
                        </a:defRPr>
                      </a:lvl4pPr>
                      <a:lvl5pPr marL="1792288" algn="l" defTabSz="8953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494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066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638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210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he-IL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11,519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895350">
                        <a:lnSpc>
                          <a:spcPct val="95000"/>
                        </a:lnSpc>
                        <a:spcBef>
                          <a:spcPct val="5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defRPr>
                      </a:lvl1pPr>
                      <a:lvl2pPr marL="338138" algn="l" defTabSz="895350">
                        <a:spcBef>
                          <a:spcPct val="25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b="1">
                          <a:solidFill>
                            <a:schemeClr val="tx1"/>
                          </a:solidFill>
                          <a:latin typeface="Helvetica" pitchFamily="34" charset="0"/>
                        </a:defRPr>
                      </a:lvl2pPr>
                      <a:lvl3pPr marL="674688" algn="l" defTabSz="895350">
                        <a:lnSpc>
                          <a:spcPct val="107000"/>
                        </a:lnSpc>
                        <a:spcBef>
                          <a:spcPct val="10000"/>
                        </a:spcBef>
                        <a:buClr>
                          <a:srgbClr val="005400"/>
                        </a:buClr>
                        <a:buSzPct val="90000"/>
                        <a:buFont typeface="Wingdings" pitchFamily="2" charset="2"/>
                        <a:defRPr sz="1600" b="1">
                          <a:solidFill>
                            <a:schemeClr val="folHlink"/>
                          </a:solidFill>
                          <a:latin typeface="Helvetica" pitchFamily="34" charset="0"/>
                        </a:defRPr>
                      </a:lvl3pPr>
                      <a:lvl4pPr marL="954088" algn="l" defTabSz="895350">
                        <a:spcBef>
                          <a:spcPct val="20000"/>
                        </a:spcBef>
                        <a:defRPr sz="1600" b="1">
                          <a:solidFill>
                            <a:schemeClr val="tx1"/>
                          </a:solidFill>
                          <a:latin typeface="Helvetica" pitchFamily="34" charset="0"/>
                        </a:defRPr>
                      </a:lvl4pPr>
                      <a:lvl5pPr marL="1792288" algn="l" defTabSz="8953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494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066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638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21088" algn="l" defTabSz="895350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he-IL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that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32168" name="Rectangle 40"/>
          <p:cNvSpPr>
            <a:spLocks noChangeArrowheads="1"/>
          </p:cNvSpPr>
          <p:nvPr/>
        </p:nvSpPr>
        <p:spPr bwMode="auto">
          <a:xfrm>
            <a:off x="396875" y="2420938"/>
            <a:ext cx="255905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85763" indent="-385763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114300">
              <a:spcBef>
                <a:spcPct val="25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6175" indent="-238125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anose="05000000000000000000" pitchFamily="2" charset="2"/>
              <a:buChar char="l"/>
              <a:defRPr b="1">
                <a:solidFill>
                  <a:schemeClr val="folHlink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»"/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4511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9083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3655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8227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2799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 algn="ctr">
              <a:lnSpc>
                <a:spcPct val="90000"/>
              </a:lnSpc>
              <a:spcBef>
                <a:spcPct val="30000"/>
              </a:spcBef>
              <a:buClrTx/>
              <a:buSzPct val="100000"/>
              <a:buFontTx/>
              <a:buNone/>
            </a:pPr>
            <a:r>
              <a:rPr lang="en-US" altLang="he-IL" sz="1800">
                <a:solidFill>
                  <a:srgbClr val="A50021"/>
                </a:solidFill>
              </a:rPr>
              <a:t>Shakespeare’s</a:t>
            </a:r>
          </a:p>
          <a:p>
            <a:pPr lvl="1" algn="ctr">
              <a:lnSpc>
                <a:spcPct val="90000"/>
              </a:lnSpc>
              <a:spcBef>
                <a:spcPct val="30000"/>
              </a:spcBef>
              <a:buClrTx/>
              <a:buSzPct val="100000"/>
              <a:buFontTx/>
              <a:buNone/>
            </a:pPr>
            <a:r>
              <a:rPr lang="en-US" altLang="he-IL" sz="1800">
                <a:solidFill>
                  <a:srgbClr val="A50021"/>
                </a:solidFill>
              </a:rPr>
              <a:t>most frequent words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2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32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32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32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32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32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2131" grpId="0" build="p"/>
      <p:bldP spid="43216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356100" y="333375"/>
            <a:ext cx="3743325" cy="573088"/>
          </a:xfrm>
        </p:spPr>
        <p:txBody>
          <a:bodyPr/>
          <a:lstStyle/>
          <a:p>
            <a:pPr eaLnBrk="1" hangingPunct="1"/>
            <a:r>
              <a:rPr lang="en-US" altLang="he-IL"/>
              <a:t>Profiling</a:t>
            </a:r>
            <a:r>
              <a:rPr lang="he-IL" altLang="he-IL">
                <a:cs typeface="Arial" panose="020B0604020202020204" pitchFamily="34" charset="0"/>
              </a:rPr>
              <a:t>ועכשיו: </a:t>
            </a:r>
            <a:endParaRPr lang="en-US" altLang="he-IL">
              <a:cs typeface="Arial" panose="020B0604020202020204" pitchFamily="34" charset="0"/>
            </a:endParaRPr>
          </a:p>
        </p:txBody>
      </p:sp>
      <p:sp>
        <p:nvSpPr>
          <p:cNvPr id="433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990600"/>
            <a:ext cx="8307387" cy="5454650"/>
          </a:xfrm>
        </p:spPr>
        <p:txBody>
          <a:bodyPr/>
          <a:lstStyle/>
          <a:p>
            <a:pPr algn="r" rtl="1" eaLnBrk="1" hangingPunct="1">
              <a:defRPr/>
            </a:pPr>
            <a:r>
              <a:rPr lang="he-IL" altLang="he-IL" dirty="0">
                <a:cs typeface="Arial" pitchFamily="34" charset="0"/>
              </a:rPr>
              <a:t>הוסף ל </a:t>
            </a:r>
            <a:r>
              <a:rPr lang="en-US" altLang="he-IL" dirty="0">
                <a:cs typeface="Arial" pitchFamily="34" charset="0"/>
              </a:rPr>
              <a:t>executable</a:t>
            </a:r>
            <a:r>
              <a:rPr lang="he-IL" altLang="he-IL" dirty="0">
                <a:cs typeface="Arial" pitchFamily="34" charset="0"/>
              </a:rPr>
              <a:t> פונקציות למדידת זמן</a:t>
            </a:r>
            <a:endParaRPr lang="en-US" altLang="he-IL" dirty="0"/>
          </a:p>
          <a:p>
            <a:pPr lvl="1" algn="r" rtl="1" eaLnBrk="1" hangingPunct="1">
              <a:defRPr/>
            </a:pPr>
            <a:r>
              <a:rPr lang="he-IL" altLang="he-IL" dirty="0">
                <a:cs typeface="Arial" pitchFamily="34" charset="0"/>
              </a:rPr>
              <a:t>מחשב בקירוב זמן בתוך כל פונקציה. </a:t>
            </a:r>
            <a:endParaRPr lang="en-US" altLang="he-IL" dirty="0"/>
          </a:p>
          <a:p>
            <a:pPr lvl="1" algn="r" rtl="1" eaLnBrk="1" hangingPunct="1">
              <a:defRPr/>
            </a:pPr>
            <a:r>
              <a:rPr lang="he-IL" altLang="he-IL" dirty="0">
                <a:cs typeface="Arial" pitchFamily="34" charset="0"/>
              </a:rPr>
              <a:t>שיטת החישוב</a:t>
            </a:r>
            <a:endParaRPr lang="en-US" altLang="he-IL" dirty="0">
              <a:cs typeface="Arial" pitchFamily="34" charset="0"/>
            </a:endParaRPr>
          </a:p>
          <a:p>
            <a:pPr lvl="2" algn="r" rtl="1" eaLnBrk="1" hangingPunct="1">
              <a:defRPr/>
            </a:pPr>
            <a:r>
              <a:rPr lang="he-IL" altLang="he-IL" dirty="0">
                <a:cs typeface="Arial" pitchFamily="34" charset="0"/>
              </a:rPr>
              <a:t>כל זמן מה (לערך </a:t>
            </a:r>
            <a:r>
              <a:rPr lang="en-US" altLang="he-IL" dirty="0">
                <a:cs typeface="Arial" pitchFamily="34" charset="0"/>
              </a:rPr>
              <a:t>10 </a:t>
            </a:r>
            <a:r>
              <a:rPr lang="en-US" altLang="he-IL" dirty="0" err="1">
                <a:cs typeface="Arial" pitchFamily="34" charset="0"/>
              </a:rPr>
              <a:t>ms</a:t>
            </a:r>
            <a:r>
              <a:rPr lang="he-IL" altLang="he-IL" dirty="0">
                <a:cs typeface="Arial" pitchFamily="34" charset="0"/>
              </a:rPr>
              <a:t>) שולח פסיקה</a:t>
            </a:r>
            <a:endParaRPr lang="en-US" altLang="he-IL" dirty="0"/>
          </a:p>
          <a:p>
            <a:pPr lvl="2" algn="r" rtl="1" eaLnBrk="1" hangingPunct="1">
              <a:defRPr/>
            </a:pPr>
            <a:r>
              <a:rPr lang="he-IL" altLang="he-IL" dirty="0">
                <a:cs typeface="Arial" pitchFamily="34" charset="0"/>
              </a:rPr>
              <a:t>קובע איזו פונקציה כרגע מבוצעת</a:t>
            </a:r>
            <a:endParaRPr lang="en-US" altLang="he-IL" dirty="0">
              <a:cs typeface="Arial" pitchFamily="34" charset="0"/>
            </a:endParaRPr>
          </a:p>
          <a:p>
            <a:pPr lvl="2" algn="r" rtl="1" eaLnBrk="1" hangingPunct="1">
              <a:defRPr/>
            </a:pPr>
            <a:r>
              <a:rPr lang="he-IL" altLang="he-IL" dirty="0"/>
              <a:t>מסתכל על המחסנית, וכך מחשב את הזמן המצטבר תחת כל פונקציה. </a:t>
            </a:r>
            <a:endParaRPr lang="en-US" altLang="he-IL" dirty="0"/>
          </a:p>
          <a:p>
            <a:pPr lvl="2" algn="r" rtl="1" eaLnBrk="1" hangingPunct="1">
              <a:defRPr/>
            </a:pPr>
            <a:endParaRPr lang="en-US" altLang="he-IL" dirty="0"/>
          </a:p>
          <a:p>
            <a:pPr lvl="1" algn="r" rtl="1" eaLnBrk="1" hangingPunct="1">
              <a:defRPr/>
            </a:pPr>
            <a:r>
              <a:rPr lang="he-IL" altLang="he-IL" dirty="0">
                <a:cs typeface="Arial" pitchFamily="34" charset="0"/>
              </a:rPr>
              <a:t>מעדכן מונה של מספר הקריאות לפונקציה</a:t>
            </a:r>
            <a:endParaRPr lang="en-US" altLang="he-IL" dirty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68300"/>
            <a:ext cx="6818313" cy="573088"/>
          </a:xfrm>
        </p:spPr>
        <p:txBody>
          <a:bodyPr/>
          <a:lstStyle/>
          <a:p>
            <a:pPr eaLnBrk="1" hangingPunct="1"/>
            <a:r>
              <a:rPr lang="he-IL" altLang="he-IL">
                <a:cs typeface="Arial" panose="020B0604020202020204" pitchFamily="34" charset="0"/>
              </a:rPr>
              <a:t>סיבוכיות: תיאוריה אל מול מציאות</a:t>
            </a:r>
            <a:endParaRPr lang="en-US" altLang="he-IL">
              <a:cs typeface="Arial" panose="020B0604020202020204" pitchFamily="34" charset="0"/>
            </a:endParaRPr>
          </a:p>
        </p:txBody>
      </p:sp>
      <p:sp>
        <p:nvSpPr>
          <p:cNvPr id="381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defRPr/>
            </a:pPr>
            <a:r>
              <a:rPr lang="he-IL" altLang="he-IL" i="1" dirty="0" err="1">
                <a:cs typeface="Arial" pitchFamily="34" charset="0"/>
              </a:rPr>
              <a:t>בדר"כ</a:t>
            </a:r>
            <a:r>
              <a:rPr lang="he-IL" altLang="he-IL" i="1" dirty="0">
                <a:cs typeface="Arial" pitchFamily="34" charset="0"/>
              </a:rPr>
              <a:t> אנחנו מודדים סיבוכיות </a:t>
            </a:r>
            <a:r>
              <a:rPr lang="he-IL" altLang="he-IL" i="1" dirty="0" err="1">
                <a:cs typeface="Arial" pitchFamily="34" charset="0"/>
              </a:rPr>
              <a:t>אסימפטוטית</a:t>
            </a:r>
            <a:r>
              <a:rPr lang="he-IL" altLang="he-IL" i="1" dirty="0">
                <a:cs typeface="Arial" pitchFamily="34" charset="0"/>
              </a:rPr>
              <a:t> של אלגוריתמים.</a:t>
            </a:r>
          </a:p>
          <a:p>
            <a:pPr algn="r" eaLnBrk="1" hangingPunct="1">
              <a:defRPr/>
            </a:pPr>
            <a:r>
              <a:rPr lang="he-IL" altLang="he-IL" i="1" dirty="0">
                <a:cs typeface="Arial" pitchFamily="34" charset="0"/>
              </a:rPr>
              <a:t>בפועל: אנחנו עובדים על תוכנה שלמה, לא רק אלגוריתם מבודד.</a:t>
            </a:r>
          </a:p>
          <a:p>
            <a:pPr algn="r" eaLnBrk="1" hangingPunct="1">
              <a:defRPr/>
            </a:pPr>
            <a:r>
              <a:rPr lang="he-IL" altLang="he-IL" i="1" dirty="0">
                <a:cs typeface="Arial" pitchFamily="34" charset="0"/>
              </a:rPr>
              <a:t>ניתן לשפר בקבוע – גם זה חשוב!  </a:t>
            </a:r>
            <a:endParaRPr lang="en-US" altLang="he-IL" dirty="0">
              <a:cs typeface="Arial" pitchFamily="34" charset="0"/>
            </a:endParaRPr>
          </a:p>
          <a:p>
            <a:pPr eaLnBrk="1" hangingPunct="1">
              <a:defRPr/>
            </a:pPr>
            <a:endParaRPr lang="en-US" altLang="he-IL" dirty="0"/>
          </a:p>
          <a:p>
            <a:pPr lvl="1" algn="r" rtl="1" eaLnBrk="1" hangingPunct="1">
              <a:defRPr/>
            </a:pPr>
            <a:r>
              <a:rPr lang="he-IL" altLang="he-IL" dirty="0">
                <a:cs typeface="Arial" pitchFamily="34" charset="0"/>
              </a:rPr>
              <a:t>תכנות יעיל יכול להביא לשיפור ביצועים של פי 10 ויותר.</a:t>
            </a:r>
            <a:endParaRPr lang="en-US" altLang="he-IL" dirty="0">
              <a:cs typeface="Arial" pitchFamily="34" charset="0"/>
            </a:endParaRPr>
          </a:p>
          <a:p>
            <a:pPr lvl="1" algn="r" rtl="1" eaLnBrk="1" hangingPunct="1">
              <a:defRPr/>
            </a:pPr>
            <a:r>
              <a:rPr lang="he-IL" altLang="he-IL" dirty="0">
                <a:cs typeface="Arial" pitchFamily="34" charset="0"/>
              </a:rPr>
              <a:t>אופטימיזציה במספר רמות: אלגוריתם, מבנה נתונים, פרוצדורות ולולאות.</a:t>
            </a:r>
            <a:endParaRPr lang="en-US" altLang="he-IL" dirty="0">
              <a:cs typeface="Arial" pitchFamily="34" charset="0"/>
            </a:endParaRPr>
          </a:p>
          <a:p>
            <a:pPr algn="r" rtl="1" eaLnBrk="1" hangingPunct="1">
              <a:defRPr/>
            </a:pPr>
            <a:r>
              <a:rPr lang="he-IL" altLang="he-IL" dirty="0">
                <a:cs typeface="Arial" pitchFamily="34" charset="0"/>
              </a:rPr>
              <a:t>לא ניתן לעשות זאת ללא הבנה של איך המחשב עובד</a:t>
            </a:r>
            <a:endParaRPr lang="en-US" altLang="he-IL" dirty="0">
              <a:cs typeface="Arial" pitchFamily="34" charset="0"/>
            </a:endParaRPr>
          </a:p>
          <a:p>
            <a:pPr lvl="1" algn="r" rtl="1" eaLnBrk="1" hangingPunct="1">
              <a:defRPr/>
            </a:pPr>
            <a:r>
              <a:rPr lang="he-IL" altLang="he-IL" dirty="0">
                <a:cs typeface="Arial" pitchFamily="34" charset="0"/>
              </a:rPr>
              <a:t>כיצד תוכנה מהודרת</a:t>
            </a:r>
            <a:endParaRPr lang="en-US" altLang="he-IL" dirty="0">
              <a:cs typeface="Arial" pitchFamily="34" charset="0"/>
            </a:endParaRPr>
          </a:p>
          <a:p>
            <a:pPr lvl="1" algn="r" rtl="1" eaLnBrk="1" hangingPunct="1">
              <a:defRPr/>
            </a:pPr>
            <a:r>
              <a:rPr lang="he-IL" altLang="he-IL" dirty="0">
                <a:cs typeface="Arial" pitchFamily="34" charset="0"/>
              </a:rPr>
              <a:t>איך למדוד ביצועי תוכנה ולזהות צווארי בקבוק</a:t>
            </a:r>
            <a:endParaRPr lang="en-US" altLang="he-IL" dirty="0">
              <a:cs typeface="Arial" pitchFamily="34" charset="0"/>
            </a:endParaRPr>
          </a:p>
          <a:p>
            <a:pPr lvl="1" algn="r" rtl="1" eaLnBrk="1" hangingPunct="1">
              <a:defRPr/>
            </a:pPr>
            <a:r>
              <a:rPr lang="he-IL" altLang="he-IL" dirty="0">
                <a:cs typeface="Arial" pitchFamily="34" charset="0"/>
              </a:rPr>
              <a:t>איך לשפר קוד בלי להרוס את המודולריות שלו והכלליות שלו. </a:t>
            </a:r>
            <a:endParaRPr lang="en-US" altLang="he-IL" dirty="0"/>
          </a:p>
          <a:p>
            <a:pPr eaLnBrk="1" hangingPunct="1">
              <a:defRPr/>
            </a:pPr>
            <a:endParaRPr lang="en-US" alt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1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81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81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81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81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819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195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7935416" cy="573087"/>
          </a:xfrm>
        </p:spPr>
        <p:txBody>
          <a:bodyPr/>
          <a:lstStyle/>
          <a:p>
            <a:pPr algn="r" rtl="1" eaLnBrk="1" hangingPunct="1"/>
            <a:r>
              <a:rPr lang="he-IL" altLang="he-IL" dirty="0">
                <a:cs typeface="Arial" panose="020B0604020202020204" pitchFamily="34" charset="0"/>
              </a:rPr>
              <a:t>תוצאות ה- </a:t>
            </a:r>
            <a:r>
              <a:rPr lang="en-US" altLang="he-IL" dirty="0">
                <a:cs typeface="Arial" panose="020B0604020202020204" pitchFamily="34" charset="0"/>
              </a:rPr>
              <a:t> (</a:t>
            </a:r>
            <a:r>
              <a:rPr lang="en-US" altLang="he-IL" dirty="0" err="1">
                <a:cs typeface="Arial" panose="020B0604020202020204" pitchFamily="34" charset="0"/>
              </a:rPr>
              <a:t>gcc+gprof</a:t>
            </a:r>
            <a:r>
              <a:rPr lang="en-US" altLang="he-IL" dirty="0">
                <a:cs typeface="Arial" panose="020B0604020202020204" pitchFamily="34" charset="0"/>
              </a:rPr>
              <a:t>) </a:t>
            </a:r>
            <a:r>
              <a:rPr lang="en-US" altLang="he-IL" dirty="0"/>
              <a:t>Profiling</a:t>
            </a:r>
            <a:endParaRPr lang="en-US" altLang="he-IL" dirty="0">
              <a:cs typeface="Arial" panose="020B0604020202020204" pitchFamily="34" charset="0"/>
            </a:endParaRPr>
          </a:p>
        </p:txBody>
      </p:sp>
      <p:sp>
        <p:nvSpPr>
          <p:cNvPr id="434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3262313"/>
            <a:ext cx="8307387" cy="3182937"/>
          </a:xfrm>
        </p:spPr>
        <p:txBody>
          <a:bodyPr/>
          <a:lstStyle/>
          <a:p>
            <a:pPr algn="r" rtl="1" eaLnBrk="1" hangingPunct="1">
              <a:defRPr/>
            </a:pPr>
            <a:r>
              <a:rPr lang="he-IL" altLang="he-IL" dirty="0">
                <a:cs typeface="Arial" pitchFamily="34" charset="0"/>
              </a:rPr>
              <a:t>סטטיסטיקת קריאות</a:t>
            </a:r>
            <a:endParaRPr lang="en-US" altLang="he-IL" dirty="0">
              <a:cs typeface="Arial" pitchFamily="34" charset="0"/>
            </a:endParaRPr>
          </a:p>
          <a:p>
            <a:pPr lvl="1" algn="r" rtl="1" eaLnBrk="1" hangingPunct="1">
              <a:defRPr/>
            </a:pPr>
            <a:r>
              <a:rPr lang="he-IL" altLang="he-IL" dirty="0">
                <a:cs typeface="Arial" pitchFamily="34" charset="0"/>
              </a:rPr>
              <a:t>מספר קריאות וסה"כ זמן בכל פונקציה</a:t>
            </a:r>
            <a:endParaRPr lang="en-US" altLang="he-IL" dirty="0">
              <a:cs typeface="Arial" pitchFamily="34" charset="0"/>
            </a:endParaRPr>
          </a:p>
          <a:p>
            <a:pPr algn="r" rtl="1" eaLnBrk="1" hangingPunct="1">
              <a:defRPr/>
            </a:pPr>
            <a:r>
              <a:rPr lang="he-IL" altLang="he-IL" dirty="0">
                <a:cs typeface="Arial" pitchFamily="34" charset="0"/>
              </a:rPr>
              <a:t>הבעיה בביצועים:</a:t>
            </a:r>
            <a:endParaRPr lang="en-US" altLang="he-IL" dirty="0">
              <a:cs typeface="Arial" pitchFamily="34" charset="0"/>
            </a:endParaRPr>
          </a:p>
          <a:p>
            <a:pPr lvl="1" algn="r" rtl="1" eaLnBrk="1" hangingPunct="1">
              <a:defRPr/>
            </a:pPr>
            <a:r>
              <a:rPr lang="he-IL" altLang="he-IL" dirty="0">
                <a:cs typeface="Arial" pitchFamily="34" charset="0"/>
              </a:rPr>
              <a:t>המיון לוקח זמן רב מדי:</a:t>
            </a:r>
            <a:r>
              <a:rPr lang="en-US" altLang="he-IL" dirty="0">
                <a:cs typeface="Arial" pitchFamily="34" charset="0"/>
              </a:rPr>
              <a:t> </a:t>
            </a:r>
            <a:r>
              <a:rPr lang="he-IL" altLang="he-IL" dirty="0">
                <a:cs typeface="Arial" pitchFamily="34" charset="0"/>
              </a:rPr>
              <a:t>אלג' לא יעיל.</a:t>
            </a:r>
            <a:endParaRPr lang="en-US" altLang="he-IL" dirty="0">
              <a:cs typeface="Arial" pitchFamily="34" charset="0"/>
            </a:endParaRPr>
          </a:p>
          <a:p>
            <a:pPr lvl="1" algn="r" rtl="1" eaLnBrk="1" hangingPunct="1">
              <a:defRPr/>
            </a:pPr>
            <a:r>
              <a:rPr lang="he-IL" altLang="he-IL" dirty="0">
                <a:cs typeface="Arial" pitchFamily="34" charset="0"/>
              </a:rPr>
              <a:t>קריאה בודדת לוקחת </a:t>
            </a:r>
            <a:r>
              <a:rPr lang="en-US" altLang="he-IL" dirty="0"/>
              <a:t>86.6%</a:t>
            </a:r>
            <a:r>
              <a:rPr lang="he-IL" altLang="he-IL" dirty="0">
                <a:cs typeface="Arial" pitchFamily="34" charset="0"/>
              </a:rPr>
              <a:t> מזמן הריצה.</a:t>
            </a:r>
            <a:endParaRPr lang="en-US" altLang="he-IL" dirty="0">
              <a:cs typeface="Arial" pitchFamily="34" charset="0"/>
            </a:endParaRP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228600" y="1219200"/>
            <a:ext cx="8286750" cy="1593850"/>
          </a:xfrm>
          <a:prstGeom prst="rect">
            <a:avLst/>
          </a:prstGeom>
          <a:solidFill>
            <a:srgbClr val="FFCCFF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tabLst>
                <a:tab pos="914400" algn="l"/>
                <a:tab pos="2286000" algn="l"/>
              </a:tabLst>
              <a:defRPr sz="2400" b="1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4538" indent="-246063">
              <a:spcBef>
                <a:spcPct val="25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tabLst>
                <a:tab pos="914400" algn="l"/>
                <a:tab pos="2286000" algn="l"/>
              </a:tabLst>
              <a:defRPr sz="2000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6175" indent="-238125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anose="05000000000000000000" pitchFamily="2" charset="2"/>
              <a:buChar char="l"/>
              <a:tabLst>
                <a:tab pos="914400" algn="l"/>
                <a:tab pos="2286000" algn="l"/>
              </a:tabLst>
              <a:defRPr b="1">
                <a:solidFill>
                  <a:schemeClr val="folHlink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»"/>
              <a:tabLst>
                <a:tab pos="914400" algn="l"/>
                <a:tab pos="2286000" algn="l"/>
              </a:tabLs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451100" indent="-228600">
              <a:spcBef>
                <a:spcPct val="20000"/>
              </a:spcBef>
              <a:buChar char="•"/>
              <a:tabLst>
                <a:tab pos="914400" algn="l"/>
                <a:tab pos="22860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9083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914400" algn="l"/>
                <a:tab pos="22860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3655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914400" algn="l"/>
                <a:tab pos="22860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8227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914400" algn="l"/>
                <a:tab pos="22860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2799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914400" algn="l"/>
                <a:tab pos="22860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he-IL" sz="1600">
                <a:solidFill>
                  <a:schemeClr val="tx1"/>
                </a:solidFill>
                <a:latin typeface="Courier New" panose="02070309020205020404" pitchFamily="49" charset="0"/>
              </a:rPr>
              <a:t> %   cumulative   self              self     total           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he-IL" sz="1600">
                <a:solidFill>
                  <a:schemeClr val="tx1"/>
                </a:solidFill>
                <a:latin typeface="Courier New" panose="02070309020205020404" pitchFamily="49" charset="0"/>
              </a:rPr>
              <a:t> time   seconds   seconds    calls  ms/call  ms/call  name    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he-IL" sz="1600">
                <a:solidFill>
                  <a:schemeClr val="tx1"/>
                </a:solidFill>
                <a:latin typeface="Courier New" panose="02070309020205020404" pitchFamily="49" charset="0"/>
              </a:rPr>
              <a:t> 86.60      8.21     8.21        1  8210.00  8210.00  sort_words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he-IL" sz="1600">
                <a:solidFill>
                  <a:schemeClr val="tx1"/>
                </a:solidFill>
                <a:latin typeface="Courier New" panose="02070309020205020404" pitchFamily="49" charset="0"/>
              </a:rPr>
              <a:t>  5.80      8.76     0.55   946596     0.00     0.00  lower1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he-IL" sz="1600">
                <a:solidFill>
                  <a:schemeClr val="tx1"/>
                </a:solidFill>
                <a:latin typeface="Courier New" panose="02070309020205020404" pitchFamily="49" charset="0"/>
              </a:rPr>
              <a:t>  4.75      9.21     0.45   946596     0.00     0.00  find_ele_rec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he-IL" sz="1600">
                <a:solidFill>
                  <a:schemeClr val="tx1"/>
                </a:solidFill>
                <a:latin typeface="Courier New" panose="02070309020205020404" pitchFamily="49" charset="0"/>
              </a:rPr>
              <a:t>  1.27      9.33     0.12   946596     0.00     0.00  h_add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382838" y="334963"/>
            <a:ext cx="4419600" cy="573087"/>
          </a:xfrm>
        </p:spPr>
        <p:txBody>
          <a:bodyPr/>
          <a:lstStyle/>
          <a:p>
            <a:pPr algn="r" rtl="1" eaLnBrk="1" hangingPunct="1"/>
            <a:r>
              <a:rPr lang="he-IL" altLang="he-IL">
                <a:cs typeface="Arial" panose="020B0604020202020204" pitchFamily="34" charset="0"/>
              </a:rPr>
              <a:t>אופטימיזציות</a:t>
            </a:r>
            <a:endParaRPr lang="en-US" altLang="he-IL">
              <a:cs typeface="Arial" panose="020B0604020202020204" pitchFamily="34" charset="0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4395788"/>
            <a:ext cx="8307387" cy="833437"/>
          </a:xfrm>
        </p:spPr>
        <p:txBody>
          <a:bodyPr/>
          <a:lstStyle/>
          <a:p>
            <a:pPr lvl="1" algn="r" rtl="1" eaLnBrk="1" hangingPunct="1"/>
            <a:r>
              <a:rPr lang="he-IL" altLang="he-IL">
                <a:cs typeface="Arial" panose="020B0604020202020204" pitchFamily="34" charset="0"/>
              </a:rPr>
              <a:t>צעד ראשון: החלף פרוצדורת מיון</a:t>
            </a:r>
            <a:endParaRPr lang="en-US" altLang="he-IL">
              <a:cs typeface="Arial" panose="020B0604020202020204" pitchFamily="34" charset="0"/>
            </a:endParaRPr>
          </a:p>
          <a:p>
            <a:pPr lvl="1" algn="r" rtl="1" eaLnBrk="1" hangingPunct="1"/>
            <a:r>
              <a:rPr lang="he-IL" altLang="he-IL">
                <a:cs typeface="Arial" panose="020B0604020202020204" pitchFamily="34" charset="0"/>
              </a:rPr>
              <a:t>נשתמש בפונקציית הספרייה </a:t>
            </a:r>
            <a:r>
              <a:rPr lang="en-US" altLang="he-IL">
                <a:latin typeface="Courier New" panose="02070309020205020404" pitchFamily="49" charset="0"/>
              </a:rPr>
              <a:t>qsort</a:t>
            </a:r>
          </a:p>
        </p:txBody>
      </p:sp>
      <p:graphicFrame>
        <p:nvGraphicFramePr>
          <p:cNvPr id="33796" name="Object 4"/>
          <p:cNvGraphicFramePr>
            <a:graphicFrameLocks noChangeAspect="1"/>
          </p:cNvGraphicFramePr>
          <p:nvPr/>
        </p:nvGraphicFramePr>
        <p:xfrm>
          <a:off x="962025" y="1371600"/>
          <a:ext cx="7219950" cy="263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25" name="Chart" r:id="rId4" imgW="7220407" imgH="2638654" progId="Excel.Chart.8">
                  <p:embed/>
                </p:oleObj>
              </mc:Choice>
              <mc:Fallback>
                <p:oleObj name="Chart" r:id="rId4" imgW="7220407" imgH="2638654" progId="Excel.Char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2025" y="1371600"/>
                        <a:ext cx="7219950" cy="2638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52400"/>
            <a:ext cx="5964238" cy="573088"/>
          </a:xfrm>
        </p:spPr>
        <p:txBody>
          <a:bodyPr/>
          <a:lstStyle/>
          <a:p>
            <a:pPr algn="r" rtl="1" eaLnBrk="1" hangingPunct="1"/>
            <a:r>
              <a:rPr lang="he-IL" altLang="he-IL">
                <a:cs typeface="Arial" panose="020B0604020202020204" pitchFamily="34" charset="0"/>
              </a:rPr>
              <a:t>אופטימיזציות נוספות</a:t>
            </a:r>
            <a:endParaRPr lang="en-US" altLang="he-IL">
              <a:cs typeface="Arial" panose="020B0604020202020204" pitchFamily="34" charset="0"/>
            </a:endParaRPr>
          </a:p>
        </p:txBody>
      </p:sp>
      <p:sp>
        <p:nvSpPr>
          <p:cNvPr id="436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3657600"/>
            <a:ext cx="8307387" cy="2867025"/>
          </a:xfrm>
        </p:spPr>
        <p:txBody>
          <a:bodyPr/>
          <a:lstStyle/>
          <a:p>
            <a:pPr lvl="1" algn="r" rtl="1" eaLnBrk="1" hangingPunct="1"/>
            <a:r>
              <a:rPr lang="en-US" altLang="he-IL" dirty="0" err="1"/>
              <a:t>Iter</a:t>
            </a:r>
            <a:r>
              <a:rPr lang="en-US" altLang="he-IL" dirty="0"/>
              <a:t> first</a:t>
            </a:r>
            <a:r>
              <a:rPr lang="he-IL" altLang="he-IL" dirty="0">
                <a:cs typeface="Arial" panose="020B0604020202020204" pitchFamily="34" charset="0"/>
              </a:rPr>
              <a:t>: במקום פונקציה רקורסיבית – לולאה. מוסיף איבר חדש לראש הרשימה. </a:t>
            </a:r>
            <a:endParaRPr lang="en-US" altLang="he-IL" dirty="0">
              <a:cs typeface="Arial" panose="020B0604020202020204" pitchFamily="34" charset="0"/>
            </a:endParaRPr>
          </a:p>
          <a:p>
            <a:pPr lvl="2" algn="r" rtl="1" eaLnBrk="1" hangingPunct="1"/>
            <a:r>
              <a:rPr lang="he-IL" altLang="he-IL" dirty="0">
                <a:cs typeface="Arial" panose="020B0604020202020204" pitchFamily="34" charset="0"/>
              </a:rPr>
              <a:t>מאט את הקוד</a:t>
            </a:r>
            <a:endParaRPr lang="en-US" altLang="he-IL" dirty="0">
              <a:cs typeface="Arial" panose="020B0604020202020204" pitchFamily="34" charset="0"/>
            </a:endParaRPr>
          </a:p>
          <a:p>
            <a:pPr lvl="1" algn="r" rtl="1" eaLnBrk="1" hangingPunct="1"/>
            <a:r>
              <a:rPr lang="en-US" altLang="he-IL" dirty="0" err="1"/>
              <a:t>Iter</a:t>
            </a:r>
            <a:r>
              <a:rPr lang="en-US" altLang="he-IL" dirty="0"/>
              <a:t> last</a:t>
            </a:r>
            <a:r>
              <a:rPr lang="he-IL" altLang="he-IL" dirty="0">
                <a:cs typeface="Arial" panose="020B0604020202020204" pitchFamily="34" charset="0"/>
              </a:rPr>
              <a:t>: כנ"ל, אבל הוסף איבר חדש לסוף הרשימה.</a:t>
            </a:r>
            <a:endParaRPr lang="en-US" altLang="he-IL" dirty="0">
              <a:cs typeface="Arial" panose="020B0604020202020204" pitchFamily="34" charset="0"/>
            </a:endParaRPr>
          </a:p>
          <a:p>
            <a:pPr lvl="2" algn="r" rtl="1" eaLnBrk="1" hangingPunct="1"/>
            <a:r>
              <a:rPr lang="he-IL" altLang="he-IL" dirty="0">
                <a:cs typeface="Arial" panose="020B0604020202020204" pitchFamily="34" charset="0"/>
              </a:rPr>
              <a:t>מלים נפוצות יותר יהיו קרוב לתחילת הרשימה. </a:t>
            </a:r>
            <a:endParaRPr lang="en-US" altLang="he-IL" dirty="0"/>
          </a:p>
          <a:p>
            <a:pPr lvl="1" algn="r" rtl="1" eaLnBrk="1" hangingPunct="1"/>
            <a:r>
              <a:rPr lang="en-US" altLang="he-IL" dirty="0"/>
              <a:t>Big table</a:t>
            </a:r>
            <a:r>
              <a:rPr lang="he-IL" altLang="he-IL" dirty="0">
                <a:cs typeface="Arial" panose="020B0604020202020204" pitchFamily="34" charset="0"/>
              </a:rPr>
              <a:t>: טבלת גיבוב גדולה יותר</a:t>
            </a:r>
            <a:endParaRPr lang="en-US" altLang="he-IL" dirty="0">
              <a:cs typeface="Arial" panose="020B0604020202020204" pitchFamily="34" charset="0"/>
            </a:endParaRPr>
          </a:p>
          <a:p>
            <a:pPr lvl="1" algn="r" rtl="1" eaLnBrk="1" hangingPunct="1"/>
            <a:r>
              <a:rPr lang="en-US" altLang="he-IL" dirty="0"/>
              <a:t>Better hash</a:t>
            </a:r>
            <a:r>
              <a:rPr lang="he-IL" altLang="he-IL" dirty="0">
                <a:cs typeface="Arial" panose="020B0604020202020204" pitchFamily="34" charset="0"/>
              </a:rPr>
              <a:t>: פונקציית גיבוב טובה יותר</a:t>
            </a:r>
            <a:endParaRPr lang="en-US" altLang="he-IL" dirty="0">
              <a:cs typeface="Arial" panose="020B0604020202020204" pitchFamily="34" charset="0"/>
            </a:endParaRPr>
          </a:p>
          <a:p>
            <a:pPr lvl="1" algn="r" rtl="1" eaLnBrk="1" hangingPunct="1"/>
            <a:r>
              <a:rPr lang="en-US" altLang="he-IL" dirty="0"/>
              <a:t>Linear lower</a:t>
            </a:r>
            <a:r>
              <a:rPr lang="he-IL" altLang="he-IL" dirty="0">
                <a:cs typeface="Arial" panose="020B0604020202020204" pitchFamily="34" charset="0"/>
              </a:rPr>
              <a:t>: הוצאת </a:t>
            </a:r>
            <a:r>
              <a:rPr lang="en-US" altLang="he-IL" dirty="0" err="1">
                <a:latin typeface="Courier New" panose="02070309020205020404" pitchFamily="49" charset="0"/>
              </a:rPr>
              <a:t>strlen</a:t>
            </a:r>
            <a:r>
              <a:rPr lang="he-IL" altLang="he-IL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e-IL" altLang="he-IL" dirty="0">
                <a:cs typeface="Arial" panose="020B0604020202020204" pitchFamily="34" charset="0"/>
              </a:rPr>
              <a:t>מהלולאה</a:t>
            </a:r>
            <a:endParaRPr lang="en-US" altLang="he-IL" dirty="0">
              <a:cs typeface="Arial" panose="020B0604020202020204" pitchFamily="34" charset="0"/>
            </a:endParaRPr>
          </a:p>
        </p:txBody>
      </p:sp>
      <p:graphicFrame>
        <p:nvGraphicFramePr>
          <p:cNvPr id="35844" name="Object 4"/>
          <p:cNvGraphicFramePr>
            <a:graphicFrameLocks noChangeAspect="1"/>
          </p:cNvGraphicFramePr>
          <p:nvPr/>
        </p:nvGraphicFramePr>
        <p:xfrm>
          <a:off x="962025" y="838200"/>
          <a:ext cx="7219950" cy="263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74" name="Chart" r:id="rId4" imgW="7229856" imgH="2638654" progId="Excel.Chart.8">
                  <p:embed/>
                </p:oleObj>
              </mc:Choice>
              <mc:Fallback>
                <p:oleObj name="Chart" r:id="rId4" imgW="7229856" imgH="2638654" progId="Excel.Char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2025" y="838200"/>
                        <a:ext cx="7219950" cy="2638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6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6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6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36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36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6227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34963"/>
            <a:ext cx="6345238" cy="573087"/>
          </a:xfrm>
        </p:spPr>
        <p:txBody>
          <a:bodyPr/>
          <a:lstStyle/>
          <a:p>
            <a:pPr algn="r" rtl="1" eaLnBrk="1" hangingPunct="1"/>
            <a:r>
              <a:rPr lang="he-IL" altLang="he-IL">
                <a:cs typeface="Arial" panose="020B0604020202020204" pitchFamily="34" charset="0"/>
              </a:rPr>
              <a:t>מספר מלים על </a:t>
            </a:r>
            <a:r>
              <a:rPr lang="en-US" altLang="he-IL"/>
              <a:t>Profiling</a:t>
            </a:r>
            <a:r>
              <a:rPr lang="he-IL" altLang="he-IL">
                <a:cs typeface="Arial" panose="020B0604020202020204" pitchFamily="34" charset="0"/>
              </a:rPr>
              <a:t> </a:t>
            </a:r>
            <a:endParaRPr lang="en-US" altLang="he-IL">
              <a:cs typeface="Arial" panose="020B0604020202020204" pitchFamily="34" charset="0"/>
            </a:endParaRPr>
          </a:p>
        </p:txBody>
      </p:sp>
      <p:sp>
        <p:nvSpPr>
          <p:cNvPr id="438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>
              <a:defRPr/>
            </a:pPr>
            <a:r>
              <a:rPr lang="he-IL" altLang="he-IL" dirty="0">
                <a:cs typeface="Arial" pitchFamily="34" charset="0"/>
              </a:rPr>
              <a:t>יתרונות</a:t>
            </a:r>
            <a:endParaRPr lang="en-US" altLang="he-IL" dirty="0">
              <a:cs typeface="Arial" pitchFamily="34" charset="0"/>
            </a:endParaRPr>
          </a:p>
          <a:p>
            <a:pPr lvl="1" algn="r" rtl="1" eaLnBrk="1" hangingPunct="1">
              <a:defRPr/>
            </a:pPr>
            <a:r>
              <a:rPr lang="he-IL" altLang="he-IL" dirty="0">
                <a:cs typeface="Arial" pitchFamily="34" charset="0"/>
              </a:rPr>
              <a:t>עוזר לזהות צווארי בקבוק בביצועים</a:t>
            </a:r>
            <a:endParaRPr lang="en-US" altLang="he-IL" dirty="0">
              <a:cs typeface="Arial" pitchFamily="34" charset="0"/>
            </a:endParaRPr>
          </a:p>
          <a:p>
            <a:pPr lvl="1" algn="r" rtl="1" eaLnBrk="1" hangingPunct="1">
              <a:defRPr/>
            </a:pPr>
            <a:r>
              <a:rPr lang="he-IL" altLang="he-IL" dirty="0">
                <a:cs typeface="Arial" pitchFamily="34" charset="0"/>
              </a:rPr>
              <a:t>שימושי בעיקר כשמדובר במערכת מורכבת עם רכיבים רבים. </a:t>
            </a:r>
            <a:endParaRPr lang="en-US" altLang="he-IL" dirty="0"/>
          </a:p>
          <a:p>
            <a:pPr algn="r" rtl="1" eaLnBrk="1" hangingPunct="1">
              <a:defRPr/>
            </a:pPr>
            <a:r>
              <a:rPr lang="he-IL" altLang="he-IL" dirty="0">
                <a:cs typeface="Arial" pitchFamily="34" charset="0"/>
              </a:rPr>
              <a:t>מגבלות</a:t>
            </a:r>
            <a:endParaRPr lang="en-US" altLang="he-IL" dirty="0">
              <a:cs typeface="Arial" pitchFamily="34" charset="0"/>
            </a:endParaRPr>
          </a:p>
          <a:p>
            <a:pPr lvl="1" algn="r" rtl="1" eaLnBrk="1" hangingPunct="1">
              <a:defRPr/>
            </a:pPr>
            <a:r>
              <a:rPr lang="he-IL" altLang="he-IL" dirty="0">
                <a:cs typeface="Arial" pitchFamily="34" charset="0"/>
              </a:rPr>
              <a:t>תלוי קלט</a:t>
            </a:r>
            <a:endParaRPr lang="en-US" altLang="he-IL" dirty="0">
              <a:cs typeface="Arial" pitchFamily="34" charset="0"/>
            </a:endParaRPr>
          </a:p>
          <a:p>
            <a:pPr lvl="1" algn="r" rtl="1" eaLnBrk="1" hangingPunct="1">
              <a:defRPr/>
            </a:pPr>
            <a:r>
              <a:rPr lang="he-IL" altLang="he-IL" dirty="0">
                <a:cs typeface="Arial" pitchFamily="34" charset="0"/>
              </a:rPr>
              <a:t>למשל, הטכניקה של </a:t>
            </a:r>
            <a:r>
              <a:rPr lang="en-US" altLang="he-IL" dirty="0"/>
              <a:t>linear lower</a:t>
            </a:r>
            <a:r>
              <a:rPr lang="he-IL" altLang="he-IL" dirty="0">
                <a:cs typeface="Arial" pitchFamily="34" charset="0"/>
              </a:rPr>
              <a:t> לא הראה את כוחו בגלל שרב המלים הן קצרות.</a:t>
            </a:r>
            <a:endParaRPr lang="en-US" altLang="he-IL" dirty="0">
              <a:cs typeface="Arial" pitchFamily="34" charset="0"/>
            </a:endParaRPr>
          </a:p>
          <a:p>
            <a:pPr lvl="2" algn="r" rtl="1" eaLnBrk="1" hangingPunct="1">
              <a:defRPr/>
            </a:pPr>
            <a:r>
              <a:rPr lang="he-IL" altLang="he-IL" dirty="0">
                <a:cs typeface="Arial" pitchFamily="34" charset="0"/>
              </a:rPr>
              <a:t>ייתכן שלא נזהה חוסר יעילות כגון זמן ריצה ריבועי במקום ליניארי.</a:t>
            </a:r>
            <a:endParaRPr lang="en-US" altLang="he-IL" dirty="0">
              <a:cs typeface="Arial" pitchFamily="34" charset="0"/>
            </a:endParaRPr>
          </a:p>
          <a:p>
            <a:pPr lvl="1" algn="r" rtl="1" eaLnBrk="1" hangingPunct="1">
              <a:defRPr/>
            </a:pPr>
            <a:r>
              <a:rPr lang="he-IL" altLang="he-IL" dirty="0">
                <a:cs typeface="Arial" pitchFamily="34" charset="0"/>
              </a:rPr>
              <a:t>מנגנון חישוב הזמן לא מאוד מדויק</a:t>
            </a:r>
            <a:endParaRPr lang="en-US" altLang="he-IL" dirty="0">
              <a:cs typeface="Arial" pitchFamily="34" charset="0"/>
            </a:endParaRPr>
          </a:p>
          <a:p>
            <a:pPr lvl="2" algn="r" rtl="1" eaLnBrk="1" hangingPunct="1">
              <a:defRPr/>
            </a:pPr>
            <a:r>
              <a:rPr lang="he-IL" altLang="he-IL" dirty="0">
                <a:cs typeface="Arial" pitchFamily="34" charset="0"/>
              </a:rPr>
              <a:t>לא עובד במקרים של </a:t>
            </a:r>
            <a:r>
              <a:rPr lang="he-IL" altLang="he-IL" dirty="0" err="1">
                <a:cs typeface="Arial" pitchFamily="34" charset="0"/>
              </a:rPr>
              <a:t>תוכניות</a:t>
            </a:r>
            <a:r>
              <a:rPr lang="he-IL" altLang="he-IL" dirty="0">
                <a:cs typeface="Arial" pitchFamily="34" charset="0"/>
              </a:rPr>
              <a:t> הרצות זמן קצר מאוד.</a:t>
            </a:r>
            <a:endParaRPr lang="en-US" altLang="he-IL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8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38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38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38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38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38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38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38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38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827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he-IL"/>
              <a:t>Profile-guided optimization</a:t>
            </a:r>
            <a:endParaRPr lang="he-IL" alt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 eaLnBrk="1" hangingPunct="1">
              <a:defRPr/>
            </a:pPr>
            <a:r>
              <a:rPr lang="he-IL" dirty="0"/>
              <a:t>שני שלבים: </a:t>
            </a:r>
          </a:p>
          <a:p>
            <a:pPr marL="457200" indent="-457200" algn="r" rtl="1" eaLnBrk="1" hangingPunct="1">
              <a:buFont typeface="Wingdings" panose="05000000000000000000" pitchFamily="2" charset="2"/>
              <a:buAutoNum type="arabicPeriod"/>
              <a:defRPr/>
            </a:pPr>
            <a:r>
              <a:rPr lang="he-IL" dirty="0"/>
              <a:t>הרץ </a:t>
            </a:r>
            <a:r>
              <a:rPr lang="he-IL" dirty="0" err="1"/>
              <a:t>תוכנית</a:t>
            </a:r>
            <a:r>
              <a:rPr lang="he-IL" dirty="0"/>
              <a:t> עם </a:t>
            </a:r>
            <a:r>
              <a:rPr lang="en-US" dirty="0"/>
              <a:t>profiler</a:t>
            </a:r>
            <a:r>
              <a:rPr lang="he-IL" dirty="0"/>
              <a:t> לאיסוף סטטיסטיקות.</a:t>
            </a:r>
          </a:p>
          <a:p>
            <a:pPr marL="457200" indent="-457200" algn="r" rtl="1" eaLnBrk="1" hangingPunct="1">
              <a:buFont typeface="Wingdings" panose="05000000000000000000" pitchFamily="2" charset="2"/>
              <a:buAutoNum type="arabicPeriod"/>
              <a:defRPr/>
            </a:pPr>
            <a:r>
              <a:rPr lang="he-IL" dirty="0"/>
              <a:t>הדר מחדש תוך שימוש במידע שנאסף לצורך </a:t>
            </a:r>
            <a:r>
              <a:rPr lang="he-IL" dirty="0" err="1"/>
              <a:t>אופטימיזציות</a:t>
            </a:r>
            <a:r>
              <a:rPr lang="he-IL" dirty="0"/>
              <a:t>.</a:t>
            </a:r>
          </a:p>
          <a:p>
            <a:pPr marL="457200" indent="-457200" algn="r" rtl="1" eaLnBrk="1" hangingPunct="1">
              <a:buFont typeface="Wingdings" panose="05000000000000000000" pitchFamily="2" charset="2"/>
              <a:buAutoNum type="arabicPeriod"/>
              <a:defRPr/>
            </a:pPr>
            <a:endParaRPr lang="he-IL" dirty="0"/>
          </a:p>
          <a:p>
            <a:pPr marL="0" indent="0" algn="r" rtl="1" eaLnBrk="1" hangingPunct="1">
              <a:defRPr/>
            </a:pPr>
            <a:r>
              <a:rPr lang="he-IL" dirty="0"/>
              <a:t>דוגמאות למידע רלבנטי:</a:t>
            </a:r>
            <a:r>
              <a:rPr lang="en-US" dirty="0"/>
              <a:t> </a:t>
            </a:r>
            <a:endParaRPr lang="he-IL" dirty="0"/>
          </a:p>
          <a:p>
            <a:pPr marL="701675" lvl="1" indent="-342900" algn="r" rtl="1" eaLnBrk="1" hangingPunct="1">
              <a:buFont typeface="Arial" panose="020B0604020202020204" pitchFamily="34" charset="0"/>
              <a:buChar char="•"/>
              <a:defRPr/>
            </a:pPr>
            <a:r>
              <a:rPr lang="he-IL" dirty="0"/>
              <a:t>אילו תנאים מתקיימים ?</a:t>
            </a:r>
            <a:r>
              <a:rPr lang="en-US" dirty="0"/>
              <a:t> </a:t>
            </a:r>
            <a:r>
              <a:rPr lang="he-IL" dirty="0"/>
              <a:t>		[תנאי </a:t>
            </a:r>
            <a:r>
              <a:rPr lang="en-US" dirty="0"/>
              <a:t>if</a:t>
            </a:r>
            <a:r>
              <a:rPr lang="he-IL" dirty="0"/>
              <a:t> לעומת תנאי </a:t>
            </a:r>
            <a:r>
              <a:rPr lang="en-US" dirty="0"/>
              <a:t>else</a:t>
            </a:r>
            <a:r>
              <a:rPr lang="he-IL" dirty="0"/>
              <a:t>]</a:t>
            </a:r>
          </a:p>
          <a:p>
            <a:pPr marL="701675" lvl="1" indent="-342900" algn="r" rtl="1" eaLnBrk="1" hangingPunct="1">
              <a:buFont typeface="Arial" panose="020B0604020202020204" pitchFamily="34" charset="0"/>
              <a:buChar char="•"/>
              <a:defRPr/>
            </a:pPr>
            <a:r>
              <a:rPr lang="he-IL" dirty="0"/>
              <a:t>באיזה משתנים משתמשים הרבה ?</a:t>
            </a:r>
            <a:r>
              <a:rPr lang="en-US" dirty="0"/>
              <a:t> </a:t>
            </a:r>
            <a:r>
              <a:rPr lang="he-IL" dirty="0"/>
              <a:t>  [את מי להכניס לרגיסטר]</a:t>
            </a:r>
          </a:p>
          <a:p>
            <a:pPr marL="701675" lvl="1" indent="-342900" algn="r" rtl="1" eaLnBrk="1" hangingPunct="1">
              <a:buFont typeface="Arial" panose="020B0604020202020204" pitchFamily="34" charset="0"/>
              <a:buChar char="•"/>
              <a:defRPr/>
            </a:pPr>
            <a:r>
              <a:rPr lang="he-IL" dirty="0"/>
              <a:t>איזה פונקציות נקראות הרבה ?</a:t>
            </a:r>
            <a:r>
              <a:rPr lang="en-US" dirty="0"/>
              <a:t> </a:t>
            </a:r>
            <a:r>
              <a:rPr lang="he-IL" dirty="0"/>
              <a:t>	[ למי כדאי לעשות </a:t>
            </a:r>
            <a:r>
              <a:rPr lang="en-US" dirty="0"/>
              <a:t>inline</a:t>
            </a:r>
            <a:r>
              <a:rPr lang="he-IL" dirty="0"/>
              <a:t>]</a:t>
            </a:r>
          </a:p>
          <a:p>
            <a:pPr marL="701675" lvl="1" indent="-342900" algn="r" rtl="1" eaLnBrk="1" hangingPunct="1">
              <a:buFont typeface="Arial" panose="020B0604020202020204" pitchFamily="34" charset="0"/>
              <a:buChar char="•"/>
              <a:defRPr/>
            </a:pPr>
            <a:r>
              <a:rPr lang="he-IL" dirty="0"/>
              <a:t>... 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visual studio 2019</a:t>
            </a:r>
            <a:r>
              <a:rPr lang="he-IL" dirty="0"/>
              <a:t>: </a:t>
            </a:r>
            <a:r>
              <a:rPr lang="en-US" dirty="0"/>
              <a:t> </a:t>
            </a:r>
            <a:r>
              <a:rPr lang="en-US" b="0" dirty="0">
                <a:effectLst/>
              </a:rPr>
              <a:t>build / profile-guided optimization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 err="1"/>
              <a:t>gcc</a:t>
            </a:r>
            <a:r>
              <a:rPr lang="en-US" dirty="0"/>
              <a:t>: </a:t>
            </a:r>
            <a:r>
              <a:rPr lang="en-US" b="0" dirty="0">
                <a:effectLst/>
              </a:rPr>
              <a:t>-</a:t>
            </a:r>
            <a:r>
              <a:rPr lang="en-US" b="0" dirty="0" err="1">
                <a:effectLst/>
              </a:rPr>
              <a:t>fprofile</a:t>
            </a:r>
            <a:r>
              <a:rPr lang="en-US" b="0" dirty="0">
                <a:effectLst/>
              </a:rPr>
              <a:t>-use</a:t>
            </a:r>
            <a:endParaRPr lang="he-IL" dirty="0"/>
          </a:p>
          <a:p>
            <a:pPr marL="457200" indent="-457200" algn="r" rtl="1" eaLnBrk="1" hangingPunct="1">
              <a:buFont typeface="Wingdings" panose="05000000000000000000" pitchFamily="2" charset="2"/>
              <a:buAutoNum type="arabicPeriod"/>
              <a:defRPr/>
            </a:pPr>
            <a:endParaRPr lang="he-IL" dirty="0"/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2700338" y="404813"/>
            <a:ext cx="5443537" cy="573087"/>
          </a:xfrm>
        </p:spPr>
        <p:txBody>
          <a:bodyPr/>
          <a:lstStyle/>
          <a:p>
            <a:pPr algn="r" rtl="1" eaLnBrk="1" hangingPunct="1"/>
            <a:r>
              <a:rPr lang="he-IL" altLang="he-IL">
                <a:cs typeface="Arial" panose="020B0604020202020204" pitchFamily="34" charset="0"/>
              </a:rPr>
              <a:t>מדדי זמן</a:t>
            </a:r>
            <a:endParaRPr lang="en-US" altLang="he-IL">
              <a:cs typeface="Arial" panose="020B0604020202020204" pitchFamily="34" charset="0"/>
            </a:endParaRPr>
          </a:p>
        </p:txBody>
      </p:sp>
      <p:sp>
        <p:nvSpPr>
          <p:cNvPr id="392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>
              <a:defRPr/>
            </a:pPr>
            <a:r>
              <a:rPr lang="he-IL" altLang="he-IL" dirty="0">
                <a:cs typeface="Arial" pitchFamily="34" charset="0"/>
              </a:rPr>
              <a:t>1. זמן אבסולוטי</a:t>
            </a:r>
            <a:endParaRPr lang="en-US" altLang="he-IL" dirty="0">
              <a:cs typeface="Arial" pitchFamily="34" charset="0"/>
            </a:endParaRPr>
          </a:p>
          <a:p>
            <a:pPr lvl="1" algn="r" rtl="1" eaLnBrk="1" hangingPunct="1">
              <a:defRPr/>
            </a:pPr>
            <a:r>
              <a:rPr lang="he-IL" altLang="he-IL" dirty="0" err="1">
                <a:cs typeface="Arial" pitchFamily="34" charset="0"/>
              </a:rPr>
              <a:t>בדר"כ</a:t>
            </a:r>
            <a:r>
              <a:rPr lang="he-IL" altLang="he-IL" dirty="0">
                <a:cs typeface="Arial" pitchFamily="34" charset="0"/>
              </a:rPr>
              <a:t> ננו-שניות: </a:t>
            </a:r>
            <a:r>
              <a:rPr lang="en-US" altLang="he-IL" dirty="0"/>
              <a:t>10</a:t>
            </a:r>
            <a:r>
              <a:rPr lang="en-US" altLang="he-IL" baseline="30000" dirty="0"/>
              <a:t>–9</a:t>
            </a:r>
            <a:r>
              <a:rPr lang="en-US" altLang="he-IL" dirty="0"/>
              <a:t> sec</a:t>
            </a:r>
          </a:p>
          <a:p>
            <a:pPr lvl="1" algn="r" rtl="1" eaLnBrk="1" hangingPunct="1">
              <a:defRPr/>
            </a:pPr>
            <a:r>
              <a:rPr lang="he-IL" altLang="he-IL" dirty="0">
                <a:cs typeface="Arial" pitchFamily="34" charset="0"/>
              </a:rPr>
              <a:t>למשל, במחשב עם מהירות שעון של </a:t>
            </a:r>
            <a:r>
              <a:rPr lang="en-US" altLang="he-IL" dirty="0">
                <a:cs typeface="Arial" pitchFamily="34" charset="0"/>
              </a:rPr>
              <a:t>2GHz</a:t>
            </a:r>
            <a:r>
              <a:rPr lang="he-IL" altLang="he-IL" dirty="0">
                <a:cs typeface="Arial" pitchFamily="34" charset="0"/>
              </a:rPr>
              <a:t>:</a:t>
            </a:r>
            <a:r>
              <a:rPr lang="en-US" altLang="he-IL" dirty="0">
                <a:cs typeface="Arial" pitchFamily="34" charset="0"/>
              </a:rPr>
              <a:t> </a:t>
            </a:r>
            <a:endParaRPr lang="he-IL" altLang="he-IL" dirty="0">
              <a:cs typeface="Arial" pitchFamily="34" charset="0"/>
            </a:endParaRPr>
          </a:p>
          <a:p>
            <a:pPr lvl="2" algn="r" rtl="1" eaLnBrk="1" hangingPunct="1">
              <a:defRPr/>
            </a:pPr>
            <a:r>
              <a:rPr lang="he-IL" altLang="he-IL" dirty="0">
                <a:cs typeface="Arial" pitchFamily="34" charset="0"/>
              </a:rPr>
              <a:t> </a:t>
            </a:r>
            <a:r>
              <a:rPr lang="en-US" altLang="he-IL" dirty="0"/>
              <a:t>2 X 10</a:t>
            </a:r>
            <a:r>
              <a:rPr lang="en-US" altLang="he-IL" baseline="30000" dirty="0"/>
              <a:t>9</a:t>
            </a:r>
            <a:r>
              <a:rPr lang="en-US" altLang="he-IL" dirty="0"/>
              <a:t> cycles per second</a:t>
            </a:r>
            <a:endParaRPr lang="he-IL" altLang="he-IL" dirty="0"/>
          </a:p>
          <a:p>
            <a:pPr lvl="2" algn="r" rtl="1" eaLnBrk="1" hangingPunct="1">
              <a:defRPr/>
            </a:pPr>
            <a:r>
              <a:rPr lang="en-US" altLang="he-IL" dirty="0"/>
              <a:t>Clock period = 0.5ns</a:t>
            </a:r>
          </a:p>
          <a:p>
            <a:pPr lvl="1" algn="r" rtl="1" eaLnBrk="1" hangingPunct="1">
              <a:defRPr/>
            </a:pPr>
            <a:r>
              <a:rPr lang="he-IL" altLang="he-IL" dirty="0"/>
              <a:t>ניתן למדוד זמן בעזרת פונקציות בספריה </a:t>
            </a:r>
            <a:r>
              <a:rPr lang="en-US" altLang="he-IL" dirty="0" err="1"/>
              <a:t>time.h</a:t>
            </a:r>
            <a:endParaRPr lang="he-IL" altLang="he-IL" dirty="0"/>
          </a:p>
          <a:p>
            <a:pPr lvl="2" algn="r" rtl="1" eaLnBrk="1" hangingPunct="1">
              <a:defRPr/>
            </a:pPr>
            <a:r>
              <a:rPr lang="en-US" altLang="he-IL" dirty="0"/>
              <a:t>Wall clock time</a:t>
            </a:r>
            <a:r>
              <a:rPr lang="he-IL" altLang="he-IL" dirty="0"/>
              <a:t> – זמן מהתחלה לסוף התהליך (כולל זמן המוקדש לתהליכים אחרים, וכולל המתנה לזיכרון/תקשורת/דיסק וכד')</a:t>
            </a:r>
          </a:p>
          <a:p>
            <a:pPr lvl="2" algn="r" rtl="1" eaLnBrk="1" hangingPunct="1">
              <a:defRPr/>
            </a:pPr>
            <a:r>
              <a:rPr lang="en-US" altLang="he-IL" dirty="0" err="1"/>
              <a:t>Cpu</a:t>
            </a:r>
            <a:r>
              <a:rPr lang="en-US" altLang="he-IL" dirty="0"/>
              <a:t> time</a:t>
            </a:r>
            <a:r>
              <a:rPr lang="he-IL" altLang="he-IL" dirty="0"/>
              <a:t> – כמה זמן הוקדש לתהליך עצמו בתוך ה </a:t>
            </a:r>
            <a:r>
              <a:rPr lang="en-US" altLang="he-IL" dirty="0"/>
              <a:t>CPU</a:t>
            </a:r>
            <a:r>
              <a:rPr lang="he-IL" altLang="he-IL" dirty="0"/>
              <a:t> עצמו. נותן הערכת חֵסֵר כי לא סופר את זמן ההמתנה לזיכרון/תקשורת/דיסק.  </a:t>
            </a:r>
          </a:p>
          <a:p>
            <a:pPr algn="r" rtl="1" eaLnBrk="1" hangingPunct="1">
              <a:defRPr/>
            </a:pPr>
            <a:r>
              <a:rPr lang="he-IL" altLang="he-IL" dirty="0"/>
              <a:t>2. מספר מחזורי שעון לפעולה.</a:t>
            </a:r>
          </a:p>
          <a:p>
            <a:pPr lvl="1" algn="r" rtl="1" eaLnBrk="1" hangingPunct="1">
              <a:buFont typeface="Arial" panose="020B0604020202020204" pitchFamily="34" charset="0"/>
              <a:buChar char="•"/>
              <a:defRPr/>
            </a:pPr>
            <a:r>
              <a:rPr lang="he-IL" altLang="he-IL" dirty="0">
                <a:cs typeface="Arial" pitchFamily="34" charset="0"/>
              </a:rPr>
              <a:t>בשקף הבא...</a:t>
            </a:r>
          </a:p>
          <a:p>
            <a:pPr algn="r" rtl="1" eaLnBrk="1" hangingPunct="1">
              <a:defRPr/>
            </a:pPr>
            <a:endParaRPr lang="he-IL" altLang="he-IL" dirty="0"/>
          </a:p>
          <a:p>
            <a:pPr lvl="2" algn="r" rtl="1" eaLnBrk="1" hangingPunct="1">
              <a:defRPr/>
            </a:pPr>
            <a:endParaRPr lang="en-US" altLang="he-IL" dirty="0"/>
          </a:p>
          <a:p>
            <a:pPr lvl="1" eaLnBrk="1" hangingPunct="1">
              <a:defRPr/>
            </a:pPr>
            <a:endParaRPr lang="en-US" altLang="he-IL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34963"/>
            <a:ext cx="5710238" cy="573087"/>
          </a:xfrm>
        </p:spPr>
        <p:txBody>
          <a:bodyPr/>
          <a:lstStyle/>
          <a:p>
            <a:pPr eaLnBrk="1" hangingPunct="1"/>
            <a:r>
              <a:rPr lang="en-US" altLang="he-IL" sz="3400"/>
              <a:t>Cycles Per Element (CPE)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990600"/>
            <a:ext cx="8307387" cy="1516063"/>
          </a:xfrm>
        </p:spPr>
        <p:txBody>
          <a:bodyPr/>
          <a:lstStyle/>
          <a:p>
            <a:pPr lvl="1" algn="r" rtl="1" eaLnBrk="1" hangingPunct="1"/>
            <a:r>
              <a:rPr lang="he-IL" altLang="he-IL">
                <a:cs typeface="Arial" panose="020B0604020202020204" pitchFamily="34" charset="0"/>
              </a:rPr>
              <a:t>דרך נוחה למדידת ביצועים במקרה של וקטור / רשימת נתונים</a:t>
            </a:r>
            <a:endParaRPr lang="en-US" altLang="he-IL"/>
          </a:p>
          <a:p>
            <a:pPr lvl="1" eaLnBrk="1" hangingPunct="1"/>
            <a:r>
              <a:rPr lang="en-US" altLang="he-IL"/>
              <a:t>Length = n</a:t>
            </a:r>
          </a:p>
          <a:p>
            <a:pPr lvl="1" eaLnBrk="1" hangingPunct="1"/>
            <a:r>
              <a:rPr lang="en-US" altLang="he-IL"/>
              <a:t>T = CPE*n + Overhead</a:t>
            </a:r>
          </a:p>
        </p:txBody>
      </p:sp>
      <p:graphicFrame>
        <p:nvGraphicFramePr>
          <p:cNvPr id="40964" name="Object 4"/>
          <p:cNvGraphicFramePr>
            <a:graphicFrameLocks noChangeAspect="1"/>
          </p:cNvGraphicFramePr>
          <p:nvPr/>
        </p:nvGraphicFramePr>
        <p:xfrm>
          <a:off x="1676400" y="2514600"/>
          <a:ext cx="5848350" cy="405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6" name="Chart" r:id="rId3" imgW="5848807" imgH="3915156" progId="Excel.Chart.8">
                  <p:embed/>
                </p:oleObj>
              </mc:Choice>
              <mc:Fallback>
                <p:oleObj name="Chart" r:id="rId3" imgW="5848807" imgH="3915156" progId="Excel.Char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514600"/>
                        <a:ext cx="5848350" cy="4057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0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">
                            <a:solidFill>
                              <a:srgbClr val="FFFF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3933825" y="3362325"/>
            <a:ext cx="1257300" cy="5810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he-IL" sz="1600">
                <a:latin typeface="Courier New" panose="02070309020205020404" pitchFamily="49" charset="0"/>
              </a:rPr>
              <a:t>vsum1</a:t>
            </a:r>
          </a:p>
          <a:p>
            <a:r>
              <a:rPr lang="en-US" altLang="he-IL" sz="1600"/>
              <a:t>Slope = 4.0</a:t>
            </a:r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5410200" y="4343400"/>
            <a:ext cx="1543050" cy="5810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he-IL" sz="1600">
                <a:latin typeface="Courier New" panose="02070309020205020404" pitchFamily="49" charset="0"/>
              </a:rPr>
              <a:t>vsum2</a:t>
            </a:r>
          </a:p>
          <a:p>
            <a:r>
              <a:rPr lang="en-US" altLang="he-IL" sz="1600"/>
              <a:t>Slope = 3.5</a:t>
            </a:r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5148263" y="1700213"/>
            <a:ext cx="3816350" cy="58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he-IL"/>
              <a:t>vsum1, vsum2</a:t>
            </a:r>
            <a:r>
              <a:rPr lang="he-IL" altLang="he-IL">
                <a:cs typeface="Arial" panose="020B0604020202020204" pitchFamily="34" charset="0"/>
              </a:rPr>
              <a:t> שתי תוכניות עם הפרש </a:t>
            </a:r>
          </a:p>
          <a:p>
            <a:pPr algn="ctr" rtl="1">
              <a:lnSpc>
                <a:spcPct val="90000"/>
              </a:lnSpc>
            </a:pPr>
            <a:r>
              <a:rPr lang="he-IL" altLang="he-IL">
                <a:cs typeface="Arial" panose="020B0604020202020204" pitchFamily="34" charset="0"/>
              </a:rPr>
              <a:t>ליניארי בביצועים.</a:t>
            </a:r>
            <a:endParaRPr lang="en-US" altLang="he-IL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203575" y="260350"/>
            <a:ext cx="4681538" cy="573088"/>
          </a:xfrm>
        </p:spPr>
        <p:txBody>
          <a:bodyPr/>
          <a:lstStyle/>
          <a:p>
            <a:pPr algn="r" rtl="1" eaLnBrk="1" hangingPunct="1"/>
            <a:r>
              <a:rPr lang="he-IL" altLang="he-IL" sz="3400">
                <a:cs typeface="Arial" panose="020B0604020202020204" pitchFamily="34" charset="0"/>
              </a:rPr>
              <a:t>דוגמה:</a:t>
            </a:r>
            <a:r>
              <a:rPr lang="en-US" altLang="he-IL" sz="3400">
                <a:cs typeface="Arial" panose="020B0604020202020204" pitchFamily="34" charset="0"/>
              </a:rPr>
              <a:t> </a:t>
            </a:r>
            <a:r>
              <a:rPr lang="he-IL" altLang="he-IL" sz="3400">
                <a:cs typeface="Arial" panose="020B0604020202020204" pitchFamily="34" charset="0"/>
              </a:rPr>
              <a:t>חיבור איברי וקטור</a:t>
            </a:r>
            <a:endParaRPr lang="en-US" altLang="he-IL" sz="3400">
              <a:cs typeface="Arial" panose="020B0604020202020204" pitchFamily="34" charset="0"/>
            </a:endParaRPr>
          </a:p>
        </p:txBody>
      </p:sp>
      <p:sp>
        <p:nvSpPr>
          <p:cNvPr id="390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286000"/>
            <a:ext cx="8382000" cy="415925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he-IL" dirty="0"/>
              <a:t>Procedures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altLang="he-IL" dirty="0" err="1">
                <a:latin typeface="Courier New" pitchFamily="49" charset="0"/>
              </a:rPr>
              <a:t>vec_ptr</a:t>
            </a:r>
            <a:r>
              <a:rPr lang="en-US" altLang="he-IL" dirty="0">
                <a:latin typeface="Courier New" pitchFamily="49" charset="0"/>
              </a:rPr>
              <a:t> </a:t>
            </a:r>
            <a:r>
              <a:rPr lang="en-US" altLang="he-IL" dirty="0" err="1">
                <a:latin typeface="Courier New" pitchFamily="49" charset="0"/>
              </a:rPr>
              <a:t>new_vec</a:t>
            </a:r>
            <a:r>
              <a:rPr lang="en-US" altLang="he-IL" dirty="0">
                <a:latin typeface="Courier New" pitchFamily="49" charset="0"/>
              </a:rPr>
              <a:t>(</a:t>
            </a:r>
            <a:r>
              <a:rPr lang="en-US" altLang="he-IL" dirty="0" err="1">
                <a:latin typeface="Courier New" pitchFamily="49" charset="0"/>
              </a:rPr>
              <a:t>int</a:t>
            </a:r>
            <a:r>
              <a:rPr lang="en-US" altLang="he-IL" dirty="0">
                <a:latin typeface="Courier New" pitchFamily="49" charset="0"/>
              </a:rPr>
              <a:t> </a:t>
            </a:r>
            <a:r>
              <a:rPr lang="en-US" altLang="he-IL" dirty="0" err="1">
                <a:latin typeface="Courier New" pitchFamily="49" charset="0"/>
              </a:rPr>
              <a:t>len</a:t>
            </a:r>
            <a:r>
              <a:rPr lang="en-US" altLang="he-IL" dirty="0">
                <a:latin typeface="Courier New" pitchFamily="49" charset="0"/>
              </a:rPr>
              <a:t>)</a:t>
            </a:r>
          </a:p>
          <a:p>
            <a:pPr lvl="2" eaLnBrk="1" hangingPunct="1">
              <a:defRPr/>
            </a:pPr>
            <a:r>
              <a:rPr lang="en-US" altLang="he-IL" dirty="0"/>
              <a:t>Create vector of specified length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altLang="he-IL" sz="1800" dirty="0" err="1">
                <a:latin typeface="Courier New" pitchFamily="49" charset="0"/>
              </a:rPr>
              <a:t>int</a:t>
            </a:r>
            <a:r>
              <a:rPr lang="en-US" altLang="he-IL" sz="1800" dirty="0">
                <a:latin typeface="Courier New" pitchFamily="49" charset="0"/>
              </a:rPr>
              <a:t> </a:t>
            </a:r>
            <a:r>
              <a:rPr lang="en-US" altLang="he-IL" sz="1800" dirty="0" err="1">
                <a:latin typeface="Courier New" pitchFamily="49" charset="0"/>
              </a:rPr>
              <a:t>get_vec_element</a:t>
            </a:r>
            <a:r>
              <a:rPr lang="en-US" altLang="he-IL" sz="1800" dirty="0">
                <a:latin typeface="Courier New" pitchFamily="49" charset="0"/>
              </a:rPr>
              <a:t>(</a:t>
            </a:r>
            <a:r>
              <a:rPr lang="en-US" altLang="he-IL" sz="1800" dirty="0" err="1">
                <a:latin typeface="Courier New" pitchFamily="49" charset="0"/>
              </a:rPr>
              <a:t>vec_ptr</a:t>
            </a:r>
            <a:r>
              <a:rPr lang="en-US" altLang="he-IL" sz="1800" dirty="0">
                <a:latin typeface="Courier New" pitchFamily="49" charset="0"/>
              </a:rPr>
              <a:t> v, </a:t>
            </a:r>
            <a:r>
              <a:rPr lang="en-US" altLang="he-IL" sz="1800" dirty="0" err="1">
                <a:latin typeface="Courier New" pitchFamily="49" charset="0"/>
              </a:rPr>
              <a:t>int</a:t>
            </a:r>
            <a:r>
              <a:rPr lang="en-US" altLang="he-IL" sz="1800" dirty="0">
                <a:latin typeface="Courier New" pitchFamily="49" charset="0"/>
              </a:rPr>
              <a:t> index, </a:t>
            </a:r>
            <a:r>
              <a:rPr lang="en-US" altLang="he-IL" sz="1800" dirty="0" err="1">
                <a:latin typeface="Courier New" pitchFamily="49" charset="0"/>
              </a:rPr>
              <a:t>int</a:t>
            </a:r>
            <a:r>
              <a:rPr lang="en-US" altLang="he-IL" sz="1800" dirty="0">
                <a:latin typeface="Courier New" pitchFamily="49" charset="0"/>
              </a:rPr>
              <a:t> *</a:t>
            </a:r>
            <a:r>
              <a:rPr lang="en-US" altLang="he-IL" sz="1800" dirty="0" err="1">
                <a:latin typeface="Courier New" pitchFamily="49" charset="0"/>
              </a:rPr>
              <a:t>dest</a:t>
            </a:r>
            <a:r>
              <a:rPr lang="en-US" altLang="he-IL" sz="1800" dirty="0">
                <a:latin typeface="Courier New" pitchFamily="49" charset="0"/>
              </a:rPr>
              <a:t>)</a:t>
            </a:r>
          </a:p>
          <a:p>
            <a:pPr lvl="2" eaLnBrk="1" hangingPunct="1">
              <a:defRPr/>
            </a:pPr>
            <a:r>
              <a:rPr lang="en-US" altLang="he-IL" dirty="0"/>
              <a:t>Retrieve vector element, store at *</a:t>
            </a:r>
            <a:r>
              <a:rPr lang="en-US" altLang="he-IL" dirty="0" err="1"/>
              <a:t>dest</a:t>
            </a:r>
            <a:endParaRPr lang="en-US" altLang="he-IL" dirty="0"/>
          </a:p>
          <a:p>
            <a:pPr lvl="2" eaLnBrk="1" hangingPunct="1">
              <a:defRPr/>
            </a:pPr>
            <a:r>
              <a:rPr lang="en-US" altLang="he-IL" dirty="0"/>
              <a:t>Return 0 if out of bounds, 1 if successful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altLang="he-IL" dirty="0" err="1">
                <a:latin typeface="Courier New" pitchFamily="49" charset="0"/>
              </a:rPr>
              <a:t>int</a:t>
            </a:r>
            <a:r>
              <a:rPr lang="en-US" altLang="he-IL" dirty="0">
                <a:latin typeface="Courier New" pitchFamily="49" charset="0"/>
              </a:rPr>
              <a:t> *</a:t>
            </a:r>
            <a:r>
              <a:rPr lang="en-US" altLang="he-IL" dirty="0" err="1">
                <a:latin typeface="Courier New" pitchFamily="49" charset="0"/>
              </a:rPr>
              <a:t>get_vec_start</a:t>
            </a:r>
            <a:r>
              <a:rPr lang="en-US" altLang="he-IL" dirty="0">
                <a:latin typeface="Courier New" pitchFamily="49" charset="0"/>
              </a:rPr>
              <a:t>(</a:t>
            </a:r>
            <a:r>
              <a:rPr lang="en-US" altLang="he-IL" dirty="0" err="1">
                <a:latin typeface="Courier New" pitchFamily="49" charset="0"/>
              </a:rPr>
              <a:t>vec_ptr</a:t>
            </a:r>
            <a:r>
              <a:rPr lang="en-US" altLang="he-IL" dirty="0">
                <a:latin typeface="Courier New" pitchFamily="49" charset="0"/>
              </a:rPr>
              <a:t> v)</a:t>
            </a:r>
          </a:p>
          <a:p>
            <a:pPr lvl="2" eaLnBrk="1" hangingPunct="1">
              <a:defRPr/>
            </a:pPr>
            <a:r>
              <a:rPr lang="en-US" altLang="he-IL" dirty="0"/>
              <a:t>Return pointer to start of vector data</a:t>
            </a:r>
          </a:p>
          <a:p>
            <a:pPr lvl="1" eaLnBrk="1" hangingPunct="1">
              <a:defRPr/>
            </a:pPr>
            <a:r>
              <a:rPr lang="en-US" altLang="he-IL" dirty="0"/>
              <a:t>Similar to array implementations in Pascal, ML, Java</a:t>
            </a:r>
          </a:p>
          <a:p>
            <a:pPr lvl="2" eaLnBrk="1" hangingPunct="1">
              <a:defRPr/>
            </a:pPr>
            <a:r>
              <a:rPr lang="en-US" altLang="he-IL" dirty="0"/>
              <a:t>E.g., always do bounds checking</a:t>
            </a:r>
          </a:p>
        </p:txBody>
      </p:sp>
      <p:grpSp>
        <p:nvGrpSpPr>
          <p:cNvPr id="41988" name="Group 4"/>
          <p:cNvGrpSpPr>
            <a:grpSpLocks/>
          </p:cNvGrpSpPr>
          <p:nvPr/>
        </p:nvGrpSpPr>
        <p:grpSpPr bwMode="auto">
          <a:xfrm>
            <a:off x="1295400" y="1524000"/>
            <a:ext cx="3657600" cy="609600"/>
            <a:chOff x="816" y="960"/>
            <a:chExt cx="2304" cy="384"/>
          </a:xfrm>
        </p:grpSpPr>
        <p:sp>
          <p:nvSpPr>
            <p:cNvPr id="41989" name="Rectangle 5"/>
            <p:cNvSpPr>
              <a:spLocks noChangeArrowheads="1"/>
            </p:cNvSpPr>
            <p:nvPr/>
          </p:nvSpPr>
          <p:spPr bwMode="auto">
            <a:xfrm>
              <a:off x="816" y="960"/>
              <a:ext cx="576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/>
              <a:r>
                <a:rPr lang="en-US" altLang="he-IL">
                  <a:latin typeface="Courier New" panose="02070309020205020404" pitchFamily="49" charset="0"/>
                </a:rPr>
                <a:t>length</a:t>
              </a:r>
            </a:p>
          </p:txBody>
        </p:sp>
        <p:sp>
          <p:nvSpPr>
            <p:cNvPr id="41990" name="Rectangle 6"/>
            <p:cNvSpPr>
              <a:spLocks noChangeArrowheads="1"/>
            </p:cNvSpPr>
            <p:nvPr/>
          </p:nvSpPr>
          <p:spPr bwMode="auto">
            <a:xfrm>
              <a:off x="816" y="1152"/>
              <a:ext cx="576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he-IL">
                  <a:latin typeface="Courier New" panose="02070309020205020404" pitchFamily="49" charset="0"/>
                </a:rPr>
                <a:t>data</a:t>
              </a:r>
              <a:endParaRPr lang="en-US" altLang="he-IL">
                <a:latin typeface="Courier New" panose="02070309020205020404" pitchFamily="49" charset="0"/>
                <a:sym typeface="Symbol" panose="05050102010706020507" pitchFamily="18" charset="2"/>
              </a:endParaRPr>
            </a:p>
          </p:txBody>
        </p:sp>
        <p:grpSp>
          <p:nvGrpSpPr>
            <p:cNvPr id="41991" name="Group 7"/>
            <p:cNvGrpSpPr>
              <a:grpSpLocks/>
            </p:cNvGrpSpPr>
            <p:nvPr/>
          </p:nvGrpSpPr>
          <p:grpSpPr bwMode="auto">
            <a:xfrm>
              <a:off x="1776" y="1152"/>
              <a:ext cx="1344" cy="192"/>
              <a:chOff x="1824" y="1248"/>
              <a:chExt cx="1344" cy="192"/>
            </a:xfrm>
          </p:grpSpPr>
          <p:sp>
            <p:nvSpPr>
              <p:cNvPr id="41997" name="Rectangle 8"/>
              <p:cNvSpPr>
                <a:spLocks noChangeArrowheads="1"/>
              </p:cNvSpPr>
              <p:nvPr/>
            </p:nvSpPr>
            <p:spPr bwMode="auto">
              <a:xfrm>
                <a:off x="1824" y="1248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endParaRPr lang="en-US" altLang="he-IL">
                  <a:latin typeface="Courier New" panose="02070309020205020404" pitchFamily="49" charset="0"/>
                </a:endParaRPr>
              </a:p>
            </p:txBody>
          </p:sp>
          <p:sp>
            <p:nvSpPr>
              <p:cNvPr id="41998" name="Rectangle 9"/>
              <p:cNvSpPr>
                <a:spLocks noChangeArrowheads="1"/>
              </p:cNvSpPr>
              <p:nvPr/>
            </p:nvSpPr>
            <p:spPr bwMode="auto">
              <a:xfrm>
                <a:off x="2016" y="1248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endParaRPr lang="en-US" altLang="he-IL">
                  <a:latin typeface="Courier New" panose="02070309020205020404" pitchFamily="49" charset="0"/>
                </a:endParaRPr>
              </a:p>
            </p:txBody>
          </p:sp>
          <p:sp>
            <p:nvSpPr>
              <p:cNvPr id="41999" name="Rectangle 10"/>
              <p:cNvSpPr>
                <a:spLocks noChangeArrowheads="1"/>
              </p:cNvSpPr>
              <p:nvPr/>
            </p:nvSpPr>
            <p:spPr bwMode="auto">
              <a:xfrm>
                <a:off x="2208" y="1248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endParaRPr lang="en-US" altLang="he-IL">
                  <a:latin typeface="Courier New" panose="02070309020205020404" pitchFamily="49" charset="0"/>
                </a:endParaRPr>
              </a:p>
            </p:txBody>
          </p:sp>
          <p:sp>
            <p:nvSpPr>
              <p:cNvPr id="42000" name="Rectangle 11"/>
              <p:cNvSpPr>
                <a:spLocks noChangeArrowheads="1"/>
              </p:cNvSpPr>
              <p:nvPr/>
            </p:nvSpPr>
            <p:spPr bwMode="auto">
              <a:xfrm>
                <a:off x="2976" y="1248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endParaRPr lang="en-US" altLang="he-IL">
                  <a:latin typeface="Courier New" panose="02070309020205020404" pitchFamily="49" charset="0"/>
                </a:endParaRPr>
              </a:p>
            </p:txBody>
          </p:sp>
          <p:sp>
            <p:nvSpPr>
              <p:cNvPr id="42001" name="Rectangle 12"/>
              <p:cNvSpPr>
                <a:spLocks noChangeArrowheads="1"/>
              </p:cNvSpPr>
              <p:nvPr/>
            </p:nvSpPr>
            <p:spPr bwMode="auto">
              <a:xfrm>
                <a:off x="2400" y="1248"/>
                <a:ext cx="576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 algn="ctr"/>
                <a:r>
                  <a:rPr lang="en-US" altLang="he-IL">
                    <a:latin typeface="Courier New" panose="02070309020205020404" pitchFamily="49" charset="0"/>
                    <a:sym typeface="Symbol" panose="05050102010706020507" pitchFamily="18" charset="2"/>
                  </a:rPr>
                  <a:t>  </a:t>
                </a:r>
                <a:endParaRPr lang="en-US" altLang="he-IL">
                  <a:latin typeface="Courier New" panose="02070309020205020404" pitchFamily="49" charset="0"/>
                </a:endParaRPr>
              </a:p>
            </p:txBody>
          </p:sp>
        </p:grpSp>
        <p:sp>
          <p:nvSpPr>
            <p:cNvPr id="41992" name="Line 13"/>
            <p:cNvSpPr>
              <a:spLocks noChangeShapeType="1"/>
            </p:cNvSpPr>
            <p:nvPr/>
          </p:nvSpPr>
          <p:spPr bwMode="auto">
            <a:xfrm>
              <a:off x="1296" y="1248"/>
              <a:ext cx="4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93" name="Rectangle 14"/>
            <p:cNvSpPr>
              <a:spLocks noChangeArrowheads="1"/>
            </p:cNvSpPr>
            <p:nvPr/>
          </p:nvSpPr>
          <p:spPr bwMode="auto">
            <a:xfrm>
              <a:off x="1776" y="960"/>
              <a:ext cx="192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/>
              <a:r>
                <a:rPr lang="en-US" altLang="he-IL"/>
                <a:t>0</a:t>
              </a:r>
            </a:p>
          </p:txBody>
        </p:sp>
        <p:sp>
          <p:nvSpPr>
            <p:cNvPr id="41994" name="Rectangle 15"/>
            <p:cNvSpPr>
              <a:spLocks noChangeArrowheads="1"/>
            </p:cNvSpPr>
            <p:nvPr/>
          </p:nvSpPr>
          <p:spPr bwMode="auto">
            <a:xfrm>
              <a:off x="1968" y="960"/>
              <a:ext cx="192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/>
              <a:r>
                <a:rPr lang="en-US" altLang="he-IL"/>
                <a:t>1</a:t>
              </a:r>
            </a:p>
          </p:txBody>
        </p:sp>
        <p:sp>
          <p:nvSpPr>
            <p:cNvPr id="41995" name="Rectangle 16"/>
            <p:cNvSpPr>
              <a:spLocks noChangeArrowheads="1"/>
            </p:cNvSpPr>
            <p:nvPr/>
          </p:nvSpPr>
          <p:spPr bwMode="auto">
            <a:xfrm>
              <a:off x="2160" y="960"/>
              <a:ext cx="192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/>
              <a:r>
                <a:rPr lang="en-US" altLang="he-IL"/>
                <a:t>2</a:t>
              </a:r>
            </a:p>
          </p:txBody>
        </p:sp>
        <p:sp>
          <p:nvSpPr>
            <p:cNvPr id="41996" name="Rectangle 17"/>
            <p:cNvSpPr>
              <a:spLocks noChangeArrowheads="1"/>
            </p:cNvSpPr>
            <p:nvPr/>
          </p:nvSpPr>
          <p:spPr bwMode="auto">
            <a:xfrm>
              <a:off x="2928" y="960"/>
              <a:ext cx="192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/>
              <a:r>
                <a:rPr lang="en-US" altLang="he-IL"/>
                <a:t>length–1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0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90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90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90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90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90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90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0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90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90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0147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2124075" y="260350"/>
            <a:ext cx="6129338" cy="573088"/>
          </a:xfrm>
        </p:spPr>
        <p:txBody>
          <a:bodyPr/>
          <a:lstStyle/>
          <a:p>
            <a:pPr algn="r" rtl="1" eaLnBrk="1" hangingPunct="1"/>
            <a:r>
              <a:rPr lang="he-IL" altLang="he-IL">
                <a:cs typeface="Arial" panose="020B0604020202020204" pitchFamily="34" charset="0"/>
              </a:rPr>
              <a:t>המשך דוגמה</a:t>
            </a:r>
            <a:endParaRPr lang="en-US" altLang="he-IL">
              <a:cs typeface="Arial" panose="020B0604020202020204" pitchFamily="34" charset="0"/>
            </a:endParaRPr>
          </a:p>
        </p:txBody>
      </p:sp>
      <p:sp>
        <p:nvSpPr>
          <p:cNvPr id="391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4076700"/>
            <a:ext cx="8305800" cy="2057400"/>
          </a:xfrm>
        </p:spPr>
        <p:txBody>
          <a:bodyPr/>
          <a:lstStyle/>
          <a:p>
            <a:pPr marL="223838" indent="-223838" algn="r" defTabSz="895350" rtl="1" eaLnBrk="1" hangingPunct="1">
              <a:tabLst>
                <a:tab pos="2971800" algn="l"/>
              </a:tabLst>
              <a:defRPr/>
            </a:pPr>
            <a:r>
              <a:rPr lang="he-IL" altLang="he-IL">
                <a:cs typeface="Arial" pitchFamily="34" charset="0"/>
              </a:rPr>
              <a:t>מטרה</a:t>
            </a:r>
            <a:endParaRPr lang="en-US" altLang="he-IL">
              <a:cs typeface="Arial" pitchFamily="34" charset="0"/>
            </a:endParaRPr>
          </a:p>
          <a:p>
            <a:pPr marL="560388" lvl="1" indent="-222250" algn="r" defTabSz="895350" rtl="1" eaLnBrk="1" hangingPunct="1">
              <a:tabLst>
                <a:tab pos="2971800" algn="l"/>
              </a:tabLst>
              <a:defRPr/>
            </a:pPr>
            <a:r>
              <a:rPr lang="he-IL" altLang="he-IL">
                <a:cs typeface="Arial" pitchFamily="34" charset="0"/>
              </a:rPr>
              <a:t>חשב סכום איברי הוקטור</a:t>
            </a:r>
            <a:endParaRPr lang="en-US" altLang="he-IL">
              <a:cs typeface="Arial" pitchFamily="34" charset="0"/>
            </a:endParaRPr>
          </a:p>
          <a:p>
            <a:pPr marL="560388" lvl="1" indent="-222250" algn="r" defTabSz="895350" rtl="1" eaLnBrk="1" hangingPunct="1">
              <a:tabLst>
                <a:tab pos="2971800" algn="l"/>
              </a:tabLst>
              <a:defRPr/>
            </a:pPr>
            <a:r>
              <a:rPr lang="he-IL" altLang="he-IL">
                <a:cs typeface="Arial" pitchFamily="34" charset="0"/>
              </a:rPr>
              <a:t>שמור תוצאה ב </a:t>
            </a:r>
            <a:r>
              <a:rPr lang="en-US" altLang="he-IL">
                <a:cs typeface="Arial" pitchFamily="34" charset="0"/>
              </a:rPr>
              <a:t>dest</a:t>
            </a:r>
            <a:r>
              <a:rPr lang="he-IL" altLang="he-IL">
                <a:cs typeface="Arial" pitchFamily="34" charset="0"/>
              </a:rPr>
              <a:t>.</a:t>
            </a:r>
            <a:endParaRPr lang="en-US" altLang="he-IL">
              <a:cs typeface="Arial" pitchFamily="34" charset="0"/>
            </a:endParaRPr>
          </a:p>
          <a:p>
            <a:pPr marL="223838" indent="-223838" defTabSz="895350" eaLnBrk="1" hangingPunct="1">
              <a:tabLst>
                <a:tab pos="2971800" algn="l"/>
              </a:tabLst>
              <a:defRPr/>
            </a:pPr>
            <a:r>
              <a:rPr lang="en-US" altLang="he-IL"/>
              <a:t>Pentium III Performance: Clock Cycles / Element</a:t>
            </a:r>
          </a:p>
          <a:p>
            <a:pPr marL="560388" lvl="1" indent="-222250" defTabSz="895350" eaLnBrk="1" hangingPunct="1">
              <a:tabLst>
                <a:tab pos="2971800" algn="l"/>
              </a:tabLst>
              <a:defRPr/>
            </a:pPr>
            <a:r>
              <a:rPr lang="en-US" altLang="he-IL"/>
              <a:t>42.06 (Compiled -g)	31.25 (Compiled -O2)</a:t>
            </a:r>
          </a:p>
          <a:p>
            <a:pPr marL="560388" lvl="1" indent="-222250" algn="r" defTabSz="895350" rtl="1" eaLnBrk="1" hangingPunct="1">
              <a:tabLst>
                <a:tab pos="2971800" algn="l"/>
              </a:tabLst>
              <a:defRPr/>
            </a:pPr>
            <a:r>
              <a:rPr lang="he-IL" altLang="he-IL" b="0">
                <a:cs typeface="Arial" pitchFamily="34" charset="0"/>
              </a:rPr>
              <a:t>(</a:t>
            </a:r>
            <a:r>
              <a:rPr lang="en-US" altLang="he-IL" b="0">
                <a:cs typeface="Arial" pitchFamily="34" charset="0"/>
              </a:rPr>
              <a:t>-g</a:t>
            </a:r>
            <a:r>
              <a:rPr lang="he-IL" altLang="he-IL" b="0">
                <a:cs typeface="Arial" pitchFamily="34" charset="0"/>
              </a:rPr>
              <a:t>: </a:t>
            </a:r>
            <a:r>
              <a:rPr lang="en-US" altLang="he-IL" b="0">
                <a:cs typeface="Arial" pitchFamily="34" charset="0"/>
              </a:rPr>
              <a:t>debug information</a:t>
            </a:r>
            <a:r>
              <a:rPr lang="he-IL" altLang="he-IL" b="0">
                <a:cs typeface="Arial" pitchFamily="34" charset="0"/>
              </a:rPr>
              <a:t>, </a:t>
            </a:r>
            <a:r>
              <a:rPr lang="en-US" altLang="he-IL" b="0">
                <a:cs typeface="Arial" pitchFamily="34" charset="0"/>
              </a:rPr>
              <a:t>-O2 </a:t>
            </a:r>
            <a:r>
              <a:rPr lang="he-IL" altLang="he-IL" b="0">
                <a:cs typeface="Arial" pitchFamily="34" charset="0"/>
              </a:rPr>
              <a:t>:</a:t>
            </a:r>
            <a:r>
              <a:rPr lang="en-US" altLang="he-IL" b="0">
                <a:cs typeface="Arial" pitchFamily="34" charset="0"/>
              </a:rPr>
              <a:t> </a:t>
            </a:r>
            <a:r>
              <a:rPr lang="he-IL" altLang="he-IL" b="0">
                <a:cs typeface="Arial" pitchFamily="34" charset="0"/>
              </a:rPr>
              <a:t> אופטימיזציות ברמה 2)</a:t>
            </a:r>
            <a:endParaRPr lang="en-US" altLang="he-IL">
              <a:cs typeface="Arial" pitchFamily="34" charset="0"/>
            </a:endParaRP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1524000" y="990600"/>
            <a:ext cx="5543550" cy="2873375"/>
          </a:xfrm>
          <a:prstGeom prst="rect">
            <a:avLst/>
          </a:prstGeom>
          <a:solidFill>
            <a:srgbClr val="FFFF66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tabLst>
                <a:tab pos="914400" algn="l"/>
                <a:tab pos="2286000" algn="l"/>
              </a:tabLst>
              <a:defRPr sz="2400" b="1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4538" indent="-246063">
              <a:spcBef>
                <a:spcPct val="25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tabLst>
                <a:tab pos="914400" algn="l"/>
                <a:tab pos="2286000" algn="l"/>
              </a:tabLst>
              <a:defRPr sz="2000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6175" indent="-238125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anose="05000000000000000000" pitchFamily="2" charset="2"/>
              <a:buChar char="l"/>
              <a:tabLst>
                <a:tab pos="914400" algn="l"/>
                <a:tab pos="2286000" algn="l"/>
              </a:tabLst>
              <a:defRPr b="1">
                <a:solidFill>
                  <a:schemeClr val="folHlink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»"/>
              <a:tabLst>
                <a:tab pos="914400" algn="l"/>
                <a:tab pos="2286000" algn="l"/>
              </a:tabLs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451100" indent="-228600">
              <a:spcBef>
                <a:spcPct val="20000"/>
              </a:spcBef>
              <a:buChar char="•"/>
              <a:tabLst>
                <a:tab pos="914400" algn="l"/>
                <a:tab pos="22860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9083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914400" algn="l"/>
                <a:tab pos="22860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3655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914400" algn="l"/>
                <a:tab pos="22860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8227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914400" algn="l"/>
                <a:tab pos="22860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2799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914400" algn="l"/>
                <a:tab pos="22860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he-IL" sz="1800" dirty="0">
                <a:solidFill>
                  <a:schemeClr val="tx1"/>
                </a:solidFill>
                <a:latin typeface="Courier New" panose="02070309020205020404" pitchFamily="49" charset="0"/>
              </a:rPr>
              <a:t>void combine1(</a:t>
            </a:r>
            <a:r>
              <a:rPr lang="en-US" altLang="he-IL" sz="1800" dirty="0" err="1">
                <a:solidFill>
                  <a:schemeClr val="tx1"/>
                </a:solidFill>
                <a:latin typeface="Courier New" panose="02070309020205020404" pitchFamily="49" charset="0"/>
              </a:rPr>
              <a:t>vec_ptr</a:t>
            </a:r>
            <a:r>
              <a:rPr lang="en-US" altLang="he-IL" sz="1800" dirty="0">
                <a:solidFill>
                  <a:schemeClr val="tx1"/>
                </a:solidFill>
                <a:latin typeface="Courier New" panose="02070309020205020404" pitchFamily="49" charset="0"/>
              </a:rPr>
              <a:t> v, </a:t>
            </a:r>
            <a:r>
              <a:rPr lang="en-US" altLang="he-IL" sz="1800" dirty="0" err="1">
                <a:solidFill>
                  <a:schemeClr val="tx1"/>
                </a:solidFill>
                <a:latin typeface="Courier New" panose="02070309020205020404" pitchFamily="49" charset="0"/>
              </a:rPr>
              <a:t>int</a:t>
            </a:r>
            <a:r>
              <a:rPr lang="en-US" altLang="he-IL" sz="1800" dirty="0">
                <a:solidFill>
                  <a:schemeClr val="tx1"/>
                </a:solidFill>
                <a:latin typeface="Courier New" panose="02070309020205020404" pitchFamily="49" charset="0"/>
              </a:rPr>
              <a:t> *</a:t>
            </a:r>
            <a:r>
              <a:rPr lang="en-US" altLang="he-IL" sz="1800" dirty="0" err="1">
                <a:solidFill>
                  <a:schemeClr val="tx1"/>
                </a:solidFill>
                <a:latin typeface="Courier New" panose="02070309020205020404" pitchFamily="49" charset="0"/>
              </a:rPr>
              <a:t>dest</a:t>
            </a:r>
            <a:r>
              <a:rPr lang="en-US" altLang="he-IL" sz="1800" dirty="0">
                <a:solidFill>
                  <a:schemeClr val="tx1"/>
                </a:solidFill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he-IL" sz="1800" dirty="0">
                <a:solidFill>
                  <a:schemeClr val="tx1"/>
                </a:solidFill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he-IL" sz="1800" dirty="0">
                <a:solidFill>
                  <a:schemeClr val="tx1"/>
                </a:solidFill>
                <a:latin typeface="Courier New" panose="02070309020205020404" pitchFamily="49" charset="0"/>
              </a:rPr>
              <a:t>  </a:t>
            </a:r>
            <a:r>
              <a:rPr lang="en-US" altLang="he-IL" sz="1800" dirty="0" err="1">
                <a:solidFill>
                  <a:schemeClr val="tx1"/>
                </a:solidFill>
                <a:latin typeface="Courier New" panose="02070309020205020404" pitchFamily="49" charset="0"/>
              </a:rPr>
              <a:t>int</a:t>
            </a:r>
            <a:r>
              <a:rPr lang="en-US" altLang="he-IL" sz="1800" dirty="0">
                <a:solidFill>
                  <a:schemeClr val="tx1"/>
                </a:solidFill>
                <a:latin typeface="Courier New" panose="02070309020205020404" pitchFamily="49" charset="0"/>
              </a:rPr>
              <a:t> </a:t>
            </a:r>
            <a:r>
              <a:rPr lang="en-US" altLang="he-IL" sz="180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altLang="he-IL" sz="1800" dirty="0">
                <a:solidFill>
                  <a:schemeClr val="tx1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he-IL" sz="1800" dirty="0">
                <a:solidFill>
                  <a:schemeClr val="tx1"/>
                </a:solidFill>
                <a:latin typeface="Courier New" panose="02070309020205020404" pitchFamily="49" charset="0"/>
              </a:rPr>
              <a:t>  *</a:t>
            </a:r>
            <a:r>
              <a:rPr lang="en-US" altLang="he-IL" sz="1800" dirty="0" err="1">
                <a:solidFill>
                  <a:schemeClr val="tx1"/>
                </a:solidFill>
                <a:latin typeface="Courier New" panose="02070309020205020404" pitchFamily="49" charset="0"/>
              </a:rPr>
              <a:t>dest</a:t>
            </a:r>
            <a:r>
              <a:rPr lang="en-US" altLang="he-IL" sz="1800" dirty="0">
                <a:solidFill>
                  <a:schemeClr val="tx1"/>
                </a:solidFill>
                <a:latin typeface="Courier New" panose="02070309020205020404" pitchFamily="49" charset="0"/>
              </a:rPr>
              <a:t> = 0;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he-IL" sz="1800" dirty="0">
                <a:solidFill>
                  <a:schemeClr val="tx1"/>
                </a:solidFill>
                <a:latin typeface="Courier New" panose="02070309020205020404" pitchFamily="49" charset="0"/>
              </a:rPr>
              <a:t>  for (</a:t>
            </a:r>
            <a:r>
              <a:rPr lang="en-US" altLang="he-IL" sz="180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altLang="he-IL" sz="1800" dirty="0">
                <a:solidFill>
                  <a:schemeClr val="tx1"/>
                </a:solidFill>
                <a:latin typeface="Courier New" panose="02070309020205020404" pitchFamily="49" charset="0"/>
              </a:rPr>
              <a:t> = 0; </a:t>
            </a:r>
            <a:r>
              <a:rPr lang="en-US" altLang="he-IL" sz="180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altLang="he-IL" sz="1800" dirty="0">
                <a:solidFill>
                  <a:schemeClr val="tx1"/>
                </a:solidFill>
                <a:latin typeface="Courier New" panose="02070309020205020404" pitchFamily="49" charset="0"/>
              </a:rPr>
              <a:t> &lt; </a:t>
            </a:r>
            <a:r>
              <a:rPr lang="en-US" altLang="he-IL" sz="1800" dirty="0" err="1">
                <a:solidFill>
                  <a:schemeClr val="tx1"/>
                </a:solidFill>
                <a:latin typeface="Courier New" panose="02070309020205020404" pitchFamily="49" charset="0"/>
              </a:rPr>
              <a:t>vec_length</a:t>
            </a:r>
            <a:r>
              <a:rPr lang="en-US" altLang="he-IL" sz="1800" dirty="0">
                <a:solidFill>
                  <a:schemeClr val="tx1"/>
                </a:solidFill>
                <a:latin typeface="Courier New" panose="02070309020205020404" pitchFamily="49" charset="0"/>
              </a:rPr>
              <a:t>(v); </a:t>
            </a:r>
            <a:r>
              <a:rPr lang="en-US" altLang="he-IL" sz="180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altLang="he-IL" sz="1800" dirty="0">
                <a:solidFill>
                  <a:schemeClr val="tx1"/>
                </a:solidFill>
                <a:latin typeface="Courier New" panose="02070309020205020404" pitchFamily="49" charset="0"/>
              </a:rPr>
              <a:t>++) {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he-IL" sz="1800" dirty="0">
                <a:solidFill>
                  <a:schemeClr val="tx1"/>
                </a:solidFill>
                <a:latin typeface="Courier New" panose="02070309020205020404" pitchFamily="49" charset="0"/>
              </a:rPr>
              <a:t>    </a:t>
            </a:r>
            <a:r>
              <a:rPr lang="en-US" altLang="he-IL" sz="1800" dirty="0" err="1">
                <a:solidFill>
                  <a:schemeClr val="tx1"/>
                </a:solidFill>
                <a:latin typeface="Courier New" panose="02070309020205020404" pitchFamily="49" charset="0"/>
              </a:rPr>
              <a:t>int</a:t>
            </a:r>
            <a:r>
              <a:rPr lang="en-US" altLang="he-IL" sz="1800" dirty="0">
                <a:solidFill>
                  <a:schemeClr val="tx1"/>
                </a:solidFill>
                <a:latin typeface="Courier New" panose="02070309020205020404" pitchFamily="49" charset="0"/>
              </a:rPr>
              <a:t> </a:t>
            </a:r>
            <a:r>
              <a:rPr lang="en-US" altLang="he-IL" sz="1800" dirty="0" err="1">
                <a:solidFill>
                  <a:schemeClr val="tx1"/>
                </a:solidFill>
                <a:latin typeface="Courier New" panose="02070309020205020404" pitchFamily="49" charset="0"/>
              </a:rPr>
              <a:t>val</a:t>
            </a:r>
            <a:r>
              <a:rPr lang="en-US" altLang="he-IL" sz="1800" dirty="0">
                <a:solidFill>
                  <a:schemeClr val="tx1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he-IL" sz="1800" dirty="0">
                <a:solidFill>
                  <a:schemeClr val="tx1"/>
                </a:solidFill>
                <a:latin typeface="Courier New" panose="02070309020205020404" pitchFamily="49" charset="0"/>
              </a:rPr>
              <a:t>    </a:t>
            </a:r>
            <a:r>
              <a:rPr lang="en-US" altLang="he-IL" sz="1800" dirty="0" err="1">
                <a:solidFill>
                  <a:schemeClr val="tx1"/>
                </a:solidFill>
                <a:latin typeface="Courier New" panose="02070309020205020404" pitchFamily="49" charset="0"/>
              </a:rPr>
              <a:t>get_vec_element</a:t>
            </a:r>
            <a:r>
              <a:rPr lang="en-US" altLang="he-IL" sz="1800" dirty="0">
                <a:solidFill>
                  <a:schemeClr val="tx1"/>
                </a:solidFill>
                <a:latin typeface="Courier New" panose="02070309020205020404" pitchFamily="49" charset="0"/>
              </a:rPr>
              <a:t>(v, </a:t>
            </a:r>
            <a:r>
              <a:rPr lang="en-US" altLang="he-IL" sz="180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altLang="he-IL" sz="1800" dirty="0">
                <a:solidFill>
                  <a:schemeClr val="tx1"/>
                </a:solidFill>
                <a:latin typeface="Courier New" panose="02070309020205020404" pitchFamily="49" charset="0"/>
              </a:rPr>
              <a:t>, &amp;</a:t>
            </a:r>
            <a:r>
              <a:rPr lang="en-US" altLang="he-IL" sz="1800" dirty="0" err="1">
                <a:solidFill>
                  <a:schemeClr val="tx1"/>
                </a:solidFill>
                <a:latin typeface="Courier New" panose="02070309020205020404" pitchFamily="49" charset="0"/>
              </a:rPr>
              <a:t>val</a:t>
            </a:r>
            <a:r>
              <a:rPr lang="en-US" altLang="he-IL" sz="1800" dirty="0">
                <a:solidFill>
                  <a:schemeClr val="tx1"/>
                </a:solidFill>
                <a:latin typeface="Courier New" panose="02070309020205020404" pitchFamily="49" charset="0"/>
              </a:rPr>
              <a:t>);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he-IL" sz="1800" dirty="0">
                <a:solidFill>
                  <a:schemeClr val="tx1"/>
                </a:solidFill>
                <a:latin typeface="Courier New" panose="02070309020205020404" pitchFamily="49" charset="0"/>
              </a:rPr>
              <a:t>    *</a:t>
            </a:r>
            <a:r>
              <a:rPr lang="en-US" altLang="he-IL" sz="1800" dirty="0" err="1">
                <a:solidFill>
                  <a:schemeClr val="tx1"/>
                </a:solidFill>
                <a:latin typeface="Courier New" panose="02070309020205020404" pitchFamily="49" charset="0"/>
              </a:rPr>
              <a:t>dest</a:t>
            </a:r>
            <a:r>
              <a:rPr lang="en-US" altLang="he-IL" sz="1800" dirty="0">
                <a:solidFill>
                  <a:schemeClr val="tx1"/>
                </a:solidFill>
                <a:latin typeface="Courier New" panose="02070309020205020404" pitchFamily="49" charset="0"/>
              </a:rPr>
              <a:t> += </a:t>
            </a:r>
            <a:r>
              <a:rPr lang="en-US" altLang="he-IL" sz="1800" dirty="0" err="1">
                <a:solidFill>
                  <a:schemeClr val="tx1"/>
                </a:solidFill>
                <a:latin typeface="Courier New" panose="02070309020205020404" pitchFamily="49" charset="0"/>
              </a:rPr>
              <a:t>val</a:t>
            </a:r>
            <a:r>
              <a:rPr lang="en-US" altLang="he-IL" sz="1800" dirty="0">
                <a:solidFill>
                  <a:schemeClr val="tx1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he-IL" sz="1800" dirty="0">
                <a:solidFill>
                  <a:schemeClr val="tx1"/>
                </a:solidFill>
                <a:latin typeface="Courier New" panose="02070309020205020404" pitchFamily="49" charset="0"/>
              </a:rPr>
              <a:t>  }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he-IL" sz="1800" dirty="0">
                <a:solidFill>
                  <a:schemeClr val="tx1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1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91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91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1171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66750" y="334963"/>
            <a:ext cx="8248650" cy="573087"/>
          </a:xfrm>
        </p:spPr>
        <p:txBody>
          <a:bodyPr/>
          <a:lstStyle/>
          <a:p>
            <a:pPr algn="r" rtl="1" eaLnBrk="1" hangingPunct="1"/>
            <a:r>
              <a:rPr lang="he-IL" altLang="he-IL">
                <a:cs typeface="Arial" panose="020B0604020202020204" pitchFamily="34" charset="0"/>
              </a:rPr>
              <a:t>הוצא את </a:t>
            </a:r>
            <a:r>
              <a:rPr lang="en-US" altLang="he-IL"/>
              <a:t> </a:t>
            </a:r>
            <a:r>
              <a:rPr lang="en-US" altLang="he-IL">
                <a:latin typeface="Courier New" panose="02070309020205020404" pitchFamily="49" charset="0"/>
              </a:rPr>
              <a:t>vec_length</a:t>
            </a:r>
            <a:r>
              <a:rPr lang="en-US" altLang="he-IL"/>
              <a:t> </a:t>
            </a:r>
            <a:r>
              <a:rPr lang="he-IL" altLang="he-IL">
                <a:cs typeface="Arial" panose="020B0604020202020204" pitchFamily="34" charset="0"/>
              </a:rPr>
              <a:t>אל מחוץ ללולאה</a:t>
            </a:r>
            <a:endParaRPr lang="en-US" altLang="he-IL">
              <a:cs typeface="Arial" panose="020B0604020202020204" pitchFamily="34" charset="0"/>
            </a:endParaRPr>
          </a:p>
        </p:txBody>
      </p:sp>
      <p:sp>
        <p:nvSpPr>
          <p:cNvPr id="396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114800"/>
            <a:ext cx="8305800" cy="2209800"/>
          </a:xfrm>
        </p:spPr>
        <p:txBody>
          <a:bodyPr/>
          <a:lstStyle/>
          <a:p>
            <a:pPr marL="223838" indent="-223838" algn="r" defTabSz="895350" rtl="1" eaLnBrk="1" hangingPunct="1">
              <a:tabLst>
                <a:tab pos="2971800" algn="l"/>
              </a:tabLst>
              <a:defRPr/>
            </a:pPr>
            <a:r>
              <a:rPr lang="he-IL" altLang="he-IL" dirty="0">
                <a:cs typeface="Arial" pitchFamily="34" charset="0"/>
              </a:rPr>
              <a:t>אופטימיזציה</a:t>
            </a:r>
            <a:endParaRPr lang="en-US" altLang="he-IL" dirty="0">
              <a:cs typeface="Arial" pitchFamily="34" charset="0"/>
            </a:endParaRPr>
          </a:p>
          <a:p>
            <a:pPr marL="560388" lvl="1" indent="-222250" algn="r" defTabSz="895350" rtl="1" eaLnBrk="1" hangingPunct="1">
              <a:tabLst>
                <a:tab pos="2971800" algn="l"/>
              </a:tabLst>
              <a:defRPr/>
            </a:pPr>
            <a:r>
              <a:rPr lang="he-IL" altLang="he-IL" dirty="0">
                <a:cs typeface="Arial" pitchFamily="34" charset="0"/>
              </a:rPr>
              <a:t>הוצא את </a:t>
            </a:r>
            <a:r>
              <a:rPr lang="en-US" altLang="he-IL" dirty="0" err="1">
                <a:latin typeface="Courier New" pitchFamily="49" charset="0"/>
              </a:rPr>
              <a:t>vec_length</a:t>
            </a:r>
            <a:r>
              <a:rPr lang="en-US" altLang="he-IL" dirty="0"/>
              <a:t> </a:t>
            </a:r>
            <a:r>
              <a:rPr lang="he-IL" altLang="he-IL" dirty="0">
                <a:cs typeface="Arial" pitchFamily="34" charset="0"/>
              </a:rPr>
              <a:t> מהלולאה הפנימית.</a:t>
            </a:r>
            <a:endParaRPr lang="en-US" altLang="he-IL" dirty="0">
              <a:cs typeface="Arial" pitchFamily="34" charset="0"/>
            </a:endParaRPr>
          </a:p>
          <a:p>
            <a:pPr marL="839788" lvl="2" indent="-165100" algn="r" defTabSz="895350" rtl="1" eaLnBrk="1" hangingPunct="1">
              <a:tabLst>
                <a:tab pos="2971800" algn="l"/>
              </a:tabLst>
              <a:defRPr/>
            </a:pPr>
            <a:r>
              <a:rPr lang="he-IL" altLang="he-IL" dirty="0">
                <a:cs typeface="Arial" pitchFamily="34" charset="0"/>
              </a:rPr>
              <a:t>הערך לא משתנה.</a:t>
            </a:r>
            <a:endParaRPr lang="en-US" altLang="he-IL" dirty="0">
              <a:cs typeface="Arial" pitchFamily="34" charset="0"/>
            </a:endParaRPr>
          </a:p>
          <a:p>
            <a:pPr marL="839788" lvl="2" indent="-165100" algn="r" defTabSz="895350" rtl="1" eaLnBrk="1" hangingPunct="1">
              <a:tabLst>
                <a:tab pos="2971800" algn="l"/>
              </a:tabLst>
              <a:defRPr/>
            </a:pPr>
            <a:r>
              <a:rPr lang="en-US" altLang="he-IL" dirty="0"/>
              <a:t>Code motion</a:t>
            </a:r>
          </a:p>
          <a:p>
            <a:pPr marL="560388" lvl="1" indent="-222250" defTabSz="895350" eaLnBrk="1" hangingPunct="1">
              <a:tabLst>
                <a:tab pos="2971800" algn="l"/>
              </a:tabLst>
              <a:defRPr/>
            </a:pPr>
            <a:r>
              <a:rPr lang="en-US" altLang="he-IL" dirty="0"/>
              <a:t>CPE: from 31.25 down to</a:t>
            </a:r>
            <a:r>
              <a:rPr lang="en-US" altLang="he-IL" dirty="0">
                <a:sym typeface="Wingdings" pitchFamily="2" charset="2"/>
              </a:rPr>
              <a:t> </a:t>
            </a:r>
            <a:r>
              <a:rPr lang="en-US" altLang="he-IL" dirty="0"/>
              <a:t>20.66 (Compiled -O2)</a:t>
            </a:r>
          </a:p>
        </p:txBody>
      </p:sp>
      <p:sp>
        <p:nvSpPr>
          <p:cNvPr id="44036" name="Rectangle 5"/>
          <p:cNvSpPr>
            <a:spLocks noChangeArrowheads="1"/>
          </p:cNvSpPr>
          <p:nvPr/>
        </p:nvSpPr>
        <p:spPr bwMode="auto">
          <a:xfrm>
            <a:off x="4116388" y="5613400"/>
            <a:ext cx="720725" cy="287338"/>
          </a:xfrm>
          <a:prstGeom prst="rect">
            <a:avLst/>
          </a:prstGeom>
          <a:solidFill>
            <a:srgbClr val="FFCC00">
              <a:alpha val="32941"/>
            </a:srgbClr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endParaRPr lang="he-IL" altLang="he-IL"/>
          </a:p>
        </p:txBody>
      </p:sp>
      <p:sp>
        <p:nvSpPr>
          <p:cNvPr id="44037" name="Rectangle 4"/>
          <p:cNvSpPr>
            <a:spLocks noChangeArrowheads="1"/>
          </p:cNvSpPr>
          <p:nvPr/>
        </p:nvSpPr>
        <p:spPr bwMode="auto">
          <a:xfrm>
            <a:off x="1524000" y="990600"/>
            <a:ext cx="4997450" cy="3148013"/>
          </a:xfrm>
          <a:prstGeom prst="rect">
            <a:avLst/>
          </a:prstGeom>
          <a:solidFill>
            <a:srgbClr val="FFFF66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tabLst>
                <a:tab pos="914400" algn="l"/>
                <a:tab pos="2286000" algn="l"/>
              </a:tabLst>
              <a:defRPr sz="2400" b="1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4538" indent="-246063">
              <a:spcBef>
                <a:spcPct val="25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tabLst>
                <a:tab pos="914400" algn="l"/>
                <a:tab pos="2286000" algn="l"/>
              </a:tabLst>
              <a:defRPr sz="2000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6175" indent="-238125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anose="05000000000000000000" pitchFamily="2" charset="2"/>
              <a:buChar char="l"/>
              <a:tabLst>
                <a:tab pos="914400" algn="l"/>
                <a:tab pos="2286000" algn="l"/>
              </a:tabLst>
              <a:defRPr b="1">
                <a:solidFill>
                  <a:schemeClr val="folHlink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»"/>
              <a:tabLst>
                <a:tab pos="914400" algn="l"/>
                <a:tab pos="2286000" algn="l"/>
              </a:tabLs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451100" indent="-228600">
              <a:spcBef>
                <a:spcPct val="20000"/>
              </a:spcBef>
              <a:buChar char="•"/>
              <a:tabLst>
                <a:tab pos="914400" algn="l"/>
                <a:tab pos="22860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9083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914400" algn="l"/>
                <a:tab pos="22860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3655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914400" algn="l"/>
                <a:tab pos="22860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8227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914400" algn="l"/>
                <a:tab pos="22860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2799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914400" algn="l"/>
                <a:tab pos="22860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he-IL" sz="1800">
                <a:solidFill>
                  <a:schemeClr val="tx1"/>
                </a:solidFill>
                <a:latin typeface="Courier New" panose="02070309020205020404" pitchFamily="49" charset="0"/>
              </a:rPr>
              <a:t>void combine2(vec_ptr v, int *dest)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he-IL" sz="1800">
                <a:solidFill>
                  <a:schemeClr val="tx1"/>
                </a:solidFill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he-IL" sz="1800">
                <a:solidFill>
                  <a:schemeClr val="tx1"/>
                </a:solidFill>
                <a:latin typeface="Courier New" panose="02070309020205020404" pitchFamily="49" charset="0"/>
              </a:rPr>
              <a:t>  int i;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he-IL" sz="1800">
                <a:solidFill>
                  <a:schemeClr val="tx1"/>
                </a:solidFill>
                <a:latin typeface="Courier New" panose="02070309020205020404" pitchFamily="49" charset="0"/>
              </a:rPr>
              <a:t>  int </a:t>
            </a:r>
            <a:r>
              <a:rPr lang="en-US" altLang="he-IL" sz="1800">
                <a:solidFill>
                  <a:srgbClr val="A50021"/>
                </a:solidFill>
                <a:latin typeface="Courier New" panose="02070309020205020404" pitchFamily="49" charset="0"/>
              </a:rPr>
              <a:t>length = vec_length</a:t>
            </a:r>
            <a:r>
              <a:rPr lang="en-US" altLang="he-IL" sz="1800">
                <a:solidFill>
                  <a:schemeClr val="tx1"/>
                </a:solidFill>
                <a:latin typeface="Courier New" panose="02070309020205020404" pitchFamily="49" charset="0"/>
              </a:rPr>
              <a:t>(v);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he-IL" sz="1800">
                <a:solidFill>
                  <a:schemeClr val="tx1"/>
                </a:solidFill>
                <a:latin typeface="Courier New" panose="02070309020205020404" pitchFamily="49" charset="0"/>
              </a:rPr>
              <a:t>  *dest = 0;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he-IL" sz="1800">
                <a:solidFill>
                  <a:schemeClr val="tx1"/>
                </a:solidFill>
                <a:latin typeface="Courier New" panose="02070309020205020404" pitchFamily="49" charset="0"/>
              </a:rPr>
              <a:t>  for (i = 0; i &lt; </a:t>
            </a:r>
            <a:r>
              <a:rPr lang="en-US" altLang="he-IL" sz="1800">
                <a:solidFill>
                  <a:srgbClr val="A50021"/>
                </a:solidFill>
                <a:latin typeface="Courier New" panose="02070309020205020404" pitchFamily="49" charset="0"/>
              </a:rPr>
              <a:t>length</a:t>
            </a:r>
            <a:r>
              <a:rPr lang="en-US" altLang="he-IL" sz="1800">
                <a:solidFill>
                  <a:schemeClr val="tx1"/>
                </a:solidFill>
                <a:latin typeface="Courier New" panose="02070309020205020404" pitchFamily="49" charset="0"/>
              </a:rPr>
              <a:t>; i++) {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he-IL" sz="1800">
                <a:solidFill>
                  <a:schemeClr val="tx1"/>
                </a:solidFill>
                <a:latin typeface="Courier New" panose="02070309020205020404" pitchFamily="49" charset="0"/>
              </a:rPr>
              <a:t>    int val;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he-IL" sz="1800">
                <a:solidFill>
                  <a:schemeClr val="tx1"/>
                </a:solidFill>
                <a:latin typeface="Courier New" panose="02070309020205020404" pitchFamily="49" charset="0"/>
              </a:rPr>
              <a:t>    get_vec_element(v, i, &amp;val);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he-IL" sz="1800">
                <a:solidFill>
                  <a:schemeClr val="tx1"/>
                </a:solidFill>
                <a:latin typeface="Courier New" panose="02070309020205020404" pitchFamily="49" charset="0"/>
              </a:rPr>
              <a:t>    *dest += val;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he-IL" sz="1800">
                <a:solidFill>
                  <a:schemeClr val="tx1"/>
                </a:solidFill>
                <a:latin typeface="Courier New" panose="02070309020205020404" pitchFamily="49" charset="0"/>
              </a:rPr>
              <a:t>  }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he-IL" sz="1800">
                <a:solidFill>
                  <a:schemeClr val="tx1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8488362" cy="781050"/>
          </a:xfrm>
        </p:spPr>
        <p:txBody>
          <a:bodyPr/>
          <a:lstStyle/>
          <a:p>
            <a:pPr algn="r" rtl="1" eaLnBrk="1" hangingPunct="1"/>
            <a:r>
              <a:rPr lang="he-IL" altLang="he-IL">
                <a:cs typeface="Arial" panose="020B0604020202020204" pitchFamily="34" charset="0"/>
              </a:rPr>
              <a:t>סוגי אופטימיזציות</a:t>
            </a:r>
            <a:endParaRPr lang="en-US" altLang="he-IL">
              <a:cs typeface="Arial" panose="020B0604020202020204" pitchFamily="34" charset="0"/>
            </a:endParaRPr>
          </a:p>
        </p:txBody>
      </p:sp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>
              <a:defRPr/>
            </a:pPr>
            <a:r>
              <a:rPr lang="he-IL" altLang="he-IL">
                <a:cs typeface="Arial" pitchFamily="34" charset="0"/>
              </a:rPr>
              <a:t>שתי משפחות של אופטימיזציות:</a:t>
            </a:r>
          </a:p>
          <a:p>
            <a:pPr algn="r" rtl="1" eaLnBrk="1" hangingPunct="1">
              <a:defRPr/>
            </a:pPr>
            <a:endParaRPr lang="he-IL" altLang="he-IL">
              <a:cs typeface="Arial" pitchFamily="34" charset="0"/>
            </a:endParaRPr>
          </a:p>
          <a:p>
            <a:pPr algn="r" rtl="1" eaLnBrk="1" hangingPunct="1">
              <a:buFont typeface="Wingdings" panose="05000000000000000000" pitchFamily="2" charset="2"/>
              <a:buChar char="l"/>
              <a:defRPr/>
            </a:pPr>
            <a:r>
              <a:rPr lang="he-IL" altLang="he-IL">
                <a:cs typeface="Arial" pitchFamily="34" charset="0"/>
              </a:rPr>
              <a:t>אופטימיזציות לא תלויות מכונה (הרצאה זאת)</a:t>
            </a:r>
          </a:p>
          <a:p>
            <a:pPr algn="r" rtl="1" eaLnBrk="1" hangingPunct="1">
              <a:defRPr/>
            </a:pPr>
            <a:endParaRPr lang="he-IL" altLang="he-IL">
              <a:cs typeface="Arial" pitchFamily="34" charset="0"/>
            </a:endParaRPr>
          </a:p>
          <a:p>
            <a:pPr algn="r" rtl="1" eaLnBrk="1" hangingPunct="1">
              <a:buFont typeface="Wingdings" panose="05000000000000000000" pitchFamily="2" charset="2"/>
              <a:buChar char="l"/>
              <a:defRPr/>
            </a:pPr>
            <a:r>
              <a:rPr lang="he-IL" altLang="he-IL">
                <a:cs typeface="Arial" pitchFamily="34" charset="0"/>
              </a:rPr>
              <a:t>אופטימיזציות תלויות מכונה (שעור הבא)</a:t>
            </a:r>
          </a:p>
          <a:p>
            <a:pPr lvl="1" algn="r" rtl="1" eaLnBrk="1" hangingPunct="1">
              <a:defRPr/>
            </a:pPr>
            <a:r>
              <a:rPr lang="he-IL" altLang="he-IL">
                <a:cs typeface="Arial" pitchFamily="34" charset="0"/>
              </a:rPr>
              <a:t>האפקטיביות מאוד תלויה במבנה הספציפי של המעבד</a:t>
            </a:r>
            <a:endParaRPr lang="en-US" altLang="he-IL">
              <a:cs typeface="Arial" pitchFamily="34" charset="0"/>
            </a:endParaRPr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839200" cy="573088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 eaLnBrk="1" hangingPunct="1"/>
            <a:r>
              <a:rPr lang="he-IL" altLang="he-IL">
                <a:cs typeface="Arial" panose="020B0604020202020204" pitchFamily="34" charset="0"/>
              </a:rPr>
              <a:t>חוסמי אופטימיזציות: פונקציות</a:t>
            </a:r>
            <a:endParaRPr lang="en-US" altLang="he-IL"/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839200" cy="5065713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algn="r" rtl="1" eaLnBrk="1" hangingPunct="1">
              <a:defRPr/>
            </a:pPr>
            <a:r>
              <a:rPr lang="he-IL" altLang="he-IL" i="1" dirty="0">
                <a:cs typeface="Arial" pitchFamily="34" charset="0"/>
              </a:rPr>
              <a:t>מדוע, בעצם, לא יכול המהדר להוציא את </a:t>
            </a:r>
            <a:r>
              <a:rPr lang="en-US" altLang="he-IL" dirty="0" err="1">
                <a:latin typeface="Courier New" pitchFamily="49" charset="0"/>
              </a:rPr>
              <a:t>vec_len</a:t>
            </a:r>
            <a:r>
              <a:rPr lang="en-US" altLang="he-IL" i="1" dirty="0"/>
              <a:t> </a:t>
            </a:r>
            <a:r>
              <a:rPr lang="he-IL" altLang="he-IL" i="1" dirty="0"/>
              <a:t> </a:t>
            </a:r>
            <a:r>
              <a:rPr lang="he-IL" altLang="he-IL" i="1" dirty="0">
                <a:cs typeface="Arial" pitchFamily="34" charset="0"/>
              </a:rPr>
              <a:t> או את </a:t>
            </a:r>
            <a:r>
              <a:rPr lang="en-US" altLang="he-IL" i="1" dirty="0"/>
              <a:t> </a:t>
            </a:r>
            <a:r>
              <a:rPr lang="en-US" altLang="he-IL" dirty="0" err="1">
                <a:latin typeface="Courier New" pitchFamily="49" charset="0"/>
              </a:rPr>
              <a:t>strlen</a:t>
            </a:r>
            <a:r>
              <a:rPr lang="en-US" altLang="he-IL" i="1" dirty="0"/>
              <a:t> </a:t>
            </a:r>
            <a:r>
              <a:rPr lang="he-IL" altLang="he-IL" i="1" dirty="0">
                <a:cs typeface="Arial" pitchFamily="34" charset="0"/>
              </a:rPr>
              <a:t>מחוץ ללולאה הפנימית ?</a:t>
            </a:r>
            <a:endParaRPr lang="en-US" altLang="he-IL" i="1" dirty="0">
              <a:cs typeface="Arial" pitchFamily="34" charset="0"/>
            </a:endParaRPr>
          </a:p>
          <a:p>
            <a:pPr lvl="1" algn="r" rtl="1" eaLnBrk="1" hangingPunct="1">
              <a:defRPr/>
            </a:pPr>
            <a:r>
              <a:rPr lang="he-IL" altLang="he-IL" dirty="0">
                <a:cs typeface="Arial" pitchFamily="34" charset="0"/>
              </a:rPr>
              <a:t>לפונקציות יכול להיות </a:t>
            </a:r>
            <a:r>
              <a:rPr lang="en-US" altLang="he-IL" dirty="0">
                <a:cs typeface="Arial" pitchFamily="34" charset="0"/>
              </a:rPr>
              <a:t>side effects</a:t>
            </a:r>
            <a:endParaRPr lang="he-IL" altLang="he-IL" dirty="0">
              <a:cs typeface="Arial" pitchFamily="34" charset="0"/>
            </a:endParaRPr>
          </a:p>
          <a:p>
            <a:pPr lvl="1" algn="r" rtl="1" eaLnBrk="1" hangingPunct="1">
              <a:defRPr/>
            </a:pPr>
            <a:r>
              <a:rPr lang="he-IL" altLang="he-IL" dirty="0">
                <a:cs typeface="Arial" pitchFamily="34" charset="0"/>
              </a:rPr>
              <a:t>ייתכן שהפונקציה משנה את המצב הגלובלי</a:t>
            </a:r>
            <a:endParaRPr lang="en-US" altLang="he-IL" dirty="0">
              <a:cs typeface="Arial" pitchFamily="34" charset="0"/>
            </a:endParaRPr>
          </a:p>
          <a:p>
            <a:pPr lvl="2" algn="r" rtl="1" eaLnBrk="1" hangingPunct="1">
              <a:defRPr/>
            </a:pPr>
            <a:r>
              <a:rPr lang="he-IL" altLang="he-IL" dirty="0">
                <a:cs typeface="Arial" pitchFamily="34" charset="0"/>
              </a:rPr>
              <a:t>ייתכן שהיא מחזירה ערכים שונים עבור קריאה עם אותם ארגומנטים. </a:t>
            </a:r>
          </a:p>
          <a:p>
            <a:pPr lvl="2" algn="r" rtl="1" eaLnBrk="1" hangingPunct="1">
              <a:defRPr/>
            </a:pPr>
            <a:r>
              <a:rPr lang="he-IL" altLang="he-IL" dirty="0">
                <a:cs typeface="Arial" pitchFamily="34" charset="0"/>
              </a:rPr>
              <a:t>ייתכן של -  </a:t>
            </a:r>
            <a:r>
              <a:rPr lang="en-US" altLang="he-IL" dirty="0" err="1">
                <a:latin typeface="Courier New" pitchFamily="49" charset="0"/>
              </a:rPr>
              <a:t>strlen</a:t>
            </a:r>
            <a:r>
              <a:rPr lang="he-IL" altLang="he-IL" dirty="0">
                <a:latin typeface="Courier New" pitchFamily="49" charset="0"/>
                <a:cs typeface="Arial" pitchFamily="34" charset="0"/>
              </a:rPr>
              <a:t> יש אינטראקציה עם </a:t>
            </a:r>
            <a:r>
              <a:rPr lang="en-US" altLang="he-IL" dirty="0">
                <a:latin typeface="Courier New" pitchFamily="49" charset="0"/>
                <a:cs typeface="Arial" pitchFamily="34" charset="0"/>
              </a:rPr>
              <a:t>lower</a:t>
            </a:r>
            <a:r>
              <a:rPr lang="he-IL" altLang="he-IL" dirty="0">
                <a:latin typeface="Courier New" pitchFamily="49" charset="0"/>
                <a:cs typeface="Arial" pitchFamily="34" charset="0"/>
              </a:rPr>
              <a:t>.</a:t>
            </a:r>
            <a:endParaRPr lang="en-US" altLang="he-IL" dirty="0">
              <a:cs typeface="Arial" pitchFamily="34" charset="0"/>
            </a:endParaRPr>
          </a:p>
          <a:p>
            <a:pPr algn="r" rtl="1" eaLnBrk="1" hangingPunct="1">
              <a:defRPr/>
            </a:pPr>
            <a:r>
              <a:rPr lang="he-IL" altLang="he-IL" i="1" dirty="0">
                <a:cs typeface="Arial" pitchFamily="34" charset="0"/>
              </a:rPr>
              <a:t>מדוע בעצם המהדר לא מסתכל על הקוד של </a:t>
            </a:r>
            <a:r>
              <a:rPr lang="en-US" altLang="he-IL" dirty="0" err="1">
                <a:latin typeface="Courier New" pitchFamily="49" charset="0"/>
              </a:rPr>
              <a:t>vec_len</a:t>
            </a:r>
            <a:r>
              <a:rPr lang="en-US" altLang="he-IL" dirty="0">
                <a:latin typeface="Courier New" pitchFamily="49" charset="0"/>
              </a:rPr>
              <a:t>,</a:t>
            </a:r>
            <a:r>
              <a:rPr lang="en-US" altLang="he-IL" i="1" dirty="0"/>
              <a:t> </a:t>
            </a:r>
            <a:r>
              <a:rPr lang="en-US" altLang="he-IL" dirty="0" err="1">
                <a:latin typeface="Courier New" pitchFamily="49" charset="0"/>
              </a:rPr>
              <a:t>strlen</a:t>
            </a:r>
            <a:r>
              <a:rPr lang="he-IL" altLang="he-IL" dirty="0">
                <a:latin typeface="Courier New" pitchFamily="49" charset="0"/>
                <a:cs typeface="Arial" pitchFamily="34" charset="0"/>
              </a:rPr>
              <a:t> ?</a:t>
            </a:r>
            <a:endParaRPr lang="en-US" altLang="he-IL" i="1" dirty="0">
              <a:cs typeface="Arial" pitchFamily="34" charset="0"/>
            </a:endParaRPr>
          </a:p>
          <a:p>
            <a:pPr lvl="1" algn="r" rtl="1" eaLnBrk="1" hangingPunct="1">
              <a:defRPr/>
            </a:pPr>
            <a:r>
              <a:rPr lang="he-IL" altLang="he-IL" dirty="0" err="1">
                <a:cs typeface="Arial" pitchFamily="34" charset="0"/>
              </a:rPr>
              <a:t>אופטימיזציות</a:t>
            </a:r>
            <a:r>
              <a:rPr lang="he-IL" altLang="he-IL" dirty="0">
                <a:cs typeface="Arial" pitchFamily="34" charset="0"/>
              </a:rPr>
              <a:t> המערבות מספר פרוצדורות אינה מעשית </a:t>
            </a:r>
            <a:r>
              <a:rPr lang="he-IL" altLang="he-IL" dirty="0" err="1">
                <a:cs typeface="Arial" pitchFamily="34" charset="0"/>
              </a:rPr>
              <a:t>בדר"כ</a:t>
            </a:r>
            <a:r>
              <a:rPr lang="he-IL" altLang="he-IL" dirty="0">
                <a:cs typeface="Arial" pitchFamily="34" charset="0"/>
              </a:rPr>
              <a:t> בגלל זמן ריצה.</a:t>
            </a:r>
          </a:p>
          <a:p>
            <a:pPr lvl="1" algn="r" rtl="1" eaLnBrk="1" hangingPunct="1">
              <a:defRPr/>
            </a:pPr>
            <a:r>
              <a:rPr lang="he-IL" altLang="he-IL" dirty="0">
                <a:cs typeface="Arial" pitchFamily="34" charset="0"/>
              </a:rPr>
              <a:t>קוד של פונקציות ספרייה לא בהכרח זמין.</a:t>
            </a:r>
          </a:p>
          <a:p>
            <a:pPr lvl="1" algn="r" rtl="1" eaLnBrk="1" hangingPunct="1">
              <a:defRPr/>
            </a:pPr>
            <a:r>
              <a:rPr lang="he-IL" altLang="he-IL" u="sng" dirty="0">
                <a:cs typeface="Arial" pitchFamily="34" charset="0"/>
              </a:rPr>
              <a:t>המהדר מתייחס לפונקציות כ- 'קופסה שחורה'</a:t>
            </a:r>
            <a:endParaRPr lang="en-US" altLang="he-IL" u="sng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2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02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02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02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2435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962150" y="334963"/>
            <a:ext cx="6281738" cy="573087"/>
          </a:xfrm>
        </p:spPr>
        <p:txBody>
          <a:bodyPr/>
          <a:lstStyle/>
          <a:p>
            <a:pPr algn="r" rtl="1" eaLnBrk="1" hangingPunct="1"/>
            <a:r>
              <a:rPr lang="he-IL" altLang="he-IL">
                <a:cs typeface="Arial" panose="020B0604020202020204" pitchFamily="34" charset="0"/>
              </a:rPr>
              <a:t>עוד אופטימיזציות...</a:t>
            </a:r>
            <a:endParaRPr lang="en-US" altLang="he-IL">
              <a:cs typeface="Arial" panose="020B0604020202020204" pitchFamily="34" charset="0"/>
            </a:endParaRPr>
          </a:p>
        </p:txBody>
      </p:sp>
      <p:sp>
        <p:nvSpPr>
          <p:cNvPr id="403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733800"/>
            <a:ext cx="8305800" cy="2863552"/>
          </a:xfrm>
        </p:spPr>
        <p:txBody>
          <a:bodyPr/>
          <a:lstStyle/>
          <a:p>
            <a:pPr marL="223838" indent="-223838" algn="r" defTabSz="895350" rtl="1" eaLnBrk="1" hangingPunct="1">
              <a:lnSpc>
                <a:spcPct val="85000"/>
              </a:lnSpc>
              <a:tabLst>
                <a:tab pos="2971800" algn="l"/>
              </a:tabLst>
              <a:defRPr/>
            </a:pPr>
            <a:r>
              <a:rPr lang="he-IL" altLang="he-IL" dirty="0" err="1">
                <a:cs typeface="Arial" pitchFamily="34" charset="0"/>
              </a:rPr>
              <a:t>אופטימיזציות</a:t>
            </a:r>
            <a:endParaRPr lang="en-US" altLang="he-IL" dirty="0">
              <a:cs typeface="Arial" pitchFamily="34" charset="0"/>
            </a:endParaRPr>
          </a:p>
          <a:p>
            <a:pPr marL="560388" lvl="1" indent="-222250" algn="r" defTabSz="895350" rtl="1" eaLnBrk="1" hangingPunct="1">
              <a:lnSpc>
                <a:spcPct val="90000"/>
              </a:lnSpc>
              <a:tabLst>
                <a:tab pos="2971800" algn="l"/>
              </a:tabLst>
              <a:defRPr/>
            </a:pPr>
            <a:r>
              <a:rPr lang="he-IL" altLang="he-IL" dirty="0">
                <a:cs typeface="Arial" pitchFamily="34" charset="0"/>
              </a:rPr>
              <a:t>הימנע מקריאה לפונקציה כדי להביא את האלמנט הבא</a:t>
            </a:r>
            <a:endParaRPr lang="en-US" altLang="he-IL" dirty="0">
              <a:cs typeface="Arial" pitchFamily="34" charset="0"/>
            </a:endParaRPr>
          </a:p>
          <a:p>
            <a:pPr marL="839788" lvl="2" indent="-165100" algn="r" defTabSz="895350" rtl="1" eaLnBrk="1" hangingPunct="1">
              <a:lnSpc>
                <a:spcPct val="97000"/>
              </a:lnSpc>
              <a:tabLst>
                <a:tab pos="2971800" algn="l"/>
              </a:tabLst>
              <a:defRPr/>
            </a:pPr>
            <a:r>
              <a:rPr lang="he-IL" altLang="he-IL" dirty="0">
                <a:cs typeface="Arial" pitchFamily="34" charset="0"/>
              </a:rPr>
              <a:t> מצא מצביע לתחילת הרשימה לפני הלולאה</a:t>
            </a:r>
            <a:endParaRPr lang="en-US" altLang="he-IL" dirty="0">
              <a:cs typeface="Arial" pitchFamily="34" charset="0"/>
            </a:endParaRPr>
          </a:p>
          <a:p>
            <a:pPr marL="839788" lvl="2" indent="-165100" algn="r" defTabSz="895350" rtl="1" eaLnBrk="1" hangingPunct="1">
              <a:lnSpc>
                <a:spcPct val="97000"/>
              </a:lnSpc>
              <a:tabLst>
                <a:tab pos="2971800" algn="l"/>
              </a:tabLst>
              <a:defRPr/>
            </a:pPr>
            <a:r>
              <a:rPr lang="he-IL" altLang="he-IL" dirty="0">
                <a:cs typeface="Arial" pitchFamily="34" charset="0"/>
              </a:rPr>
              <a:t> בתוך הלולאה התייחס למצביע.</a:t>
            </a:r>
            <a:endParaRPr lang="en-US" altLang="he-IL" dirty="0">
              <a:cs typeface="Arial" pitchFamily="34" charset="0"/>
            </a:endParaRPr>
          </a:p>
          <a:p>
            <a:pPr marL="839788" lvl="2" indent="-165100" algn="r" defTabSz="895350" rtl="1" eaLnBrk="1" hangingPunct="1">
              <a:lnSpc>
                <a:spcPct val="97000"/>
              </a:lnSpc>
              <a:tabLst>
                <a:tab pos="2971800" algn="l"/>
              </a:tabLst>
              <a:defRPr/>
            </a:pPr>
            <a:r>
              <a:rPr lang="he-IL" altLang="he-IL" dirty="0">
                <a:cs typeface="Arial" pitchFamily="34" charset="0"/>
              </a:rPr>
              <a:t> (פחות מודולרי ומתאים ל </a:t>
            </a:r>
            <a:r>
              <a:rPr lang="en-US" altLang="he-IL" dirty="0">
                <a:cs typeface="Arial" pitchFamily="34" charset="0"/>
              </a:rPr>
              <a:t>abstract data types</a:t>
            </a:r>
            <a:r>
              <a:rPr lang="he-IL" altLang="he-IL" dirty="0">
                <a:cs typeface="Arial" pitchFamily="34" charset="0"/>
              </a:rPr>
              <a:t>)</a:t>
            </a:r>
            <a:endParaRPr lang="en-US" altLang="he-IL" dirty="0">
              <a:cs typeface="Arial" pitchFamily="34" charset="0"/>
            </a:endParaRPr>
          </a:p>
          <a:p>
            <a:pPr marL="560388" lvl="1" indent="-222250" defTabSz="895350" eaLnBrk="1" hangingPunct="1">
              <a:lnSpc>
                <a:spcPct val="90000"/>
              </a:lnSpc>
              <a:tabLst>
                <a:tab pos="2971800" algn="l"/>
              </a:tabLst>
              <a:defRPr/>
            </a:pPr>
            <a:r>
              <a:rPr lang="en-US" altLang="he-IL" dirty="0"/>
              <a:t>CPE: 20.66 </a:t>
            </a:r>
            <a:r>
              <a:rPr lang="en-US" altLang="he-IL" dirty="0">
                <a:sym typeface="Wingdings" pitchFamily="2" charset="2"/>
              </a:rPr>
              <a:t></a:t>
            </a:r>
            <a:r>
              <a:rPr lang="en-US" altLang="he-IL" dirty="0"/>
              <a:t>  6.00</a:t>
            </a:r>
          </a:p>
          <a:p>
            <a:pPr marL="839788" lvl="2" indent="-165100" algn="r" defTabSz="895350" rtl="1" eaLnBrk="1" hangingPunct="1">
              <a:lnSpc>
                <a:spcPct val="97000"/>
              </a:lnSpc>
              <a:tabLst>
                <a:tab pos="2971800" algn="l"/>
              </a:tabLst>
              <a:defRPr/>
            </a:pPr>
            <a:r>
              <a:rPr lang="he-IL" altLang="he-IL" dirty="0">
                <a:cs typeface="Arial" pitchFamily="34" charset="0"/>
              </a:rPr>
              <a:t> קריאות לפונקציות הן יקרות</a:t>
            </a:r>
            <a:endParaRPr lang="en-US" altLang="he-IL" dirty="0">
              <a:cs typeface="Arial" pitchFamily="34" charset="0"/>
            </a:endParaRPr>
          </a:p>
          <a:p>
            <a:pPr marL="839788" lvl="2" indent="-165100" algn="r" defTabSz="895350" rtl="1" eaLnBrk="1" hangingPunct="1">
              <a:lnSpc>
                <a:spcPct val="97000"/>
              </a:lnSpc>
              <a:tabLst>
                <a:tab pos="2971800" algn="l"/>
              </a:tabLst>
              <a:defRPr/>
            </a:pPr>
            <a:r>
              <a:rPr lang="he-IL" altLang="he-IL" dirty="0">
                <a:cs typeface="Arial" pitchFamily="34" charset="0"/>
              </a:rPr>
              <a:t> הורדנו גם את זמן בדיקת האינדקס (בדיקה שהוא בגבולות המערך).</a:t>
            </a:r>
          </a:p>
          <a:p>
            <a:pPr marL="1293813" lvl="3" indent="-165100" algn="r" defTabSz="895350" rtl="1" eaLnBrk="1" hangingPunct="1">
              <a:lnSpc>
                <a:spcPct val="97000"/>
              </a:lnSpc>
              <a:tabLst>
                <a:tab pos="2971800" algn="l"/>
              </a:tabLst>
              <a:defRPr/>
            </a:pPr>
            <a:r>
              <a:rPr lang="he-IL" altLang="he-IL" dirty="0">
                <a:cs typeface="Arial" pitchFamily="34" charset="0"/>
              </a:rPr>
              <a:t>אפשר להוסיף </a:t>
            </a:r>
            <a:r>
              <a:rPr lang="en-US" altLang="he-IL" dirty="0">
                <a:cs typeface="Arial" pitchFamily="34" charset="0"/>
              </a:rPr>
              <a:t>assert </a:t>
            </a:r>
            <a:r>
              <a:rPr lang="he-IL" altLang="he-IL" dirty="0">
                <a:cs typeface="Arial" pitchFamily="34" charset="0"/>
              </a:rPr>
              <a:t> (בדיקה שאינה עולה בזמן ריצה!)</a:t>
            </a:r>
            <a:endParaRPr lang="en-US" altLang="he-IL" dirty="0"/>
          </a:p>
        </p:txBody>
      </p:sp>
      <p:sp>
        <p:nvSpPr>
          <p:cNvPr id="47108" name="Rectangle 6"/>
          <p:cNvSpPr>
            <a:spLocks noChangeArrowheads="1"/>
          </p:cNvSpPr>
          <p:nvPr/>
        </p:nvSpPr>
        <p:spPr bwMode="auto">
          <a:xfrm>
            <a:off x="2771775" y="5373688"/>
            <a:ext cx="720725" cy="287337"/>
          </a:xfrm>
          <a:prstGeom prst="rect">
            <a:avLst/>
          </a:prstGeom>
          <a:solidFill>
            <a:srgbClr val="FFCC00">
              <a:alpha val="32941"/>
            </a:srgbClr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endParaRPr lang="he-IL" altLang="he-IL"/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1763713" y="5373688"/>
            <a:ext cx="720725" cy="287337"/>
          </a:xfrm>
          <a:prstGeom prst="rect">
            <a:avLst/>
          </a:prstGeom>
          <a:solidFill>
            <a:srgbClr val="FFCC00">
              <a:alpha val="32941"/>
            </a:srgbClr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endParaRPr lang="he-IL" altLang="he-IL"/>
          </a:p>
        </p:txBody>
      </p:sp>
      <p:sp>
        <p:nvSpPr>
          <p:cNvPr id="47110" name="Rectangle 4"/>
          <p:cNvSpPr>
            <a:spLocks noChangeArrowheads="1"/>
          </p:cNvSpPr>
          <p:nvPr/>
        </p:nvSpPr>
        <p:spPr bwMode="auto">
          <a:xfrm>
            <a:off x="1524000" y="1046163"/>
            <a:ext cx="4997450" cy="2598737"/>
          </a:xfrm>
          <a:prstGeom prst="rect">
            <a:avLst/>
          </a:prstGeom>
          <a:solidFill>
            <a:srgbClr val="FFFF66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tabLst>
                <a:tab pos="914400" algn="l"/>
                <a:tab pos="2286000" algn="l"/>
              </a:tabLst>
              <a:defRPr sz="2400" b="1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4538" indent="-246063">
              <a:spcBef>
                <a:spcPct val="25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tabLst>
                <a:tab pos="914400" algn="l"/>
                <a:tab pos="2286000" algn="l"/>
              </a:tabLst>
              <a:defRPr sz="2000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6175" indent="-238125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anose="05000000000000000000" pitchFamily="2" charset="2"/>
              <a:buChar char="l"/>
              <a:tabLst>
                <a:tab pos="914400" algn="l"/>
                <a:tab pos="2286000" algn="l"/>
              </a:tabLst>
              <a:defRPr b="1">
                <a:solidFill>
                  <a:schemeClr val="folHlink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»"/>
              <a:tabLst>
                <a:tab pos="914400" algn="l"/>
                <a:tab pos="2286000" algn="l"/>
              </a:tabLs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451100" indent="-228600">
              <a:spcBef>
                <a:spcPct val="20000"/>
              </a:spcBef>
              <a:buChar char="•"/>
              <a:tabLst>
                <a:tab pos="914400" algn="l"/>
                <a:tab pos="22860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9083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914400" algn="l"/>
                <a:tab pos="22860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3655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914400" algn="l"/>
                <a:tab pos="22860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8227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914400" algn="l"/>
                <a:tab pos="22860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2799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914400" algn="l"/>
                <a:tab pos="22860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he-IL" sz="1800" dirty="0">
                <a:solidFill>
                  <a:schemeClr val="tx1"/>
                </a:solidFill>
                <a:latin typeface="Courier New" panose="02070309020205020404" pitchFamily="49" charset="0"/>
              </a:rPr>
              <a:t>void combine3(</a:t>
            </a:r>
            <a:r>
              <a:rPr lang="en-US" altLang="he-IL" sz="1800" dirty="0" err="1">
                <a:solidFill>
                  <a:schemeClr val="tx1"/>
                </a:solidFill>
                <a:latin typeface="Courier New" panose="02070309020205020404" pitchFamily="49" charset="0"/>
              </a:rPr>
              <a:t>vec_ptr</a:t>
            </a:r>
            <a:r>
              <a:rPr lang="en-US" altLang="he-IL" sz="1800" dirty="0">
                <a:solidFill>
                  <a:schemeClr val="tx1"/>
                </a:solidFill>
                <a:latin typeface="Courier New" panose="02070309020205020404" pitchFamily="49" charset="0"/>
              </a:rPr>
              <a:t> v, int *</a:t>
            </a:r>
            <a:r>
              <a:rPr lang="en-US" altLang="he-IL" sz="1800" dirty="0" err="1">
                <a:solidFill>
                  <a:schemeClr val="tx1"/>
                </a:solidFill>
                <a:latin typeface="Courier New" panose="02070309020205020404" pitchFamily="49" charset="0"/>
              </a:rPr>
              <a:t>dest</a:t>
            </a:r>
            <a:r>
              <a:rPr lang="en-US" altLang="he-IL" sz="1800" dirty="0">
                <a:solidFill>
                  <a:schemeClr val="tx1"/>
                </a:solidFill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he-IL" sz="1800" dirty="0">
                <a:solidFill>
                  <a:schemeClr val="tx1"/>
                </a:solidFill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he-IL" sz="1800" dirty="0">
                <a:solidFill>
                  <a:schemeClr val="tx1"/>
                </a:solidFill>
                <a:latin typeface="Courier New" panose="02070309020205020404" pitchFamily="49" charset="0"/>
              </a:rPr>
              <a:t>  int i;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he-IL" sz="1800" dirty="0">
                <a:solidFill>
                  <a:schemeClr val="tx1"/>
                </a:solidFill>
                <a:latin typeface="Courier New" panose="02070309020205020404" pitchFamily="49" charset="0"/>
              </a:rPr>
              <a:t>  int length = </a:t>
            </a:r>
            <a:r>
              <a:rPr lang="en-US" altLang="he-IL" sz="1800" dirty="0" err="1">
                <a:solidFill>
                  <a:schemeClr val="tx1"/>
                </a:solidFill>
                <a:latin typeface="Courier New" panose="02070309020205020404" pitchFamily="49" charset="0"/>
              </a:rPr>
              <a:t>vec_length</a:t>
            </a:r>
            <a:r>
              <a:rPr lang="en-US" altLang="he-IL" sz="1800" dirty="0">
                <a:solidFill>
                  <a:schemeClr val="tx1"/>
                </a:solidFill>
                <a:latin typeface="Courier New" panose="02070309020205020404" pitchFamily="49" charset="0"/>
              </a:rPr>
              <a:t>(v);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he-IL" sz="1800" dirty="0">
                <a:solidFill>
                  <a:schemeClr val="tx1"/>
                </a:solidFill>
                <a:latin typeface="Courier New" panose="02070309020205020404" pitchFamily="49" charset="0"/>
              </a:rPr>
              <a:t>  int *data = </a:t>
            </a:r>
            <a:r>
              <a:rPr lang="en-US" altLang="he-IL" sz="1800" dirty="0" err="1">
                <a:solidFill>
                  <a:schemeClr val="tx1"/>
                </a:solidFill>
                <a:latin typeface="Courier New" panose="02070309020205020404" pitchFamily="49" charset="0"/>
              </a:rPr>
              <a:t>get_vec_start</a:t>
            </a:r>
            <a:r>
              <a:rPr lang="en-US" altLang="he-IL" sz="1800" dirty="0">
                <a:solidFill>
                  <a:schemeClr val="tx1"/>
                </a:solidFill>
                <a:latin typeface="Courier New" panose="02070309020205020404" pitchFamily="49" charset="0"/>
              </a:rPr>
              <a:t>(v);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he-IL" sz="1800" dirty="0">
                <a:solidFill>
                  <a:schemeClr val="tx1"/>
                </a:solidFill>
                <a:latin typeface="Courier New" panose="02070309020205020404" pitchFamily="49" charset="0"/>
              </a:rPr>
              <a:t>  *</a:t>
            </a:r>
            <a:r>
              <a:rPr lang="en-US" altLang="he-IL" sz="1800" dirty="0" err="1">
                <a:solidFill>
                  <a:schemeClr val="tx1"/>
                </a:solidFill>
                <a:latin typeface="Courier New" panose="02070309020205020404" pitchFamily="49" charset="0"/>
              </a:rPr>
              <a:t>dest</a:t>
            </a:r>
            <a:r>
              <a:rPr lang="en-US" altLang="he-IL" sz="1800" dirty="0">
                <a:solidFill>
                  <a:schemeClr val="tx1"/>
                </a:solidFill>
                <a:latin typeface="Courier New" panose="02070309020205020404" pitchFamily="49" charset="0"/>
              </a:rPr>
              <a:t> = 0;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he-IL" sz="1800" dirty="0">
                <a:solidFill>
                  <a:schemeClr val="tx1"/>
                </a:solidFill>
                <a:latin typeface="Courier New" panose="02070309020205020404" pitchFamily="49" charset="0"/>
              </a:rPr>
              <a:t>  for (i = 0; i &lt; length; i++) {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he-IL" sz="1800" dirty="0">
                <a:solidFill>
                  <a:schemeClr val="tx1"/>
                </a:solidFill>
                <a:latin typeface="Courier New" panose="02070309020205020404" pitchFamily="49" charset="0"/>
              </a:rPr>
              <a:t>    *</a:t>
            </a:r>
            <a:r>
              <a:rPr lang="en-US" altLang="he-IL" sz="1800" dirty="0" err="1">
                <a:solidFill>
                  <a:schemeClr val="tx1"/>
                </a:solidFill>
                <a:latin typeface="Courier New" panose="02070309020205020404" pitchFamily="49" charset="0"/>
              </a:rPr>
              <a:t>dest</a:t>
            </a:r>
            <a:r>
              <a:rPr lang="en-US" altLang="he-IL" sz="1800" dirty="0">
                <a:solidFill>
                  <a:schemeClr val="tx1"/>
                </a:solidFill>
                <a:latin typeface="Courier New" panose="02070309020205020404" pitchFamily="49" charset="0"/>
              </a:rPr>
              <a:t> += data[i];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he-IL" sz="1800" dirty="0">
                <a:solidFill>
                  <a:schemeClr val="tx1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09538" y="334963"/>
            <a:ext cx="8639175" cy="573087"/>
          </a:xfrm>
        </p:spPr>
        <p:txBody>
          <a:bodyPr/>
          <a:lstStyle/>
          <a:p>
            <a:pPr algn="r" rtl="1" eaLnBrk="1" hangingPunct="1"/>
            <a:r>
              <a:rPr lang="he-IL" altLang="he-IL" dirty="0">
                <a:cs typeface="Arial" panose="020B0604020202020204" pitchFamily="34" charset="0"/>
              </a:rPr>
              <a:t>הקטן גישות לזיכרון בעזרת רגיסטרים</a:t>
            </a:r>
            <a:endParaRPr lang="en-US" altLang="he-IL" dirty="0">
              <a:cs typeface="Arial" panose="020B0604020202020204" pitchFamily="34" charset="0"/>
            </a:endParaRPr>
          </a:p>
        </p:txBody>
      </p:sp>
      <p:sp>
        <p:nvSpPr>
          <p:cNvPr id="49155" name="Rectangle 5"/>
          <p:cNvSpPr>
            <a:spLocks noChangeArrowheads="1"/>
          </p:cNvSpPr>
          <p:nvPr/>
        </p:nvSpPr>
        <p:spPr bwMode="auto">
          <a:xfrm>
            <a:off x="2446338" y="5661025"/>
            <a:ext cx="720725" cy="287338"/>
          </a:xfrm>
          <a:prstGeom prst="rect">
            <a:avLst/>
          </a:prstGeom>
          <a:solidFill>
            <a:srgbClr val="FFCC00">
              <a:alpha val="32941"/>
            </a:srgbClr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endParaRPr lang="he-IL" altLang="he-IL"/>
          </a:p>
        </p:txBody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4017963"/>
            <a:ext cx="8281987" cy="2343150"/>
          </a:xfrm>
        </p:spPr>
        <p:txBody>
          <a:bodyPr/>
          <a:lstStyle/>
          <a:p>
            <a:pPr marL="223838" indent="-223838" algn="r" defTabSz="895350" rtl="1" eaLnBrk="1" hangingPunct="1">
              <a:tabLst>
                <a:tab pos="2971800" algn="l"/>
              </a:tabLst>
              <a:defRPr/>
            </a:pPr>
            <a:r>
              <a:rPr lang="he-IL" altLang="he-IL" dirty="0">
                <a:cs typeface="Arial" pitchFamily="34" charset="0"/>
              </a:rPr>
              <a:t>עוד אופטימיזציה...</a:t>
            </a:r>
            <a:endParaRPr lang="en-US" altLang="he-IL" dirty="0">
              <a:cs typeface="Arial" pitchFamily="34" charset="0"/>
            </a:endParaRPr>
          </a:p>
          <a:p>
            <a:pPr marL="560388" lvl="1" indent="-222250" algn="r" defTabSz="895350" rtl="1" eaLnBrk="1" hangingPunct="1">
              <a:tabLst>
                <a:tab pos="2971800" algn="l"/>
              </a:tabLst>
              <a:defRPr/>
            </a:pPr>
            <a:r>
              <a:rPr lang="he-IL" altLang="he-IL" dirty="0">
                <a:cs typeface="Arial" pitchFamily="34" charset="0"/>
              </a:rPr>
              <a:t>אין צורך לשמור את התוצאה ב </a:t>
            </a:r>
            <a:r>
              <a:rPr lang="en-US" altLang="he-IL" dirty="0" err="1">
                <a:cs typeface="Arial" pitchFamily="34" charset="0"/>
              </a:rPr>
              <a:t>dest</a:t>
            </a:r>
            <a:r>
              <a:rPr lang="he-IL" altLang="he-IL" dirty="0">
                <a:cs typeface="Arial" pitchFamily="34" charset="0"/>
              </a:rPr>
              <a:t> עד הסיום</a:t>
            </a:r>
            <a:endParaRPr lang="en-US" altLang="he-IL" dirty="0">
              <a:cs typeface="Arial" pitchFamily="34" charset="0"/>
            </a:endParaRPr>
          </a:p>
          <a:p>
            <a:pPr marL="560388" lvl="1" indent="-222250" algn="r" defTabSz="895350" rtl="1" eaLnBrk="1" hangingPunct="1">
              <a:tabLst>
                <a:tab pos="2971800" algn="l"/>
              </a:tabLst>
              <a:defRPr/>
            </a:pPr>
            <a:r>
              <a:rPr lang="he-IL" altLang="he-IL" dirty="0">
                <a:cs typeface="Arial" pitchFamily="34" charset="0"/>
              </a:rPr>
              <a:t>המשתנה הלוקאלי </a:t>
            </a:r>
            <a:r>
              <a:rPr lang="en-US" altLang="he-IL" dirty="0">
                <a:latin typeface="Courier New" pitchFamily="49" charset="0"/>
              </a:rPr>
              <a:t>sum</a:t>
            </a:r>
            <a:r>
              <a:rPr lang="en-US" altLang="he-IL" dirty="0"/>
              <a:t> </a:t>
            </a:r>
            <a:r>
              <a:rPr lang="he-IL" altLang="he-IL" dirty="0">
                <a:cs typeface="Arial" pitchFamily="34" charset="0"/>
              </a:rPr>
              <a:t> נשמר ברגיסטר</a:t>
            </a:r>
            <a:endParaRPr lang="en-US" altLang="he-IL" dirty="0">
              <a:cs typeface="Arial" pitchFamily="34" charset="0"/>
            </a:endParaRPr>
          </a:p>
          <a:p>
            <a:pPr marL="560388" lvl="1" indent="-222250" algn="r" defTabSz="895350" rtl="1" eaLnBrk="1" hangingPunct="1">
              <a:tabLst>
                <a:tab pos="2971800" algn="l"/>
              </a:tabLst>
              <a:defRPr/>
            </a:pPr>
            <a:r>
              <a:rPr lang="he-IL" altLang="he-IL" dirty="0">
                <a:cs typeface="Arial" pitchFamily="34" charset="0"/>
              </a:rPr>
              <a:t>חוסך קריאה אחת וכתיבה אחת לזיכרון בכל </a:t>
            </a:r>
            <a:r>
              <a:rPr lang="he-IL" altLang="he-IL" dirty="0" err="1">
                <a:cs typeface="Arial" pitchFamily="34" charset="0"/>
              </a:rPr>
              <a:t>איטרציה</a:t>
            </a:r>
            <a:r>
              <a:rPr lang="he-IL" altLang="he-IL" dirty="0">
                <a:cs typeface="Arial" pitchFamily="34" charset="0"/>
              </a:rPr>
              <a:t>. </a:t>
            </a:r>
            <a:endParaRPr lang="en-US" altLang="he-IL" dirty="0"/>
          </a:p>
          <a:p>
            <a:pPr marL="560388" lvl="1" indent="-222250" defTabSz="895350" eaLnBrk="1" hangingPunct="1">
              <a:tabLst>
                <a:tab pos="2971800" algn="l"/>
              </a:tabLst>
              <a:defRPr/>
            </a:pPr>
            <a:r>
              <a:rPr lang="en-US" altLang="he-IL" dirty="0"/>
              <a:t>CPE: 6.00 </a:t>
            </a:r>
            <a:r>
              <a:rPr lang="en-US" altLang="he-IL" dirty="0">
                <a:sym typeface="Wingdings" pitchFamily="2" charset="2"/>
              </a:rPr>
              <a:t></a:t>
            </a:r>
            <a:r>
              <a:rPr lang="en-US" altLang="he-IL" dirty="0"/>
              <a:t>  2.00 	(we started from 31.25)</a:t>
            </a:r>
          </a:p>
          <a:p>
            <a:pPr marL="560388" lvl="1" indent="-222250" algn="r" defTabSz="895350" rtl="1" eaLnBrk="1" hangingPunct="1">
              <a:tabLst>
                <a:tab pos="2971800" algn="l"/>
              </a:tabLst>
              <a:defRPr/>
            </a:pPr>
            <a:r>
              <a:rPr lang="he-IL" altLang="he-IL" dirty="0">
                <a:cs typeface="Arial" pitchFamily="34" charset="0"/>
              </a:rPr>
              <a:t>גישה </a:t>
            </a:r>
            <a:r>
              <a:rPr lang="he-IL" altLang="he-IL" dirty="0" err="1">
                <a:cs typeface="Arial" pitchFamily="34" charset="0"/>
              </a:rPr>
              <a:t>לזיכ</a:t>
            </a:r>
            <a:r>
              <a:rPr lang="en-US" altLang="he-IL" dirty="0">
                <a:cs typeface="Arial" pitchFamily="34" charset="0"/>
              </a:rPr>
              <a:t>	</a:t>
            </a:r>
            <a:r>
              <a:rPr lang="he-IL" altLang="he-IL" dirty="0">
                <a:cs typeface="Arial" pitchFamily="34" charset="0"/>
              </a:rPr>
              <a:t>רון צורכת זמן רב.</a:t>
            </a:r>
            <a:endParaRPr lang="en-US" altLang="he-IL" dirty="0"/>
          </a:p>
        </p:txBody>
      </p:sp>
      <p:sp>
        <p:nvSpPr>
          <p:cNvPr id="49157" name="Rectangle 4"/>
          <p:cNvSpPr>
            <a:spLocks noChangeArrowheads="1"/>
          </p:cNvSpPr>
          <p:nvPr/>
        </p:nvSpPr>
        <p:spPr bwMode="auto">
          <a:xfrm>
            <a:off x="1524000" y="990600"/>
            <a:ext cx="4997450" cy="2873375"/>
          </a:xfrm>
          <a:prstGeom prst="rect">
            <a:avLst/>
          </a:prstGeom>
          <a:solidFill>
            <a:srgbClr val="FFFF66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tabLst>
                <a:tab pos="914400" algn="l"/>
                <a:tab pos="2286000" algn="l"/>
              </a:tabLst>
              <a:defRPr sz="2400" b="1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4538" indent="-246063">
              <a:spcBef>
                <a:spcPct val="25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tabLst>
                <a:tab pos="914400" algn="l"/>
                <a:tab pos="2286000" algn="l"/>
              </a:tabLst>
              <a:defRPr sz="2000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6175" indent="-238125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anose="05000000000000000000" pitchFamily="2" charset="2"/>
              <a:buChar char="l"/>
              <a:tabLst>
                <a:tab pos="914400" algn="l"/>
                <a:tab pos="2286000" algn="l"/>
              </a:tabLst>
              <a:defRPr b="1">
                <a:solidFill>
                  <a:schemeClr val="folHlink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»"/>
              <a:tabLst>
                <a:tab pos="914400" algn="l"/>
                <a:tab pos="2286000" algn="l"/>
              </a:tabLs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451100" indent="-228600">
              <a:spcBef>
                <a:spcPct val="20000"/>
              </a:spcBef>
              <a:buChar char="•"/>
              <a:tabLst>
                <a:tab pos="914400" algn="l"/>
                <a:tab pos="22860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9083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914400" algn="l"/>
                <a:tab pos="22860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3655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914400" algn="l"/>
                <a:tab pos="22860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8227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914400" algn="l"/>
                <a:tab pos="22860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2799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914400" algn="l"/>
                <a:tab pos="22860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he-IL" sz="1800">
                <a:solidFill>
                  <a:schemeClr val="tx1"/>
                </a:solidFill>
                <a:latin typeface="Courier New" panose="02070309020205020404" pitchFamily="49" charset="0"/>
              </a:rPr>
              <a:t>void combine4(vec_ptr v, int *dest)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he-IL" sz="1800">
                <a:solidFill>
                  <a:schemeClr val="tx1"/>
                </a:solidFill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he-IL" sz="1800">
                <a:solidFill>
                  <a:schemeClr val="tx1"/>
                </a:solidFill>
                <a:latin typeface="Courier New" panose="02070309020205020404" pitchFamily="49" charset="0"/>
              </a:rPr>
              <a:t>  int i;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he-IL" sz="1800">
                <a:solidFill>
                  <a:schemeClr val="tx1"/>
                </a:solidFill>
                <a:latin typeface="Courier New" panose="02070309020205020404" pitchFamily="49" charset="0"/>
              </a:rPr>
              <a:t>  int length = vec_length(v);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he-IL" sz="1800">
                <a:solidFill>
                  <a:schemeClr val="tx1"/>
                </a:solidFill>
                <a:latin typeface="Courier New" panose="02070309020205020404" pitchFamily="49" charset="0"/>
              </a:rPr>
              <a:t>  int *data = get_vec_start(v);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he-IL" sz="1800">
                <a:solidFill>
                  <a:schemeClr val="tx1"/>
                </a:solidFill>
                <a:latin typeface="Courier New" panose="02070309020205020404" pitchFamily="49" charset="0"/>
              </a:rPr>
              <a:t>  int sum = 0;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he-IL" sz="1800">
                <a:solidFill>
                  <a:schemeClr val="tx1"/>
                </a:solidFill>
                <a:latin typeface="Courier New" panose="02070309020205020404" pitchFamily="49" charset="0"/>
              </a:rPr>
              <a:t>  for (i = 0; i &lt; length; i++)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he-IL" sz="1800">
                <a:solidFill>
                  <a:schemeClr val="tx1"/>
                </a:solidFill>
                <a:latin typeface="Courier New" panose="02070309020205020404" pitchFamily="49" charset="0"/>
              </a:rPr>
              <a:t>    sum += data[i];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he-IL" sz="1800">
                <a:solidFill>
                  <a:schemeClr val="tx1"/>
                </a:solidFill>
                <a:latin typeface="Courier New" panose="02070309020205020404" pitchFamily="49" charset="0"/>
              </a:rPr>
              <a:t>  *dest = sum;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he-IL" sz="1800">
                <a:solidFill>
                  <a:schemeClr val="tx1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747125" cy="573088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 eaLnBrk="1" hangingPunct="1"/>
            <a:r>
              <a:rPr lang="he-IL" altLang="he-IL">
                <a:cs typeface="Arial" panose="020B0604020202020204" pitchFamily="34" charset="0"/>
              </a:rPr>
              <a:t>חוסמי אופטימיזציות: </a:t>
            </a:r>
            <a:r>
              <a:rPr lang="en-US" altLang="he-IL">
                <a:cs typeface="Arial" panose="020B0604020202020204" pitchFamily="34" charset="0"/>
              </a:rPr>
              <a:t> </a:t>
            </a:r>
            <a:r>
              <a:rPr lang="en-US" altLang="he-IL"/>
              <a:t> Memory Aliasing</a:t>
            </a:r>
          </a:p>
        </p:txBody>
      </p:sp>
      <p:sp>
        <p:nvSpPr>
          <p:cNvPr id="406531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223838" indent="-223838" algn="r" defTabSz="895350" rtl="1" eaLnBrk="1" hangingPunct="1">
              <a:buFont typeface="Wingdings" panose="05000000000000000000" pitchFamily="2" charset="2"/>
              <a:buChar char="l"/>
              <a:tabLst>
                <a:tab pos="5029200" algn="l"/>
                <a:tab pos="5715000" algn="l"/>
              </a:tabLst>
              <a:defRPr/>
            </a:pPr>
            <a:r>
              <a:rPr lang="he-IL" altLang="he-IL" dirty="0">
                <a:cs typeface="Arial" pitchFamily="34" charset="0"/>
              </a:rPr>
              <a:t> מדוע המהדר לא הפך את </a:t>
            </a:r>
            <a:r>
              <a:rPr lang="en-US" altLang="he-IL" dirty="0">
                <a:cs typeface="Arial" pitchFamily="34" charset="0"/>
              </a:rPr>
              <a:t>combine3  </a:t>
            </a:r>
            <a:r>
              <a:rPr lang="he-IL" altLang="he-IL" dirty="0">
                <a:cs typeface="Arial" pitchFamily="34" charset="0"/>
              </a:rPr>
              <a:t> ל </a:t>
            </a:r>
            <a:r>
              <a:rPr lang="en-US" altLang="he-IL" dirty="0">
                <a:cs typeface="Arial" pitchFamily="34" charset="0"/>
              </a:rPr>
              <a:t>combine4</a:t>
            </a:r>
            <a:r>
              <a:rPr lang="he-IL" altLang="he-IL" dirty="0">
                <a:cs typeface="Arial" pitchFamily="34" charset="0"/>
              </a:rPr>
              <a:t> בעצמו?</a:t>
            </a:r>
            <a:r>
              <a:rPr lang="en-US" altLang="he-IL" dirty="0">
                <a:cs typeface="Arial" pitchFamily="34" charset="0"/>
              </a:rPr>
              <a:t> </a:t>
            </a:r>
            <a:endParaRPr lang="he-IL" altLang="he-IL" dirty="0">
              <a:cs typeface="Arial" pitchFamily="34" charset="0"/>
            </a:endParaRPr>
          </a:p>
          <a:p>
            <a:pPr marL="223838" indent="-223838" algn="r" defTabSz="895350" rtl="1" eaLnBrk="1" hangingPunct="1">
              <a:buFont typeface="Wingdings" panose="05000000000000000000" pitchFamily="2" charset="2"/>
              <a:buChar char="l"/>
              <a:tabLst>
                <a:tab pos="5029200" algn="l"/>
                <a:tab pos="5715000" algn="l"/>
              </a:tabLst>
              <a:defRPr/>
            </a:pPr>
            <a:r>
              <a:rPr lang="he-IL" altLang="he-IL" dirty="0">
                <a:cs typeface="Arial" pitchFamily="34" charset="0"/>
              </a:rPr>
              <a:t>התשובה:</a:t>
            </a:r>
            <a:r>
              <a:rPr lang="en-US" altLang="he-IL" dirty="0">
                <a:cs typeface="Arial" pitchFamily="34" charset="0"/>
              </a:rPr>
              <a:t> </a:t>
            </a:r>
            <a:r>
              <a:rPr lang="he-IL" altLang="he-IL" dirty="0">
                <a:cs typeface="Arial" pitchFamily="34" charset="0"/>
              </a:rPr>
              <a:t>חשש מ </a:t>
            </a:r>
            <a:r>
              <a:rPr lang="en-US" altLang="he-IL" dirty="0"/>
              <a:t>Aliasing</a:t>
            </a:r>
            <a:r>
              <a:rPr lang="he-IL" altLang="he-IL" dirty="0">
                <a:cs typeface="Arial" pitchFamily="34" charset="0"/>
              </a:rPr>
              <a:t> (כִּנוּי)</a:t>
            </a:r>
            <a:endParaRPr lang="en-US" altLang="he-IL" dirty="0">
              <a:cs typeface="Arial" pitchFamily="34" charset="0"/>
            </a:endParaRPr>
          </a:p>
          <a:p>
            <a:pPr marL="560388" lvl="1" indent="-222250" algn="r" defTabSz="895350" rtl="1" eaLnBrk="1" hangingPunct="1">
              <a:tabLst>
                <a:tab pos="5029200" algn="l"/>
                <a:tab pos="5715000" algn="l"/>
              </a:tabLst>
              <a:defRPr/>
            </a:pPr>
            <a:r>
              <a:rPr lang="he-IL" altLang="he-IL" dirty="0">
                <a:cs typeface="Arial" pitchFamily="34" charset="0"/>
              </a:rPr>
              <a:t>שני מצביעים המכילים את אותה הכתובת.</a:t>
            </a:r>
          </a:p>
          <a:p>
            <a:pPr marL="560388" lvl="1" indent="-222250" defTabSz="895350" eaLnBrk="1" hangingPunct="1">
              <a:buFont typeface="Wingdings" panose="05000000000000000000" pitchFamily="2" charset="2"/>
              <a:buNone/>
              <a:tabLst>
                <a:tab pos="5029200" algn="l"/>
                <a:tab pos="5715000" algn="l"/>
              </a:tabLst>
              <a:defRPr/>
            </a:pPr>
            <a:r>
              <a:rPr lang="en-US" altLang="he-IL" dirty="0">
                <a:latin typeface="Courier New" pitchFamily="49" charset="0"/>
              </a:rPr>
              <a:t>v: [2, 3, 6]</a:t>
            </a:r>
          </a:p>
          <a:p>
            <a:pPr marL="560388" lvl="1" indent="-22225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altLang="he-IL" dirty="0">
                <a:latin typeface="Courier New" pitchFamily="49" charset="0"/>
              </a:rPr>
              <a:t>combine3(v, </a:t>
            </a:r>
            <a:r>
              <a:rPr lang="en-US" altLang="he-IL" dirty="0" err="1">
                <a:latin typeface="Courier New" pitchFamily="49" charset="0"/>
              </a:rPr>
              <a:t>get_vec_start</a:t>
            </a:r>
            <a:r>
              <a:rPr lang="en-US" altLang="he-IL" dirty="0">
                <a:latin typeface="Courier New" pitchFamily="49" charset="0"/>
              </a:rPr>
              <a:t>(v)+2)	--&gt;	</a:t>
            </a:r>
          </a:p>
          <a:p>
            <a:pPr marL="560388" lvl="1" indent="-222250" algn="r" defTabSz="895350" rtl="1" eaLnBrk="1" hangingPunct="1">
              <a:buFont typeface="Wingdings" panose="05000000000000000000" pitchFamily="2" charset="2"/>
              <a:buNone/>
              <a:tabLst>
                <a:tab pos="5029200" algn="l"/>
                <a:tab pos="5715000" algn="l"/>
              </a:tabLst>
              <a:defRPr/>
            </a:pPr>
            <a:r>
              <a:rPr lang="he-IL" altLang="he-IL" dirty="0">
                <a:cs typeface="Arial" pitchFamily="34" charset="0"/>
              </a:rPr>
              <a:t>האיבר האחרון בווקטור עכשיו יאחסן את התוצאה.</a:t>
            </a:r>
            <a:endParaRPr lang="en-US" altLang="he-IL" dirty="0">
              <a:latin typeface="Courier New" pitchFamily="49" charset="0"/>
            </a:endParaRPr>
          </a:p>
          <a:p>
            <a:pPr marL="560388" lvl="1" indent="-222250" defTabSz="895350" eaLnBrk="1" hangingPunct="1">
              <a:buFont typeface="Wingdings" panose="05000000000000000000" pitchFamily="2" charset="2"/>
              <a:buNone/>
              <a:tabLst>
                <a:tab pos="5029200" algn="l"/>
                <a:tab pos="5715000" algn="l"/>
              </a:tabLst>
              <a:defRPr/>
            </a:pPr>
            <a:r>
              <a:rPr lang="en-US" altLang="he-IL" dirty="0">
                <a:latin typeface="Courier New" pitchFamily="49" charset="0"/>
              </a:rPr>
              <a:t>[2,3,0] [2,3,2] [2,3,5] [2,3,10]</a:t>
            </a:r>
          </a:p>
          <a:p>
            <a:pPr marL="560388" lvl="1" indent="-222250" defTabSz="895350" eaLnBrk="1" hangingPunct="1">
              <a:tabLst>
                <a:tab pos="5029200" algn="l"/>
                <a:tab pos="5715000" algn="l"/>
              </a:tabLst>
              <a:defRPr/>
            </a:pPr>
            <a:endParaRPr lang="en-US" altLang="he-IL" dirty="0">
              <a:latin typeface="Courier New" pitchFamily="49" charset="0"/>
            </a:endParaRPr>
          </a:p>
          <a:p>
            <a:pPr marL="560388" lvl="1" indent="-22225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altLang="he-IL" dirty="0">
                <a:latin typeface="Courier New" pitchFamily="49" charset="0"/>
              </a:rPr>
              <a:t>combine4(v, </a:t>
            </a:r>
            <a:r>
              <a:rPr lang="en-US" altLang="he-IL" dirty="0" err="1">
                <a:latin typeface="Courier New" pitchFamily="49" charset="0"/>
              </a:rPr>
              <a:t>get_vec_start</a:t>
            </a:r>
            <a:r>
              <a:rPr lang="en-US" altLang="he-IL" dirty="0">
                <a:latin typeface="Courier New" pitchFamily="49" charset="0"/>
              </a:rPr>
              <a:t>(v)+2)	--&gt;	</a:t>
            </a:r>
          </a:p>
          <a:p>
            <a:pPr marL="560388" lvl="1" indent="-222250" algn="r" defTabSz="895350" rtl="1" eaLnBrk="1" hangingPunct="1">
              <a:buFont typeface="Wingdings" panose="05000000000000000000" pitchFamily="2" charset="2"/>
              <a:buNone/>
              <a:tabLst>
                <a:tab pos="5029200" algn="l"/>
                <a:tab pos="5715000" algn="l"/>
              </a:tabLst>
              <a:defRPr/>
            </a:pPr>
            <a:r>
              <a:rPr lang="he-IL" altLang="he-IL" dirty="0">
                <a:cs typeface="Arial" pitchFamily="34" charset="0"/>
              </a:rPr>
              <a:t>התוצאה שונה.</a:t>
            </a:r>
            <a:endParaRPr lang="en-US" altLang="he-IL" dirty="0">
              <a:latin typeface="Courier New" pitchFamily="49" charset="0"/>
            </a:endParaRPr>
          </a:p>
          <a:p>
            <a:pPr marL="560388" lvl="1" indent="-222250" defTabSz="895350" eaLnBrk="1" hangingPunct="1">
              <a:buFont typeface="Wingdings" panose="05000000000000000000" pitchFamily="2" charset="2"/>
              <a:buNone/>
              <a:tabLst>
                <a:tab pos="5029200" algn="l"/>
                <a:tab pos="5715000" algn="l"/>
              </a:tabLst>
              <a:defRPr/>
            </a:pPr>
            <a:r>
              <a:rPr lang="en-US" altLang="he-IL" dirty="0">
                <a:latin typeface="Courier New" pitchFamily="49" charset="0"/>
              </a:rPr>
              <a:t>[2,3,6] [2,3,6] [2,3,6] [2,3,11]</a:t>
            </a:r>
          </a:p>
          <a:p>
            <a:pPr marL="560388" lvl="1" indent="-222250" algn="r" defTabSz="895350" rtl="1" eaLnBrk="1" hangingPunct="1">
              <a:buFont typeface="Wingdings" panose="05000000000000000000" pitchFamily="2" charset="2"/>
              <a:buNone/>
              <a:tabLst>
                <a:tab pos="5029200" algn="l"/>
                <a:tab pos="5715000" algn="l"/>
              </a:tabLst>
              <a:defRPr/>
            </a:pPr>
            <a:r>
              <a:rPr lang="he-IL" altLang="he-IL" dirty="0">
                <a:latin typeface="Courier New" pitchFamily="49" charset="0"/>
                <a:cs typeface="Courier New" pitchFamily="49" charset="0"/>
              </a:rPr>
              <a:t>מסקנה:</a:t>
            </a:r>
            <a:r>
              <a:rPr lang="en-US" altLang="he-IL" dirty="0">
                <a:latin typeface="Courier New" pitchFamily="49" charset="0"/>
                <a:cs typeface="Courier New" pitchFamily="49" charset="0"/>
              </a:rPr>
              <a:t> combine3 </a:t>
            </a:r>
            <a:r>
              <a:rPr lang="he-IL" altLang="he-IL" dirty="0">
                <a:latin typeface="Courier New" pitchFamily="49" charset="0"/>
                <a:cs typeface="Courier New" pitchFamily="49" charset="0"/>
              </a:rPr>
              <a:t>ו</a:t>
            </a:r>
            <a:r>
              <a:rPr lang="en-US" altLang="he-IL" dirty="0">
                <a:latin typeface="Courier New" pitchFamily="49" charset="0"/>
                <a:cs typeface="Courier New" pitchFamily="49" charset="0"/>
              </a:rPr>
              <a:t>combine4 </a:t>
            </a:r>
            <a:r>
              <a:rPr lang="he-IL" altLang="he-IL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he-IL" altLang="he-IL" dirty="0">
                <a:latin typeface="Arial" pitchFamily="34" charset="0"/>
                <a:cs typeface="Arial" pitchFamily="34" charset="0"/>
              </a:rPr>
              <a:t>הן לא בהכרח זהות בנוכחות כינויים.</a:t>
            </a:r>
            <a:endParaRPr lang="en-US" altLang="he-IL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6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06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06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06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06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6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6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06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065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065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6531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747125" cy="573088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 eaLnBrk="1" hangingPunct="1"/>
            <a:r>
              <a:rPr lang="he-IL" altLang="he-IL">
                <a:cs typeface="Arial" panose="020B0604020202020204" pitchFamily="34" charset="0"/>
              </a:rPr>
              <a:t>חוסמי אופטימיזציות: </a:t>
            </a:r>
            <a:r>
              <a:rPr lang="en-US" altLang="he-IL">
                <a:cs typeface="Arial" panose="020B0604020202020204" pitchFamily="34" charset="0"/>
              </a:rPr>
              <a:t> </a:t>
            </a:r>
            <a:r>
              <a:rPr lang="en-US" altLang="he-IL"/>
              <a:t> Memory Aliasing</a:t>
            </a:r>
          </a:p>
        </p:txBody>
      </p:sp>
      <p:sp>
        <p:nvSpPr>
          <p:cNvPr id="416771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223838" indent="-223838" algn="r" defTabSz="895350" rtl="1" eaLnBrk="1" hangingPunct="1">
              <a:tabLst>
                <a:tab pos="5029200" algn="l"/>
                <a:tab pos="5715000" algn="l"/>
              </a:tabLst>
              <a:defRPr/>
            </a:pPr>
            <a:endParaRPr lang="en-US" altLang="he-IL" dirty="0">
              <a:cs typeface="Arial" pitchFamily="34" charset="0"/>
            </a:endParaRPr>
          </a:p>
          <a:p>
            <a:pPr marL="560388" lvl="1" indent="-222250" algn="r" defTabSz="895350" rtl="1" eaLnBrk="1" hangingPunct="1">
              <a:buFont typeface="Wingdings" panose="05000000000000000000" pitchFamily="2" charset="2"/>
              <a:buNone/>
              <a:tabLst>
                <a:tab pos="5029200" algn="l"/>
                <a:tab pos="5715000" algn="l"/>
              </a:tabLst>
              <a:defRPr/>
            </a:pPr>
            <a:r>
              <a:rPr lang="he-IL" altLang="he-IL" dirty="0">
                <a:cs typeface="Arial" pitchFamily="34" charset="0"/>
              </a:rPr>
              <a:t>נשים לב:</a:t>
            </a:r>
            <a:endParaRPr lang="en-US" altLang="he-IL" dirty="0">
              <a:cs typeface="Arial" pitchFamily="34" charset="0"/>
            </a:endParaRPr>
          </a:p>
          <a:p>
            <a:pPr marL="560388" lvl="1" indent="-222250" algn="r" defTabSz="895350" rtl="1" eaLnBrk="1" hangingPunct="1">
              <a:tabLst>
                <a:tab pos="5029200" algn="l"/>
                <a:tab pos="5715000" algn="l"/>
              </a:tabLst>
              <a:defRPr/>
            </a:pPr>
            <a:r>
              <a:rPr lang="he-IL" altLang="he-IL" dirty="0">
                <a:cs typeface="Arial" pitchFamily="34" charset="0"/>
              </a:rPr>
              <a:t>ניתן לומר למהדר שמצביע הוא לא </a:t>
            </a:r>
            <a:r>
              <a:rPr lang="en-US" altLang="he-IL" dirty="0">
                <a:cs typeface="Arial" pitchFamily="34" charset="0"/>
              </a:rPr>
              <a:t>aliased</a:t>
            </a:r>
            <a:r>
              <a:rPr lang="he-IL" altLang="he-IL" dirty="0">
                <a:cs typeface="Arial" pitchFamily="34" charset="0"/>
              </a:rPr>
              <a:t> בעזרת הוספת </a:t>
            </a:r>
            <a:r>
              <a:rPr lang="en-US" altLang="he-IL" dirty="0">
                <a:cs typeface="Arial" pitchFamily="34" charset="0"/>
              </a:rPr>
              <a:t>restrict</a:t>
            </a:r>
          </a:p>
          <a:p>
            <a:pPr marL="338138" lvl="1" indent="0" defTabSz="895350" eaLnBrk="1" hangingPunct="1">
              <a:buNone/>
              <a:tabLst>
                <a:tab pos="5029200" algn="l"/>
                <a:tab pos="5715000" algn="l"/>
              </a:tabLst>
              <a:defRPr/>
            </a:pPr>
            <a:endParaRPr lang="en-US" altLang="he-IL" sz="1800" b="0" dirty="0">
              <a:latin typeface="Courier New" panose="02070309020205020404" pitchFamily="49" charset="0"/>
            </a:endParaRPr>
          </a:p>
          <a:p>
            <a:pPr marL="338138" lvl="1" indent="0" defTabSz="895350" eaLnBrk="1" hangingPunct="1">
              <a:buNone/>
              <a:tabLst>
                <a:tab pos="5029200" algn="l"/>
                <a:tab pos="5715000" algn="l"/>
              </a:tabLst>
              <a:defRPr/>
            </a:pPr>
            <a:r>
              <a:rPr lang="en-US" altLang="he-IL" sz="1800" b="0" dirty="0">
                <a:latin typeface="Courier New" panose="02070309020205020404" pitchFamily="49" charset="0"/>
              </a:rPr>
              <a:t>void combine3(</a:t>
            </a:r>
            <a:r>
              <a:rPr lang="en-US" altLang="he-IL" sz="1800" b="0" dirty="0" err="1">
                <a:latin typeface="Courier New" panose="02070309020205020404" pitchFamily="49" charset="0"/>
              </a:rPr>
              <a:t>vec_ptr</a:t>
            </a:r>
            <a:r>
              <a:rPr lang="en-US" altLang="he-IL" sz="1800" b="0" dirty="0">
                <a:latin typeface="Courier New" panose="02070309020205020404" pitchFamily="49" charset="0"/>
              </a:rPr>
              <a:t> </a:t>
            </a:r>
            <a:r>
              <a:rPr lang="en-US" altLang="he-IL" sz="1800" dirty="0">
                <a:latin typeface="Courier New" panose="02070309020205020404" pitchFamily="49" charset="0"/>
              </a:rPr>
              <a:t>restrict</a:t>
            </a:r>
            <a:r>
              <a:rPr lang="en-US" altLang="he-IL" sz="1800" b="0" dirty="0">
                <a:latin typeface="Courier New" panose="02070309020205020404" pitchFamily="49" charset="0"/>
              </a:rPr>
              <a:t> v, int* </a:t>
            </a:r>
            <a:r>
              <a:rPr lang="en-US" altLang="he-IL" sz="1800" dirty="0">
                <a:latin typeface="Courier New" panose="02070309020205020404" pitchFamily="49" charset="0"/>
              </a:rPr>
              <a:t>restrict</a:t>
            </a:r>
            <a:r>
              <a:rPr lang="en-US" altLang="he-IL" sz="1800" b="0" dirty="0">
                <a:latin typeface="Courier New" panose="02070309020205020404" pitchFamily="49" charset="0"/>
              </a:rPr>
              <a:t> </a:t>
            </a:r>
            <a:r>
              <a:rPr lang="en-US" altLang="he-IL" sz="1800" b="0" dirty="0" err="1">
                <a:latin typeface="Courier New" panose="02070309020205020404" pitchFamily="49" charset="0"/>
              </a:rPr>
              <a:t>dest</a:t>
            </a:r>
            <a:r>
              <a:rPr lang="en-US" altLang="he-IL" sz="1800" b="0" dirty="0">
                <a:latin typeface="Courier New" panose="02070309020205020404" pitchFamily="49" charset="0"/>
              </a:rPr>
              <a:t>)</a:t>
            </a:r>
          </a:p>
          <a:p>
            <a:pPr marL="338138" lvl="1" indent="0" algn="r" defTabSz="895350" rtl="1" eaLnBrk="1" hangingPunct="1">
              <a:buNone/>
              <a:tabLst>
                <a:tab pos="5029200" algn="l"/>
                <a:tab pos="5715000" algn="l"/>
              </a:tabLst>
              <a:defRPr/>
            </a:pPr>
            <a:r>
              <a:rPr lang="he-IL" altLang="he-IL" dirty="0">
                <a:cs typeface="Arial" pitchFamily="34" charset="0"/>
              </a:rPr>
              <a:t>זה היה מאפשר למהדר לעבור ל </a:t>
            </a:r>
            <a:r>
              <a:rPr lang="en-US" altLang="he-IL" dirty="0">
                <a:cs typeface="Arial" pitchFamily="34" charset="0"/>
              </a:rPr>
              <a:t>combine4</a:t>
            </a:r>
            <a:r>
              <a:rPr lang="he-IL" altLang="he-IL" dirty="0">
                <a:cs typeface="Arial" pitchFamily="34" charset="0"/>
              </a:rPr>
              <a:t> לבד. </a:t>
            </a:r>
            <a:endParaRPr lang="en-US" altLang="he-IL" dirty="0">
              <a:cs typeface="Arial" pitchFamily="34" charset="0"/>
            </a:endParaRPr>
          </a:p>
          <a:p>
            <a:pPr marL="560388" lvl="1" indent="-222250" algn="r" defTabSz="895350" rtl="1" eaLnBrk="1" hangingPunct="1">
              <a:tabLst>
                <a:tab pos="5029200" algn="l"/>
                <a:tab pos="5715000" algn="l"/>
              </a:tabLst>
              <a:defRPr/>
            </a:pPr>
            <a:endParaRPr lang="he-IL" altLang="he-IL" dirty="0">
              <a:cs typeface="Arial" pitchFamily="34" charset="0"/>
            </a:endParaRPr>
          </a:p>
          <a:p>
            <a:pPr marL="560388" lvl="1" indent="-222250" algn="r" defTabSz="895350" rtl="1" eaLnBrk="1" hangingPunct="1">
              <a:tabLst>
                <a:tab pos="5029200" algn="l"/>
                <a:tab pos="5715000" algn="l"/>
              </a:tabLst>
              <a:defRPr/>
            </a:pPr>
            <a:r>
              <a:rPr lang="he-IL" altLang="he-IL" dirty="0">
                <a:cs typeface="Arial" pitchFamily="34" charset="0"/>
              </a:rPr>
              <a:t>ב </a:t>
            </a:r>
            <a:r>
              <a:rPr lang="en-US" altLang="he-IL" dirty="0"/>
              <a:t> C</a:t>
            </a:r>
            <a:r>
              <a:rPr lang="he-IL" altLang="he-IL" dirty="0">
                <a:cs typeface="Arial" pitchFamily="34" charset="0"/>
              </a:rPr>
              <a:t>, </a:t>
            </a:r>
            <a:r>
              <a:rPr lang="en-US" altLang="he-IL" dirty="0">
                <a:cs typeface="Arial" pitchFamily="34" charset="0"/>
              </a:rPr>
              <a:t>aliasing</a:t>
            </a:r>
            <a:r>
              <a:rPr lang="he-IL" altLang="he-IL" dirty="0">
                <a:cs typeface="Arial" pitchFamily="34" charset="0"/>
              </a:rPr>
              <a:t> נפוץ.</a:t>
            </a:r>
            <a:endParaRPr lang="en-US" altLang="he-IL" dirty="0">
              <a:cs typeface="Arial" pitchFamily="34" charset="0"/>
            </a:endParaRPr>
          </a:p>
          <a:p>
            <a:pPr marL="839788" lvl="2" indent="-165100" algn="r" defTabSz="895350" rtl="1" eaLnBrk="1" hangingPunct="1">
              <a:tabLst>
                <a:tab pos="5029200" algn="l"/>
                <a:tab pos="5715000" algn="l"/>
              </a:tabLst>
              <a:defRPr/>
            </a:pPr>
            <a:r>
              <a:rPr lang="he-IL" altLang="he-IL" dirty="0">
                <a:cs typeface="Arial" pitchFamily="34" charset="0"/>
              </a:rPr>
              <a:t>בגלל שניתן לבצע </a:t>
            </a:r>
            <a:r>
              <a:rPr lang="en-US" altLang="he-IL" dirty="0"/>
              <a:t>address arithmetic</a:t>
            </a:r>
            <a:r>
              <a:rPr lang="he-IL" altLang="he-IL" dirty="0">
                <a:cs typeface="Arial" pitchFamily="34" charset="0"/>
              </a:rPr>
              <a:t> (כלומר, חישוב מפורש של כתובת)</a:t>
            </a:r>
            <a:endParaRPr lang="en-US" altLang="he-IL" dirty="0">
              <a:cs typeface="Arial" pitchFamily="34" charset="0"/>
            </a:endParaRPr>
          </a:p>
          <a:p>
            <a:pPr marL="839788" lvl="2" indent="-165100" algn="r" defTabSz="895350" rtl="1" eaLnBrk="1" hangingPunct="1">
              <a:tabLst>
                <a:tab pos="5029200" algn="l"/>
                <a:tab pos="5715000" algn="l"/>
              </a:tabLst>
              <a:defRPr/>
            </a:pPr>
            <a:r>
              <a:rPr lang="he-IL" altLang="he-IL" dirty="0">
                <a:cs typeface="Arial" pitchFamily="34" charset="0"/>
              </a:rPr>
              <a:t>יש גישה ישירה למבנה המאחסן את הנתונים.</a:t>
            </a:r>
            <a:endParaRPr lang="en-US" altLang="he-IL" dirty="0"/>
          </a:p>
          <a:p>
            <a:pPr marL="560388" lvl="1" indent="-222250" algn="r" defTabSz="895350" rtl="1" eaLnBrk="1" hangingPunct="1">
              <a:tabLst>
                <a:tab pos="5029200" algn="l"/>
                <a:tab pos="5715000" algn="l"/>
              </a:tabLst>
              <a:defRPr/>
            </a:pPr>
            <a:endParaRPr lang="he-IL" altLang="he-IL" dirty="0"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6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16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16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16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16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6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16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6771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477250" cy="573088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 eaLnBrk="1" hangingPunct="1"/>
            <a:r>
              <a:rPr lang="he-IL" altLang="he-IL">
                <a:cs typeface="Arial" panose="020B0604020202020204" pitchFamily="34" charset="0"/>
              </a:rPr>
              <a:t>סיכום: אופטימיזציות שאינן תלויות מכונה.</a:t>
            </a:r>
            <a:endParaRPr lang="en-US" altLang="he-IL"/>
          </a:p>
        </p:txBody>
      </p:sp>
      <p:sp>
        <p:nvSpPr>
          <p:cNvPr id="407555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algn="r" rtl="1" eaLnBrk="1" hangingPunct="1">
              <a:defRPr/>
            </a:pPr>
            <a:r>
              <a:rPr lang="he-IL" altLang="he-IL" dirty="0">
                <a:cs typeface="Arial" pitchFamily="34" charset="0"/>
              </a:rPr>
              <a:t>1. הזזת קוד (</a:t>
            </a:r>
            <a:r>
              <a:rPr lang="en-US" altLang="he-IL" dirty="0"/>
              <a:t>Code Motion</a:t>
            </a:r>
            <a:r>
              <a:rPr lang="he-IL" altLang="he-IL" dirty="0">
                <a:cs typeface="Arial" pitchFamily="34" charset="0"/>
              </a:rPr>
              <a:t>)</a:t>
            </a:r>
            <a:endParaRPr lang="en-US" altLang="he-IL" dirty="0">
              <a:cs typeface="Arial" pitchFamily="34" charset="0"/>
            </a:endParaRPr>
          </a:p>
          <a:p>
            <a:pPr lvl="1" algn="r" rtl="1" eaLnBrk="1" hangingPunct="1">
              <a:defRPr/>
            </a:pPr>
            <a:r>
              <a:rPr lang="he-IL" altLang="he-IL" b="0" i="1" dirty="0">
                <a:cs typeface="Arial" pitchFamily="34" charset="0"/>
              </a:rPr>
              <a:t>מהדרים יודעים לעשות זאת במקרים מסוימים: מערכים פשוטים ולולאות פשוטות. </a:t>
            </a:r>
            <a:endParaRPr lang="en-US" altLang="he-IL" b="0" i="1" dirty="0"/>
          </a:p>
          <a:p>
            <a:pPr lvl="1" algn="r" rtl="1" eaLnBrk="1" hangingPunct="1">
              <a:defRPr/>
            </a:pPr>
            <a:r>
              <a:rPr lang="he-IL" altLang="he-IL" b="0" i="1" dirty="0">
                <a:cs typeface="Arial" pitchFamily="34" charset="0"/>
              </a:rPr>
              <a:t>לא יודעים לעשות זאת בנוכחות של 'כינויים' וקריאות לפונקציות.</a:t>
            </a:r>
            <a:endParaRPr lang="en-US" altLang="he-IL" b="0" i="1" dirty="0"/>
          </a:p>
          <a:p>
            <a:pPr algn="r" rtl="1" eaLnBrk="1" hangingPunct="1">
              <a:defRPr/>
            </a:pPr>
            <a:r>
              <a:rPr lang="he-IL" altLang="he-IL" dirty="0">
                <a:cs typeface="Arial" pitchFamily="34" charset="0"/>
              </a:rPr>
              <a:t>2. החלפת אופרטורים יקרים</a:t>
            </a:r>
            <a:endParaRPr lang="en-US" altLang="he-IL" dirty="0">
              <a:cs typeface="Arial" pitchFamily="34" charset="0"/>
            </a:endParaRPr>
          </a:p>
          <a:p>
            <a:pPr lvl="1" algn="r" rtl="1" eaLnBrk="1" hangingPunct="1">
              <a:defRPr/>
            </a:pPr>
            <a:r>
              <a:rPr lang="en-US" altLang="he-IL" dirty="0"/>
              <a:t>Shift, Add, instead of Multiply or Divide</a:t>
            </a:r>
          </a:p>
          <a:p>
            <a:pPr lvl="2" algn="r" rtl="1" eaLnBrk="1" hangingPunct="1">
              <a:defRPr/>
            </a:pPr>
            <a:r>
              <a:rPr lang="he-IL" altLang="he-IL" i="1" dirty="0" err="1">
                <a:cs typeface="Arial" pitchFamily="34" charset="0"/>
              </a:rPr>
              <a:t>בדר"כ</a:t>
            </a:r>
            <a:r>
              <a:rPr lang="he-IL" altLang="he-IL" i="1" dirty="0">
                <a:cs typeface="Arial" pitchFamily="34" charset="0"/>
              </a:rPr>
              <a:t> מהדרים מצליחים לעשות זאת לבד, אבל לא תמיד.</a:t>
            </a:r>
            <a:endParaRPr lang="en-US" altLang="he-IL" i="1" dirty="0">
              <a:cs typeface="Arial" pitchFamily="34" charset="0"/>
            </a:endParaRPr>
          </a:p>
          <a:p>
            <a:pPr lvl="2" algn="r" rtl="1" eaLnBrk="1" hangingPunct="1">
              <a:defRPr/>
            </a:pPr>
            <a:r>
              <a:rPr lang="he-IL" altLang="he-IL" i="1" dirty="0">
                <a:cs typeface="Arial" pitchFamily="34" charset="0"/>
              </a:rPr>
              <a:t>בכל זאת, תלוי מכונה</a:t>
            </a:r>
            <a:endParaRPr lang="en-US" altLang="he-IL" i="1" dirty="0">
              <a:cs typeface="Arial" pitchFamily="34" charset="0"/>
            </a:endParaRPr>
          </a:p>
          <a:p>
            <a:pPr algn="r" rtl="1" eaLnBrk="1" hangingPunct="1">
              <a:defRPr/>
            </a:pPr>
            <a:r>
              <a:rPr lang="he-IL" altLang="he-IL" dirty="0">
                <a:cs typeface="Arial" pitchFamily="34" charset="0"/>
              </a:rPr>
              <a:t>3. שמירת מידע ברגיסטרים במקום בזיכרון</a:t>
            </a:r>
            <a:endParaRPr lang="en-US" altLang="he-IL" dirty="0">
              <a:cs typeface="Arial" pitchFamily="34" charset="0"/>
            </a:endParaRPr>
          </a:p>
          <a:p>
            <a:pPr algn="r" rtl="1" eaLnBrk="1" hangingPunct="1">
              <a:defRPr/>
            </a:pPr>
            <a:endParaRPr lang="he-IL" altLang="he-IL" dirty="0">
              <a:cs typeface="Arial" pitchFamily="34" charset="0"/>
            </a:endParaRPr>
          </a:p>
          <a:p>
            <a:pPr algn="r" rtl="1" eaLnBrk="1" hangingPunct="1">
              <a:defRPr/>
            </a:pPr>
            <a:r>
              <a:rPr lang="he-IL" altLang="he-IL" dirty="0">
                <a:cs typeface="Arial" pitchFamily="34" charset="0"/>
              </a:rPr>
              <a:t>4. צרוף ביטויים משותפים. </a:t>
            </a:r>
            <a:endParaRPr lang="en-US" altLang="he-IL" dirty="0"/>
          </a:p>
          <a:p>
            <a:pPr lvl="1" algn="r" rtl="1" eaLnBrk="1" hangingPunct="1">
              <a:defRPr/>
            </a:pPr>
            <a:r>
              <a:rPr lang="he-IL" altLang="he-IL" b="0" i="1" dirty="0">
                <a:cs typeface="Arial" pitchFamily="34" charset="0"/>
              </a:rPr>
              <a:t>למהדרים יש יכולת </a:t>
            </a:r>
            <a:r>
              <a:rPr lang="he-IL" altLang="he-IL" b="0" i="1" dirty="0" err="1">
                <a:cs typeface="Arial" pitchFamily="34" charset="0"/>
              </a:rPr>
              <a:t>אלגבראית</a:t>
            </a:r>
            <a:r>
              <a:rPr lang="he-IL" altLang="he-IL" b="0" i="1" dirty="0">
                <a:cs typeface="Arial" pitchFamily="34" charset="0"/>
              </a:rPr>
              <a:t> מוגבלת. </a:t>
            </a:r>
            <a:endParaRPr lang="en-US" altLang="he-IL" b="0" i="1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7643813" cy="573088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 eaLnBrk="1" hangingPunct="1"/>
            <a:r>
              <a:rPr lang="he-IL" altLang="he-IL" sz="3400">
                <a:cs typeface="Arial" panose="020B0604020202020204" pitchFamily="34" charset="0"/>
              </a:rPr>
              <a:t>מהדרים הם מתרגמים מרובי אופטימיזציות</a:t>
            </a:r>
            <a:endParaRPr lang="en-US" altLang="he-IL" sz="3400">
              <a:cs typeface="Arial" panose="020B0604020202020204" pitchFamily="34" charset="0"/>
            </a:endParaRPr>
          </a:p>
        </p:txBody>
      </p:sp>
      <p:sp>
        <p:nvSpPr>
          <p:cNvPr id="382979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algn="r" rtl="1" eaLnBrk="1" hangingPunct="1">
              <a:defRPr/>
            </a:pPr>
            <a:r>
              <a:rPr lang="he-IL" altLang="he-IL" dirty="0">
                <a:cs typeface="Arial" pitchFamily="34" charset="0"/>
              </a:rPr>
              <a:t>ממפים ביעילות </a:t>
            </a:r>
            <a:r>
              <a:rPr lang="he-IL" altLang="he-IL" dirty="0" err="1">
                <a:cs typeface="Arial" pitchFamily="34" charset="0"/>
              </a:rPr>
              <a:t>תוכניות</a:t>
            </a:r>
            <a:r>
              <a:rPr lang="he-IL" altLang="he-IL" dirty="0">
                <a:cs typeface="Arial" pitchFamily="34" charset="0"/>
              </a:rPr>
              <a:t> לשפת מכונה</a:t>
            </a:r>
            <a:endParaRPr lang="en-US" altLang="he-IL" dirty="0">
              <a:cs typeface="Arial" pitchFamily="34" charset="0"/>
            </a:endParaRPr>
          </a:p>
          <a:p>
            <a:pPr lvl="1" algn="r" rtl="1" eaLnBrk="1" hangingPunct="1">
              <a:defRPr/>
            </a:pPr>
            <a:r>
              <a:rPr lang="he-IL" altLang="he-IL" dirty="0">
                <a:cs typeface="Arial" pitchFamily="34" charset="0"/>
              </a:rPr>
              <a:t>הקצאת רגיסטרים</a:t>
            </a:r>
            <a:endParaRPr lang="en-US" altLang="he-IL" dirty="0"/>
          </a:p>
          <a:p>
            <a:pPr lvl="1" algn="r" rtl="1" eaLnBrk="1" hangingPunct="1">
              <a:defRPr/>
            </a:pPr>
            <a:r>
              <a:rPr lang="he-IL" altLang="he-IL" dirty="0" err="1">
                <a:cs typeface="Arial" pitchFamily="34" charset="0"/>
              </a:rPr>
              <a:t>אופטימיזציות</a:t>
            </a:r>
            <a:r>
              <a:rPr lang="he-IL" altLang="he-IL" dirty="0">
                <a:cs typeface="Arial" pitchFamily="34" charset="0"/>
              </a:rPr>
              <a:t> 'זולות' לחישוב, מקומיות ושמרניות. </a:t>
            </a:r>
            <a:endParaRPr lang="en-US" altLang="he-IL" dirty="0">
              <a:cs typeface="Arial" pitchFamily="34" charset="0"/>
            </a:endParaRPr>
          </a:p>
          <a:p>
            <a:pPr algn="r" rtl="1" eaLnBrk="1" hangingPunct="1">
              <a:defRPr/>
            </a:pPr>
            <a:r>
              <a:rPr lang="he-IL" altLang="he-IL" dirty="0" err="1">
                <a:cs typeface="Arial" pitchFamily="34" charset="0"/>
              </a:rPr>
              <a:t>בדר"כ</a:t>
            </a:r>
            <a:r>
              <a:rPr lang="he-IL" altLang="he-IL" dirty="0">
                <a:cs typeface="Arial" pitchFamily="34" charset="0"/>
              </a:rPr>
              <a:t> לא יכולים להשפיע על סיבוכיות </a:t>
            </a:r>
            <a:r>
              <a:rPr lang="he-IL" altLang="he-IL" dirty="0" err="1">
                <a:cs typeface="Arial" pitchFamily="34" charset="0"/>
              </a:rPr>
              <a:t>אסימפטוטית</a:t>
            </a:r>
            <a:endParaRPr lang="en-US" altLang="he-IL" dirty="0">
              <a:cs typeface="Arial" pitchFamily="34" charset="0"/>
            </a:endParaRPr>
          </a:p>
          <a:p>
            <a:pPr lvl="1" algn="r" rtl="1" eaLnBrk="1" hangingPunct="1">
              <a:defRPr/>
            </a:pPr>
            <a:r>
              <a:rPr lang="he-IL" altLang="he-IL" dirty="0">
                <a:cs typeface="Arial" pitchFamily="34" charset="0"/>
              </a:rPr>
              <a:t>עדיין באחריות המתכנת לבחור את האלגוריתם הטוב ביותר</a:t>
            </a:r>
            <a:endParaRPr lang="en-US" altLang="he-IL" dirty="0">
              <a:cs typeface="Arial" pitchFamily="34" charset="0"/>
            </a:endParaRPr>
          </a:p>
          <a:p>
            <a:pPr lvl="1" algn="r" rtl="1" eaLnBrk="1" hangingPunct="1">
              <a:defRPr/>
            </a:pPr>
            <a:r>
              <a:rPr lang="he-IL" altLang="he-IL" dirty="0">
                <a:cs typeface="Arial" pitchFamily="34" charset="0"/>
              </a:rPr>
              <a:t>סיבוכיות </a:t>
            </a:r>
            <a:r>
              <a:rPr lang="en-US" altLang="he-IL" dirty="0">
                <a:cs typeface="Arial" pitchFamily="34" charset="0"/>
              </a:rPr>
              <a:t>O(…)</a:t>
            </a:r>
            <a:r>
              <a:rPr lang="he-IL" altLang="he-IL" dirty="0">
                <a:cs typeface="Arial" pitchFamily="34" charset="0"/>
              </a:rPr>
              <a:t> עדיין יותר חשובה משיפורים בפקטור קבוע. </a:t>
            </a:r>
          </a:p>
          <a:p>
            <a:pPr lvl="1" algn="r" rtl="1" eaLnBrk="1" hangingPunct="1">
              <a:defRPr/>
            </a:pPr>
            <a:r>
              <a:rPr lang="he-IL" altLang="he-IL" dirty="0">
                <a:cs typeface="Arial" pitchFamily="34" charset="0"/>
              </a:rPr>
              <a:t>אבל גם אלה חשובים...</a:t>
            </a:r>
            <a:endParaRPr lang="en-US" altLang="he-IL" dirty="0">
              <a:cs typeface="Arial" pitchFamily="34" charset="0"/>
            </a:endParaRPr>
          </a:p>
          <a:p>
            <a:pPr algn="r" rtl="1" eaLnBrk="1" hangingPunct="1">
              <a:defRPr/>
            </a:pPr>
            <a:r>
              <a:rPr lang="he-IL" altLang="he-IL" dirty="0">
                <a:cs typeface="Arial" pitchFamily="34" charset="0"/>
              </a:rPr>
              <a:t>מרכיבים רבים בקוד לא מאפשרים להם לעשות </a:t>
            </a:r>
            <a:r>
              <a:rPr lang="he-IL" altLang="he-IL" dirty="0" err="1">
                <a:cs typeface="Arial" pitchFamily="34" charset="0"/>
              </a:rPr>
              <a:t>אופטימיזציות</a:t>
            </a:r>
            <a:r>
              <a:rPr lang="he-IL" altLang="he-IL" dirty="0">
                <a:cs typeface="Arial" pitchFamily="34" charset="0"/>
              </a:rPr>
              <a:t> מרחיקות ראות.</a:t>
            </a:r>
            <a:endParaRPr lang="en-US" altLang="he-IL" dirty="0">
              <a:cs typeface="Arial" pitchFamily="34" charset="0"/>
            </a:endParaRPr>
          </a:p>
          <a:p>
            <a:pPr lvl="1" algn="r" rtl="1" eaLnBrk="1" hangingPunct="1">
              <a:defRPr/>
            </a:pPr>
            <a:r>
              <a:rPr lang="he-IL" altLang="he-IL" dirty="0">
                <a:cs typeface="Arial" pitchFamily="34" charset="0"/>
              </a:rPr>
              <a:t>חשש מ </a:t>
            </a:r>
            <a:r>
              <a:rPr lang="en-US" altLang="he-IL" dirty="0"/>
              <a:t>memory aliasing</a:t>
            </a:r>
          </a:p>
          <a:p>
            <a:pPr lvl="1" algn="r" rtl="1" eaLnBrk="1" hangingPunct="1">
              <a:defRPr/>
            </a:pPr>
            <a:r>
              <a:rPr lang="he-IL" altLang="he-IL" dirty="0">
                <a:cs typeface="Arial" pitchFamily="34" charset="0"/>
              </a:rPr>
              <a:t>חשש מ "תופעות לוואי" (</a:t>
            </a:r>
            <a:r>
              <a:rPr lang="en-US" altLang="he-IL" dirty="0"/>
              <a:t>side-effects</a:t>
            </a:r>
            <a:r>
              <a:rPr lang="he-IL" altLang="he-IL" dirty="0">
                <a:cs typeface="Arial" pitchFamily="34" charset="0"/>
              </a:rPr>
              <a:t>) של פרוצדורות.</a:t>
            </a:r>
            <a:endParaRPr lang="en-US" altLang="he-IL" dirty="0"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2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82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82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82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82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829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829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297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573088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 eaLnBrk="1" hangingPunct="1"/>
            <a:r>
              <a:rPr lang="he-IL" altLang="he-IL">
                <a:cs typeface="Arial" panose="020B0604020202020204" pitchFamily="34" charset="0"/>
              </a:rPr>
              <a:t>מגבלות של מהדרים</a:t>
            </a:r>
            <a:endParaRPr lang="en-US" altLang="he-IL">
              <a:cs typeface="Arial" panose="020B0604020202020204" pitchFamily="34" charset="0"/>
            </a:endParaRPr>
          </a:p>
        </p:txBody>
      </p:sp>
      <p:sp>
        <p:nvSpPr>
          <p:cNvPr id="384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066800"/>
            <a:ext cx="8307387" cy="52197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algn="r" rtl="1" eaLnBrk="1" hangingPunct="1">
              <a:defRPr/>
            </a:pPr>
            <a:r>
              <a:rPr lang="he-IL" altLang="he-IL">
                <a:cs typeface="Arial" pitchFamily="34" charset="0"/>
              </a:rPr>
              <a:t>נדרשים לעמוד במגבלות חמורות:</a:t>
            </a:r>
            <a:endParaRPr lang="en-US" altLang="he-IL">
              <a:cs typeface="Arial" pitchFamily="34" charset="0"/>
            </a:endParaRPr>
          </a:p>
          <a:p>
            <a:pPr lvl="1" algn="r" rtl="1" eaLnBrk="1" hangingPunct="1">
              <a:defRPr/>
            </a:pPr>
            <a:r>
              <a:rPr lang="he-IL" altLang="he-IL">
                <a:cs typeface="Arial" pitchFamily="34" charset="0"/>
              </a:rPr>
              <a:t>אסור להם לשנות את הסמנטיקה של התוכנית תחת כל תנאי.</a:t>
            </a:r>
            <a:endParaRPr lang="en-US" altLang="he-IL">
              <a:cs typeface="Arial" pitchFamily="34" charset="0"/>
            </a:endParaRPr>
          </a:p>
          <a:p>
            <a:pPr lvl="1" algn="r" rtl="1" eaLnBrk="1" hangingPunct="1">
              <a:defRPr/>
            </a:pPr>
            <a:r>
              <a:rPr lang="he-IL" altLang="he-IL">
                <a:cs typeface="Arial" pitchFamily="34" charset="0"/>
              </a:rPr>
              <a:t>דבר זה מונע מהם לבצע שינויים שהיו מתגלים כלא נכונים רק במקרים שלעולם לא קורים בפועל.</a:t>
            </a:r>
            <a:endParaRPr lang="en-US" altLang="he-IL">
              <a:cs typeface="Arial" pitchFamily="34" charset="0"/>
            </a:endParaRPr>
          </a:p>
          <a:p>
            <a:pPr algn="r" rtl="1" eaLnBrk="1" hangingPunct="1">
              <a:defRPr/>
            </a:pPr>
            <a:r>
              <a:rPr lang="he-IL" altLang="he-IL">
                <a:cs typeface="Arial" pitchFamily="34" charset="0"/>
              </a:rPr>
              <a:t>התנהגות של התוכנית שהיא מובנת מאליה למתכנת, יכולה להיות מוסתרת מפני המהדר בגלל סגנון תכנות</a:t>
            </a:r>
            <a:endParaRPr lang="en-US" altLang="he-IL">
              <a:cs typeface="Arial" pitchFamily="34" charset="0"/>
            </a:endParaRPr>
          </a:p>
          <a:p>
            <a:pPr lvl="1" algn="r" rtl="1" eaLnBrk="1" hangingPunct="1">
              <a:defRPr/>
            </a:pPr>
            <a:r>
              <a:rPr lang="he-IL" altLang="he-IL">
                <a:cs typeface="Arial" pitchFamily="34" charset="0"/>
              </a:rPr>
              <a:t>למשל: טווח ערכים במערך בפועל קטן יותר מאשר הטווח המוכרז.</a:t>
            </a:r>
            <a:endParaRPr lang="en-US" altLang="he-I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4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84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400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573088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 eaLnBrk="1" hangingPunct="1"/>
            <a:r>
              <a:rPr lang="he-IL" altLang="he-IL">
                <a:cs typeface="Arial" panose="020B0604020202020204" pitchFamily="34" charset="0"/>
              </a:rPr>
              <a:t>מגבלות של מהדרים</a:t>
            </a:r>
            <a:endParaRPr lang="en-US" altLang="he-IL">
              <a:cs typeface="Arial" panose="020B0604020202020204" pitchFamily="34" charset="0"/>
            </a:endParaRPr>
          </a:p>
        </p:txBody>
      </p:sp>
      <p:sp>
        <p:nvSpPr>
          <p:cNvPr id="415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066800"/>
            <a:ext cx="8307387" cy="52197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algn="r" rtl="1" eaLnBrk="1" hangingPunct="1">
              <a:defRPr/>
            </a:pPr>
            <a:r>
              <a:rPr lang="he-IL" altLang="he-IL">
                <a:cs typeface="Arial" pitchFamily="34" charset="0"/>
              </a:rPr>
              <a:t>רוב הניתוח המבוצע על ידי המהדר נעשה בתוך הפרוצדורות ולא ביניהן.</a:t>
            </a:r>
            <a:endParaRPr lang="en-US" altLang="he-IL">
              <a:cs typeface="Arial" pitchFamily="34" charset="0"/>
            </a:endParaRPr>
          </a:p>
          <a:p>
            <a:pPr lvl="1" algn="r" rtl="1" eaLnBrk="1" hangingPunct="1">
              <a:defRPr/>
            </a:pPr>
            <a:r>
              <a:rPr lang="he-IL" altLang="he-IL">
                <a:cs typeface="Arial" pitchFamily="34" charset="0"/>
              </a:rPr>
              <a:t>ניתוח של כלל התוכנית הוא לא מעשי בגלל אילוצי זמן.</a:t>
            </a:r>
          </a:p>
          <a:p>
            <a:pPr lvl="1" algn="r" rtl="1" eaLnBrk="1" hangingPunct="1">
              <a:defRPr/>
            </a:pPr>
            <a:r>
              <a:rPr lang="he-IL" altLang="he-IL">
                <a:cs typeface="Arial" pitchFamily="34" charset="0"/>
              </a:rPr>
              <a:t>מהדרים מודרניים עשויים לעשות ניתוח של כלל התוכנית עבור מקרים 'קלים', כגון:</a:t>
            </a:r>
            <a:r>
              <a:rPr lang="en-US" altLang="he-IL">
                <a:cs typeface="Arial" pitchFamily="34" charset="0"/>
              </a:rPr>
              <a:t> </a:t>
            </a:r>
            <a:endParaRPr lang="he-IL" altLang="he-IL">
              <a:cs typeface="Arial" pitchFamily="34" charset="0"/>
            </a:endParaRPr>
          </a:p>
          <a:p>
            <a:pPr lvl="2" algn="r" rtl="1" eaLnBrk="1" hangingPunct="1">
              <a:defRPr/>
            </a:pPr>
            <a:r>
              <a:rPr lang="he-IL" altLang="he-IL">
                <a:cs typeface="Arial" pitchFamily="34" charset="0"/>
              </a:rPr>
              <a:t>פעפוע קבועים </a:t>
            </a:r>
            <a:r>
              <a:rPr lang="en-US" altLang="he-IL">
                <a:cs typeface="Arial" pitchFamily="34" charset="0"/>
              </a:rPr>
              <a:t>constant propagation</a:t>
            </a:r>
          </a:p>
          <a:p>
            <a:pPr lvl="2" algn="r" rtl="1" eaLnBrk="1" hangingPunct="1">
              <a:defRPr/>
            </a:pPr>
            <a:r>
              <a:rPr lang="en-US" altLang="he-IL">
                <a:cs typeface="Arial" pitchFamily="34" charset="0"/>
              </a:rPr>
              <a:t>inlining</a:t>
            </a:r>
            <a:r>
              <a:rPr lang="he-IL" altLang="he-IL">
                <a:cs typeface="Arial" pitchFamily="34" charset="0"/>
              </a:rPr>
              <a:t> בין קבצים</a:t>
            </a:r>
          </a:p>
          <a:p>
            <a:pPr lvl="2" algn="r" rtl="1" eaLnBrk="1" hangingPunct="1">
              <a:defRPr/>
            </a:pPr>
            <a:endParaRPr lang="en-US" altLang="he-IL">
              <a:cs typeface="Arial" pitchFamily="34" charset="0"/>
            </a:endParaRPr>
          </a:p>
          <a:p>
            <a:pPr algn="r" rtl="1" eaLnBrk="1" hangingPunct="1">
              <a:defRPr/>
            </a:pPr>
            <a:r>
              <a:rPr lang="he-IL" altLang="he-IL">
                <a:cs typeface="Arial" pitchFamily="34" charset="0"/>
              </a:rPr>
              <a:t>מבוסס על מידע סטטי</a:t>
            </a:r>
            <a:endParaRPr lang="en-US" altLang="he-IL">
              <a:cs typeface="Arial" pitchFamily="34" charset="0"/>
            </a:endParaRPr>
          </a:p>
          <a:p>
            <a:pPr lvl="1" algn="r" rtl="1" eaLnBrk="1" hangingPunct="1">
              <a:defRPr/>
            </a:pPr>
            <a:r>
              <a:rPr lang="he-IL" altLang="he-IL">
                <a:cs typeface="Arial" pitchFamily="34" charset="0"/>
              </a:rPr>
              <a:t>לא יכול לזהות קלט שיתקבל בזמן ריצה, וכו'.</a:t>
            </a:r>
            <a:endParaRPr lang="en-US" altLang="he-IL">
              <a:cs typeface="Arial" pitchFamily="34" charset="0"/>
            </a:endParaRPr>
          </a:p>
          <a:p>
            <a:pPr algn="r" rtl="1" eaLnBrk="1" hangingPunct="1">
              <a:defRPr/>
            </a:pPr>
            <a:r>
              <a:rPr lang="he-IL" altLang="he-IL">
                <a:cs typeface="Arial" pitchFamily="34" charset="0"/>
              </a:rPr>
              <a:t>חייב להיות שמרני!</a:t>
            </a:r>
            <a:endParaRPr lang="en-US" altLang="he-IL"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16637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algn="r" rtl="1" eaLnBrk="1" hangingPunct="1">
              <a:defRPr/>
            </a:pPr>
            <a:r>
              <a:rPr lang="he-IL" altLang="he-IL" dirty="0">
                <a:cs typeface="Arial" pitchFamily="34" charset="0"/>
              </a:rPr>
              <a:t>הקטן את מספר הפעמים שקוד מורץ</a:t>
            </a:r>
            <a:endParaRPr lang="en-US" altLang="he-IL" dirty="0">
              <a:cs typeface="Arial" pitchFamily="34" charset="0"/>
            </a:endParaRPr>
          </a:p>
          <a:p>
            <a:pPr lvl="1" algn="r" rtl="1" eaLnBrk="1" hangingPunct="1">
              <a:defRPr/>
            </a:pPr>
            <a:r>
              <a:rPr lang="he-IL" altLang="he-IL" dirty="0">
                <a:cs typeface="Arial" pitchFamily="34" charset="0"/>
              </a:rPr>
              <a:t>בתנאי שזה לא ישנה את התוצאה</a:t>
            </a:r>
            <a:endParaRPr lang="en-US" altLang="he-IL" dirty="0">
              <a:cs typeface="Arial" pitchFamily="34" charset="0"/>
            </a:endParaRPr>
          </a:p>
          <a:p>
            <a:pPr lvl="1" algn="r" rtl="1" eaLnBrk="1" hangingPunct="1">
              <a:defRPr/>
            </a:pPr>
            <a:r>
              <a:rPr lang="he-IL" altLang="he-IL" dirty="0">
                <a:cs typeface="Arial" pitchFamily="34" charset="0"/>
              </a:rPr>
              <a:t>במיוחד כשמדובר בהוצאת קוד מלולאות</a:t>
            </a:r>
            <a:endParaRPr lang="en-US" altLang="he-IL" dirty="0">
              <a:cs typeface="Arial" pitchFamily="34" charset="0"/>
            </a:endParaRP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533400" y="3895725"/>
            <a:ext cx="2897188" cy="784225"/>
          </a:xfrm>
          <a:prstGeom prst="rect">
            <a:avLst/>
          </a:prstGeom>
          <a:solidFill>
            <a:srgbClr val="FFFF66"/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he-IL" sz="1400">
                <a:latin typeface="Courier New" panose="02070309020205020404" pitchFamily="49" charset="0"/>
              </a:rPr>
              <a:t>for (i = 0; i &lt; n; i++)</a:t>
            </a:r>
          </a:p>
          <a:p>
            <a:r>
              <a:rPr lang="en-US" altLang="he-IL" sz="1400">
                <a:latin typeface="Courier New" panose="02070309020205020404" pitchFamily="49" charset="0"/>
              </a:rPr>
              <a:t>  for (j = 0; j &lt; n; j++)</a:t>
            </a:r>
          </a:p>
          <a:p>
            <a:r>
              <a:rPr lang="en-US" altLang="he-IL" sz="1400">
                <a:latin typeface="Courier New" panose="02070309020205020404" pitchFamily="49" charset="0"/>
              </a:rPr>
              <a:t>    a[n*i + j] = b[j];</a:t>
            </a:r>
          </a:p>
        </p:txBody>
      </p:sp>
      <p:sp>
        <p:nvSpPr>
          <p:cNvPr id="385029" name="Rectangle 5"/>
          <p:cNvSpPr>
            <a:spLocks noChangeArrowheads="1"/>
          </p:cNvSpPr>
          <p:nvPr/>
        </p:nvSpPr>
        <p:spPr bwMode="auto">
          <a:xfrm>
            <a:off x="4572000" y="3667125"/>
            <a:ext cx="2897188" cy="1209675"/>
          </a:xfrm>
          <a:prstGeom prst="rect">
            <a:avLst/>
          </a:prstGeom>
          <a:solidFill>
            <a:srgbClr val="FFFF66"/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he-IL" sz="1400">
                <a:latin typeface="Courier New" panose="02070309020205020404" pitchFamily="49" charset="0"/>
              </a:rPr>
              <a:t>for (i = 0; i &lt; n; i++) {</a:t>
            </a:r>
          </a:p>
          <a:p>
            <a:r>
              <a:rPr lang="en-US" altLang="he-IL" sz="1400" i="1">
                <a:latin typeface="Courier New" panose="02070309020205020404" pitchFamily="49" charset="0"/>
              </a:rPr>
              <a:t>  int ni = n*i;</a:t>
            </a:r>
          </a:p>
          <a:p>
            <a:r>
              <a:rPr lang="en-US" altLang="he-IL" sz="1400">
                <a:latin typeface="Courier New" panose="02070309020205020404" pitchFamily="49" charset="0"/>
              </a:rPr>
              <a:t>  for (j = 0; j &lt; n; j++)</a:t>
            </a:r>
          </a:p>
          <a:p>
            <a:r>
              <a:rPr lang="en-US" altLang="he-IL" sz="1400">
                <a:latin typeface="Courier New" panose="02070309020205020404" pitchFamily="49" charset="0"/>
              </a:rPr>
              <a:t>    a[ni + j] = b[j];</a:t>
            </a:r>
          </a:p>
          <a:p>
            <a:r>
              <a:rPr lang="en-US" altLang="he-IL" sz="140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385030" name="Line 6"/>
          <p:cNvSpPr>
            <a:spLocks noChangeShapeType="1"/>
          </p:cNvSpPr>
          <p:nvPr/>
        </p:nvSpPr>
        <p:spPr bwMode="auto">
          <a:xfrm>
            <a:off x="3713163" y="4205288"/>
            <a:ext cx="584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7994650" cy="573088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 eaLnBrk="1" hangingPunct="1"/>
            <a:r>
              <a:rPr lang="he-IL" altLang="he-IL" dirty="0">
                <a:cs typeface="Arial" panose="020B0604020202020204" pitchFamily="34" charset="0"/>
              </a:rPr>
              <a:t>1. הזזת קוד </a:t>
            </a:r>
            <a:r>
              <a:rPr lang="en-US" altLang="he-IL" dirty="0">
                <a:cs typeface="Arial" panose="020B0604020202020204" pitchFamily="34" charset="0"/>
              </a:rPr>
              <a:t>(code motion)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5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85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5029" grpId="0" animBg="1"/>
      <p:bldP spid="38503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7994650" cy="573088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 eaLnBrk="1" hangingPunct="1"/>
            <a:r>
              <a:rPr lang="he-IL" altLang="he-IL" dirty="0">
                <a:cs typeface="Arial" panose="020B0604020202020204" pitchFamily="34" charset="0"/>
              </a:rPr>
              <a:t>הזזת קוד על ידי המהדר</a:t>
            </a:r>
            <a:endParaRPr lang="en-US" altLang="he-IL" dirty="0">
              <a:cs typeface="Arial" panose="020B0604020202020204" pitchFamily="34" charset="0"/>
            </a:endParaRPr>
          </a:p>
        </p:txBody>
      </p:sp>
      <p:sp>
        <p:nvSpPr>
          <p:cNvPr id="386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914400"/>
            <a:ext cx="8307387" cy="1970088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lvl="1" algn="r" rtl="1" eaLnBrk="1" hangingPunct="1">
              <a:defRPr/>
            </a:pPr>
            <a:r>
              <a:rPr lang="he-IL" altLang="he-IL">
                <a:cs typeface="Arial" pitchFamily="34" charset="0"/>
              </a:rPr>
              <a:t>בדר"כ מהדרים עושים עבודה טובה בטיפול במערכים ולולאות פשוטות. </a:t>
            </a:r>
            <a:endParaRPr lang="en-US" altLang="he-IL"/>
          </a:p>
          <a:p>
            <a:pPr eaLnBrk="1" hangingPunct="1">
              <a:defRPr/>
            </a:pPr>
            <a:r>
              <a:rPr lang="en-US" altLang="he-IL"/>
              <a:t>Code Generated by gcc</a:t>
            </a:r>
          </a:p>
          <a:p>
            <a:pPr eaLnBrk="1" hangingPunct="1">
              <a:defRPr/>
            </a:pPr>
            <a:endParaRPr lang="en-US" altLang="he-IL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609600" y="2209800"/>
            <a:ext cx="2897188" cy="784225"/>
          </a:xfrm>
          <a:prstGeom prst="rect">
            <a:avLst/>
          </a:prstGeom>
          <a:solidFill>
            <a:srgbClr val="FFFF66"/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he-IL" sz="1400">
                <a:latin typeface="Courier New" panose="02070309020205020404" pitchFamily="49" charset="0"/>
              </a:rPr>
              <a:t>for (i = 0; i &lt; n; i++)</a:t>
            </a:r>
          </a:p>
          <a:p>
            <a:r>
              <a:rPr lang="en-US" altLang="he-IL" sz="1400">
                <a:latin typeface="Courier New" panose="02070309020205020404" pitchFamily="49" charset="0"/>
              </a:rPr>
              <a:t>  for (j = 0; j &lt; n; j++)</a:t>
            </a:r>
          </a:p>
          <a:p>
            <a:r>
              <a:rPr lang="en-US" altLang="he-IL" sz="1400">
                <a:latin typeface="Courier New" panose="02070309020205020404" pitchFamily="49" charset="0"/>
              </a:rPr>
              <a:t>    a[n*i + j] = b[j];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1219200" y="3810000"/>
            <a:ext cx="5640388" cy="269875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he-IL" sz="1400" dirty="0">
                <a:latin typeface="Courier New" panose="02070309020205020404" pitchFamily="49" charset="0"/>
              </a:rPr>
              <a:t>  multiply R1,R2		# </a:t>
            </a:r>
            <a:r>
              <a:rPr lang="en-US" altLang="he-IL" sz="1400" dirty="0" err="1">
                <a:latin typeface="Courier New" panose="02070309020205020404" pitchFamily="49" charset="0"/>
              </a:rPr>
              <a:t>i</a:t>
            </a:r>
            <a:r>
              <a:rPr lang="en-US" altLang="he-IL" sz="1400" dirty="0">
                <a:latin typeface="Courier New" panose="02070309020205020404" pitchFamily="49" charset="0"/>
              </a:rPr>
              <a:t>*n</a:t>
            </a:r>
          </a:p>
          <a:p>
            <a:r>
              <a:rPr lang="en-US" altLang="he-IL" sz="1400" dirty="0">
                <a:latin typeface="Courier New" panose="02070309020205020404" pitchFamily="49" charset="0"/>
              </a:rPr>
              <a:t>  move 8(R8),R4		# a	</a:t>
            </a:r>
          </a:p>
          <a:p>
            <a:r>
              <a:rPr lang="en-US" altLang="he-IL" sz="1400" dirty="0">
                <a:latin typeface="Courier New" panose="02070309020205020404" pitchFamily="49" charset="0"/>
              </a:rPr>
              <a:t>  </a:t>
            </a:r>
            <a:r>
              <a:rPr lang="en-US" altLang="he-IL" sz="1400" dirty="0" err="1">
                <a:latin typeface="Courier New" panose="02070309020205020404" pitchFamily="49" charset="0"/>
              </a:rPr>
              <a:t>leal</a:t>
            </a:r>
            <a:r>
              <a:rPr lang="en-US" altLang="he-IL" sz="1400" dirty="0">
                <a:latin typeface="Courier New" panose="02070309020205020404" pitchFamily="49" charset="0"/>
              </a:rPr>
              <a:t> (R4,R2,4),R5	# p = </a:t>
            </a:r>
            <a:r>
              <a:rPr lang="en-US" altLang="he-IL" sz="1400" dirty="0" err="1">
                <a:latin typeface="Courier New" panose="02070309020205020404" pitchFamily="49" charset="0"/>
              </a:rPr>
              <a:t>a+i</a:t>
            </a:r>
            <a:r>
              <a:rPr lang="en-US" altLang="he-IL" sz="1400" dirty="0">
                <a:latin typeface="Courier New" panose="02070309020205020404" pitchFamily="49" charset="0"/>
              </a:rPr>
              <a:t>*n (scaled by 4)</a:t>
            </a:r>
          </a:p>
          <a:p>
            <a:r>
              <a:rPr lang="en-US" altLang="he-IL" sz="1400" dirty="0">
                <a:latin typeface="Courier New" panose="02070309020205020404" pitchFamily="49" charset="0"/>
              </a:rPr>
              <a:t>			# Inner Loop</a:t>
            </a:r>
          </a:p>
          <a:p>
            <a:r>
              <a:rPr lang="en-US" altLang="he-IL" sz="1400" dirty="0">
                <a:latin typeface="Courier New" panose="02070309020205020404" pitchFamily="49" charset="0"/>
              </a:rPr>
              <a:t>.L40:</a:t>
            </a:r>
          </a:p>
          <a:p>
            <a:r>
              <a:rPr lang="en-US" altLang="he-IL" sz="1400" dirty="0">
                <a:latin typeface="Courier New" panose="02070309020205020404" pitchFamily="49" charset="0"/>
              </a:rPr>
              <a:t>  move 12(R8),R4		# b</a:t>
            </a:r>
          </a:p>
          <a:p>
            <a:r>
              <a:rPr lang="en-US" altLang="he-IL" sz="1400" dirty="0">
                <a:latin typeface="Courier New" panose="02070309020205020404" pitchFamily="49" charset="0"/>
              </a:rPr>
              <a:t>  move (R4,R6,4),R2 	# </a:t>
            </a:r>
            <a:r>
              <a:rPr lang="en-US" altLang="he-IL" sz="1400" dirty="0" err="1">
                <a:latin typeface="Courier New" panose="02070309020205020404" pitchFamily="49" charset="0"/>
              </a:rPr>
              <a:t>b+j</a:t>
            </a:r>
            <a:r>
              <a:rPr lang="en-US" altLang="he-IL" sz="1400" dirty="0">
                <a:latin typeface="Courier New" panose="02070309020205020404" pitchFamily="49" charset="0"/>
              </a:rPr>
              <a:t>  (scaled by 4)</a:t>
            </a:r>
          </a:p>
          <a:p>
            <a:r>
              <a:rPr lang="en-US" altLang="he-IL" sz="1400" dirty="0">
                <a:latin typeface="Courier New" panose="02070309020205020404" pitchFamily="49" charset="0"/>
              </a:rPr>
              <a:t>  move R2,(R5)		# *p = b[j]</a:t>
            </a:r>
          </a:p>
          <a:p>
            <a:r>
              <a:rPr lang="en-US" altLang="he-IL" sz="1400" dirty="0">
                <a:latin typeface="Courier New" panose="02070309020205020404" pitchFamily="49" charset="0"/>
              </a:rPr>
              <a:t>  add $4,R5		# p++  (scaled by 4)</a:t>
            </a:r>
          </a:p>
          <a:p>
            <a:r>
              <a:rPr lang="en-US" altLang="he-IL" sz="1400" dirty="0">
                <a:latin typeface="Courier New" panose="02070309020205020404" pitchFamily="49" charset="0"/>
              </a:rPr>
              <a:t>  increment R6		# </a:t>
            </a:r>
            <a:r>
              <a:rPr lang="en-US" altLang="he-IL" sz="1400" dirty="0" err="1">
                <a:latin typeface="Courier New" panose="02070309020205020404" pitchFamily="49" charset="0"/>
              </a:rPr>
              <a:t>j++</a:t>
            </a:r>
            <a:endParaRPr lang="en-US" altLang="he-IL" sz="1400" dirty="0">
              <a:latin typeface="Courier New" panose="02070309020205020404" pitchFamily="49" charset="0"/>
            </a:endParaRPr>
          </a:p>
          <a:p>
            <a:r>
              <a:rPr lang="en-US" altLang="he-IL" sz="1400" dirty="0">
                <a:latin typeface="Courier New" panose="02070309020205020404" pitchFamily="49" charset="0"/>
              </a:rPr>
              <a:t>  compare R2 R6</a:t>
            </a:r>
          </a:p>
          <a:p>
            <a:r>
              <a:rPr lang="en-US" altLang="he-IL" sz="1400" dirty="0">
                <a:latin typeface="Courier New" panose="02070309020205020404" pitchFamily="49" charset="0"/>
              </a:rPr>
              <a:t>  </a:t>
            </a:r>
            <a:r>
              <a:rPr lang="en-US" altLang="he-IL" sz="1400" dirty="0" err="1">
                <a:latin typeface="Courier New" panose="02070309020205020404" pitchFamily="49" charset="0"/>
              </a:rPr>
              <a:t>jl</a:t>
            </a:r>
            <a:r>
              <a:rPr lang="en-US" altLang="he-IL" sz="1400" dirty="0">
                <a:latin typeface="Courier New" panose="02070309020205020404" pitchFamily="49" charset="0"/>
              </a:rPr>
              <a:t> .L40                 # loop if j&lt;n</a:t>
            </a:r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2667000" y="3200400"/>
            <a:ext cx="609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5410200" y="1828800"/>
            <a:ext cx="2897188" cy="1422400"/>
          </a:xfrm>
          <a:prstGeom prst="rect">
            <a:avLst/>
          </a:prstGeom>
          <a:solidFill>
            <a:srgbClr val="FFFF66"/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he-IL" sz="1400">
                <a:latin typeface="Courier New" panose="02070309020205020404" pitchFamily="49" charset="0"/>
              </a:rPr>
              <a:t>for (i = 0; i &lt; n; i++) {</a:t>
            </a:r>
          </a:p>
          <a:p>
            <a:r>
              <a:rPr lang="en-US" altLang="he-IL" sz="1400">
                <a:latin typeface="Courier New" panose="02070309020205020404" pitchFamily="49" charset="0"/>
              </a:rPr>
              <a:t>  int ni = n*i;</a:t>
            </a:r>
          </a:p>
          <a:p>
            <a:r>
              <a:rPr lang="en-US" altLang="he-IL" sz="1400" i="1">
                <a:latin typeface="Courier New" panose="02070309020205020404" pitchFamily="49" charset="0"/>
              </a:rPr>
              <a:t>  int *p = a+ni;</a:t>
            </a:r>
          </a:p>
          <a:p>
            <a:r>
              <a:rPr lang="en-US" altLang="he-IL" sz="1400">
                <a:latin typeface="Courier New" panose="02070309020205020404" pitchFamily="49" charset="0"/>
              </a:rPr>
              <a:t>  for (j = 0; j &lt; n; j++)</a:t>
            </a:r>
          </a:p>
          <a:p>
            <a:r>
              <a:rPr lang="en-US" altLang="he-IL" sz="1400">
                <a:latin typeface="Courier New" panose="02070309020205020404" pitchFamily="49" charset="0"/>
              </a:rPr>
              <a:t>    *p++ = b[j];</a:t>
            </a:r>
          </a:p>
          <a:p>
            <a:r>
              <a:rPr lang="en-US" altLang="he-IL" sz="140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 rot="5400000" flipH="1" flipV="1">
            <a:off x="4724400" y="3124200"/>
            <a:ext cx="609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2073275" y="1905000"/>
            <a:ext cx="4997450" cy="2049463"/>
          </a:xfrm>
          <a:prstGeom prst="rect">
            <a:avLst/>
          </a:prstGeom>
          <a:solidFill>
            <a:srgbClr val="FFFF66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tabLst>
                <a:tab pos="914400" algn="l"/>
                <a:tab pos="2286000" algn="l"/>
              </a:tabLst>
              <a:defRPr sz="2400" b="1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4538" indent="-246063">
              <a:spcBef>
                <a:spcPct val="25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tabLst>
                <a:tab pos="914400" algn="l"/>
                <a:tab pos="2286000" algn="l"/>
              </a:tabLst>
              <a:defRPr sz="2000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6175" indent="-238125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anose="05000000000000000000" pitchFamily="2" charset="2"/>
              <a:buChar char="l"/>
              <a:tabLst>
                <a:tab pos="914400" algn="l"/>
                <a:tab pos="2286000" algn="l"/>
              </a:tabLst>
              <a:defRPr b="1">
                <a:solidFill>
                  <a:schemeClr val="folHlink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»"/>
              <a:tabLst>
                <a:tab pos="914400" algn="l"/>
                <a:tab pos="2286000" algn="l"/>
              </a:tabLs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451100" indent="-228600">
              <a:spcBef>
                <a:spcPct val="20000"/>
              </a:spcBef>
              <a:buChar char="•"/>
              <a:tabLst>
                <a:tab pos="914400" algn="l"/>
                <a:tab pos="22860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9083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914400" algn="l"/>
                <a:tab pos="22860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3655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914400" algn="l"/>
                <a:tab pos="22860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8227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914400" algn="l"/>
                <a:tab pos="22860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2799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914400" algn="l"/>
                <a:tab pos="22860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he-IL" sz="1800">
                <a:solidFill>
                  <a:schemeClr val="tx1"/>
                </a:solidFill>
                <a:latin typeface="Courier New" panose="02070309020205020404" pitchFamily="49" charset="0"/>
              </a:rPr>
              <a:t>void lower(char *s)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he-IL" sz="1800">
                <a:solidFill>
                  <a:schemeClr val="tx1"/>
                </a:solidFill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he-IL" sz="1800">
                <a:solidFill>
                  <a:schemeClr val="tx1"/>
                </a:solidFill>
                <a:latin typeface="Courier New" panose="02070309020205020404" pitchFamily="49" charset="0"/>
              </a:rPr>
              <a:t>  int i;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he-IL" sz="1800">
                <a:solidFill>
                  <a:schemeClr val="tx1"/>
                </a:solidFill>
                <a:latin typeface="Courier New" panose="02070309020205020404" pitchFamily="49" charset="0"/>
              </a:rPr>
              <a:t>  for (i = 0; i &lt; strlen(s); i++)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he-IL" sz="1800">
                <a:solidFill>
                  <a:schemeClr val="tx1"/>
                </a:solidFill>
                <a:latin typeface="Courier New" panose="02070309020205020404" pitchFamily="49" charset="0"/>
              </a:rPr>
              <a:t>    if (s[i] &gt;= 'A' &amp;&amp; s[i] &lt;= 'Z')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he-IL" sz="1800">
                <a:solidFill>
                  <a:schemeClr val="tx1"/>
                </a:solidFill>
                <a:latin typeface="Courier New" panose="02070309020205020404" pitchFamily="49" charset="0"/>
              </a:rPr>
              <a:t>      s[i] -= ('A' - 'a');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he-IL" sz="1800">
                <a:solidFill>
                  <a:schemeClr val="tx1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39731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he-IL" dirty="0"/>
              <a:t>Procedure to Convert String to Lower Case</a:t>
            </a:r>
          </a:p>
          <a:p>
            <a:pPr eaLnBrk="1" hangingPunct="1">
              <a:defRPr/>
            </a:pPr>
            <a:endParaRPr lang="en-US" altLang="he-IL" dirty="0"/>
          </a:p>
          <a:p>
            <a:pPr eaLnBrk="1" hangingPunct="1">
              <a:defRPr/>
            </a:pPr>
            <a:endParaRPr lang="en-US" altLang="he-IL" dirty="0"/>
          </a:p>
          <a:p>
            <a:pPr eaLnBrk="1" hangingPunct="1">
              <a:defRPr/>
            </a:pPr>
            <a:endParaRPr lang="en-US" altLang="he-IL" dirty="0"/>
          </a:p>
          <a:p>
            <a:pPr eaLnBrk="1" hangingPunct="1">
              <a:defRPr/>
            </a:pPr>
            <a:endParaRPr lang="en-US" altLang="he-IL" dirty="0"/>
          </a:p>
          <a:p>
            <a:pPr eaLnBrk="1" hangingPunct="1">
              <a:defRPr/>
            </a:pPr>
            <a:endParaRPr lang="en-US" altLang="he-IL" dirty="0"/>
          </a:p>
          <a:p>
            <a:pPr algn="r" rtl="1" eaLnBrk="1" hangingPunct="1">
              <a:defRPr/>
            </a:pPr>
            <a:r>
              <a:rPr lang="he-IL" altLang="he-IL" dirty="0">
                <a:cs typeface="Arial" pitchFamily="34" charset="0"/>
              </a:rPr>
              <a:t>את המקרה הזה, כפי שנראה, המהדר לא יצליח לפתור*.</a:t>
            </a:r>
            <a:endParaRPr lang="en-US" altLang="he-IL" dirty="0">
              <a:cs typeface="Arial" pitchFamily="34" charset="0"/>
            </a:endParaRPr>
          </a:p>
          <a:p>
            <a:pPr algn="r" rtl="1" eaLnBrk="1" hangingPunct="1">
              <a:defRPr/>
            </a:pPr>
            <a:endParaRPr lang="en-US" altLang="he-IL" dirty="0">
              <a:cs typeface="Arial" pitchFamily="34" charset="0"/>
            </a:endParaRPr>
          </a:p>
          <a:p>
            <a:pPr algn="r" rtl="1" eaLnBrk="1" hangingPunct="1">
              <a:defRPr/>
            </a:pPr>
            <a:endParaRPr lang="en-US" altLang="he-IL" dirty="0">
              <a:cs typeface="Arial" pitchFamily="34" charset="0"/>
            </a:endParaRPr>
          </a:p>
          <a:p>
            <a:pPr algn="r" rtl="1" eaLnBrk="1" hangingPunct="1">
              <a:defRPr/>
            </a:pPr>
            <a:r>
              <a:rPr lang="he-IL" altLang="he-IL" sz="1800" dirty="0">
                <a:cs typeface="Arial" pitchFamily="34" charset="0"/>
              </a:rPr>
              <a:t>* גרסאות מודרניות של </a:t>
            </a:r>
            <a:r>
              <a:rPr lang="en-US" altLang="he-IL" sz="1800" dirty="0" err="1">
                <a:cs typeface="Arial" pitchFamily="34" charset="0"/>
              </a:rPr>
              <a:t>gcc</a:t>
            </a:r>
            <a:r>
              <a:rPr lang="he-IL" altLang="he-IL" sz="1800" dirty="0">
                <a:cs typeface="Arial" pitchFamily="34" charset="0"/>
              </a:rPr>
              <a:t> פותרות את זה בעזרת הוראות מיוחדות ב </a:t>
            </a:r>
            <a:r>
              <a:rPr lang="en-US" altLang="he-IL" sz="1800" dirty="0">
                <a:cs typeface="Arial" pitchFamily="34" charset="0"/>
              </a:rPr>
              <a:t>header</a:t>
            </a:r>
            <a:r>
              <a:rPr lang="he-IL" altLang="he-IL" sz="1800" dirty="0">
                <a:cs typeface="Arial" pitchFamily="34" charset="0"/>
              </a:rPr>
              <a:t> של </a:t>
            </a:r>
            <a:r>
              <a:rPr lang="he-IL" altLang="he-IL" sz="1800" dirty="0" err="1">
                <a:cs typeface="Arial" pitchFamily="34" charset="0"/>
              </a:rPr>
              <a:t>הספריה</a:t>
            </a:r>
            <a:r>
              <a:rPr lang="he-IL" altLang="he-IL" sz="1800" dirty="0">
                <a:cs typeface="Arial" pitchFamily="34" charset="0"/>
              </a:rPr>
              <a:t> </a:t>
            </a:r>
            <a:r>
              <a:rPr lang="en-US" altLang="he-IL" sz="1800" dirty="0" err="1">
                <a:cs typeface="Arial" pitchFamily="34" charset="0"/>
              </a:rPr>
              <a:t>string.h</a:t>
            </a:r>
            <a:endParaRPr lang="he-IL" altLang="he-IL" sz="1800" dirty="0">
              <a:cs typeface="Arial" pitchFamily="34" charset="0"/>
            </a:endParaRPr>
          </a:p>
          <a:p>
            <a:pPr algn="r" rtl="1" eaLnBrk="1" hangingPunct="1">
              <a:defRPr/>
            </a:pPr>
            <a:endParaRPr lang="en-US" altLang="he-IL" dirty="0">
              <a:cs typeface="Arial" pitchFamily="34" charset="0"/>
            </a:endParaRPr>
          </a:p>
          <a:p>
            <a:pPr algn="r" rtl="1" eaLnBrk="1" hangingPunct="1">
              <a:defRPr/>
            </a:pPr>
            <a:endParaRPr lang="he-IL" altLang="he-IL" dirty="0">
              <a:cs typeface="Arial" pitchFamily="34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-396552" y="247650"/>
            <a:ext cx="8716962" cy="781050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 eaLnBrk="1" hangingPunct="1"/>
            <a:r>
              <a:rPr lang="he-IL" altLang="he-IL" dirty="0">
                <a:cs typeface="Arial" panose="020B0604020202020204" pitchFamily="34" charset="0"/>
              </a:rPr>
              <a:t>הזזת קוד:</a:t>
            </a:r>
            <a:r>
              <a:rPr lang="en-US" altLang="he-IL" dirty="0">
                <a:cs typeface="Arial" panose="020B0604020202020204" pitchFamily="34" charset="0"/>
              </a:rPr>
              <a:t> </a:t>
            </a:r>
            <a:r>
              <a:rPr lang="he-IL" altLang="he-IL" dirty="0">
                <a:cs typeface="Arial" panose="020B0604020202020204" pitchFamily="34" charset="0"/>
              </a:rPr>
              <a:t>דוגמה נוספת</a:t>
            </a:r>
            <a:endParaRPr lang="en-US" altLang="he-IL" dirty="0"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73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73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7316" grpId="0" build="p"/>
    </p:bldLst>
  </p:timing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25137</TotalTime>
  <Pages>35</Pages>
  <Words>3918</Words>
  <Application>Microsoft Office PowerPoint</Application>
  <PresentationFormat>Letter Paper (8.5x11 in)</PresentationFormat>
  <Paragraphs>492</Paragraphs>
  <Slides>35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4" baseType="lpstr">
      <vt:lpstr>Arial</vt:lpstr>
      <vt:lpstr>Century Gothic</vt:lpstr>
      <vt:lpstr>Courier New</vt:lpstr>
      <vt:lpstr>Helvetica</vt:lpstr>
      <vt:lpstr>Symbol</vt:lpstr>
      <vt:lpstr>Times New Roman</vt:lpstr>
      <vt:lpstr>Wingdings</vt:lpstr>
      <vt:lpstr>class02</vt:lpstr>
      <vt:lpstr>Chart</vt:lpstr>
      <vt:lpstr> אופטימיזציה של תוכניות</vt:lpstr>
      <vt:lpstr>סיבוכיות: תיאוריה אל מול מציאות</vt:lpstr>
      <vt:lpstr>סוגי אופטימיזציות</vt:lpstr>
      <vt:lpstr>מהדרים הם מתרגמים מרובי אופטימיזציות</vt:lpstr>
      <vt:lpstr>מגבלות של מהדרים</vt:lpstr>
      <vt:lpstr>מגבלות של מהדרים</vt:lpstr>
      <vt:lpstr>1. הזזת קוד (code motion)</vt:lpstr>
      <vt:lpstr>הזזת קוד על ידי המהדר</vt:lpstr>
      <vt:lpstr>הזזת קוד: דוגמה נוספת</vt:lpstr>
      <vt:lpstr>Lower Case Conversion ביצועים של</vt:lpstr>
      <vt:lpstr>שיפור הביצועים</vt:lpstr>
      <vt:lpstr>זמני ריצה</vt:lpstr>
      <vt:lpstr>2. החלפת אופרטורים 'יקרים'</vt:lpstr>
      <vt:lpstr>3. שימוש ברגיסטרים</vt:lpstr>
      <vt:lpstr>4. צרוף ביטויים משותפים</vt:lpstr>
      <vt:lpstr>מדידת ביצועים</vt:lpstr>
      <vt:lpstr>דוגמה ל profiling</vt:lpstr>
      <vt:lpstr>דוגמה ל profiling</vt:lpstr>
      <vt:lpstr>Profilingועכשיו: </vt:lpstr>
      <vt:lpstr>תוצאות ה-  (gcc+gprof) Profiling</vt:lpstr>
      <vt:lpstr>אופטימיזציות</vt:lpstr>
      <vt:lpstr>אופטימיזציות נוספות</vt:lpstr>
      <vt:lpstr>מספר מלים על Profiling </vt:lpstr>
      <vt:lpstr>Profile-guided optimization</vt:lpstr>
      <vt:lpstr>מדדי זמן</vt:lpstr>
      <vt:lpstr>Cycles Per Element (CPE)</vt:lpstr>
      <vt:lpstr>דוגמה: חיבור איברי וקטור</vt:lpstr>
      <vt:lpstr>המשך דוגמה</vt:lpstr>
      <vt:lpstr>הוצא את  vec_length אל מחוץ ללולאה</vt:lpstr>
      <vt:lpstr>חוסמי אופטימיזציות: פונקציות</vt:lpstr>
      <vt:lpstr>עוד אופטימיזציות...</vt:lpstr>
      <vt:lpstr>הקטן גישות לזיכרון בעזרת רגיסטרים</vt:lpstr>
      <vt:lpstr>חוסמי אופטימיזציות:   Memory Aliasing</vt:lpstr>
      <vt:lpstr>חוסמי אופטימיזציות:   Memory Aliasing</vt:lpstr>
      <vt:lpstr>סיכום: אופטימיזציות שאינן תלויות מכונה.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Code Optimization I</dc:title>
  <dc:subject/>
  <dc:creator>Randal E. Bryant and David R. O'Hallaron</dc:creator>
  <cp:keywords/>
  <dc:description/>
  <cp:lastModifiedBy>Ofer Strichman</cp:lastModifiedBy>
  <cp:revision>177</cp:revision>
  <cp:lastPrinted>1998-08-31T18:34:23Z</cp:lastPrinted>
  <dcterms:created xsi:type="dcterms:W3CDTF">1998-08-11T09:19:24Z</dcterms:created>
  <dcterms:modified xsi:type="dcterms:W3CDTF">2021-07-18T19:30:03Z</dcterms:modified>
</cp:coreProperties>
</file>