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343" r:id="rId2"/>
    <p:sldId id="344" r:id="rId3"/>
    <p:sldId id="398" r:id="rId4"/>
    <p:sldId id="345" r:id="rId5"/>
    <p:sldId id="346" r:id="rId6"/>
    <p:sldId id="375" r:id="rId7"/>
    <p:sldId id="400" r:id="rId8"/>
    <p:sldId id="391" r:id="rId9"/>
    <p:sldId id="348" r:id="rId10"/>
    <p:sldId id="350" r:id="rId11"/>
    <p:sldId id="392" r:id="rId12"/>
    <p:sldId id="352" r:id="rId13"/>
    <p:sldId id="387" r:id="rId14"/>
    <p:sldId id="401" r:id="rId15"/>
    <p:sldId id="390" r:id="rId16"/>
    <p:sldId id="396" r:id="rId17"/>
    <p:sldId id="389" r:id="rId18"/>
    <p:sldId id="399" r:id="rId19"/>
    <p:sldId id="354" r:id="rId20"/>
    <p:sldId id="358" r:id="rId21"/>
    <p:sldId id="359" r:id="rId22"/>
    <p:sldId id="360" r:id="rId23"/>
    <p:sldId id="394" r:id="rId24"/>
    <p:sldId id="395" r:id="rId25"/>
    <p:sldId id="361" r:id="rId26"/>
    <p:sldId id="393" r:id="rId27"/>
    <p:sldId id="362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65" r:id="rId36"/>
    <p:sldId id="384" r:id="rId37"/>
    <p:sldId id="368" r:id="rId38"/>
  </p:sldIdLst>
  <p:sldSz cx="9144000" cy="6858000" type="letter"/>
  <p:notesSz cx="6799263" cy="9875838"/>
  <p:embeddedFontLst>
    <p:embeddedFont>
      <p:font typeface="Arial Unicode MS" panose="020B0604020202020204" charset="-128"/>
      <p:regular r:id="rId41"/>
    </p:embeddedFont>
    <p:embeddedFont>
      <p:font typeface="Century Gothic" panose="020B0502020202020204" pitchFamily="34" charset="0"/>
      <p:regular r:id="rId42"/>
      <p:bold r:id="rId43"/>
      <p:italic r:id="rId44"/>
      <p:boldItalic r:id="rId45"/>
    </p:embeddedFont>
    <p:embeddedFont>
      <p:font typeface="Tahoma" panose="020B0604030504040204" pitchFamily="34" charset="0"/>
      <p:regular r:id="rId46"/>
      <p:bold r:id="rId47"/>
    </p:embeddedFont>
  </p:embeddedFontLst>
  <p:custDataLst>
    <p:tags r:id="rId4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82254" autoAdjust="0"/>
  </p:normalViewPr>
  <p:slideViewPr>
    <p:cSldViewPr>
      <p:cViewPr varScale="1">
        <p:scale>
          <a:sx n="78" d="100"/>
          <a:sy n="78" d="100"/>
        </p:scale>
        <p:origin x="1650" y="90"/>
      </p:cViewPr>
      <p:guideLst>
        <p:guide orient="horz" pos="3113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0" Type="http://schemas.openxmlformats.org/officeDocument/2006/relationships/slide" Target="slides/slide19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019425" y="9405938"/>
            <a:ext cx="763588" cy="2555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 rtl="0" eaLnBrk="0" hangingPunct="0">
              <a:lnSpc>
                <a:spcPct val="90000"/>
              </a:lnSpc>
              <a:defRPr/>
            </a:pPr>
            <a:r>
              <a:rPr lang="en-US" sz="1200" b="0">
                <a:cs typeface="+mn-cs"/>
              </a:rPr>
              <a:t>Page </a:t>
            </a:r>
            <a:fld id="{625F66A8-DBCB-4C5A-9064-7393798C06FA}" type="slidenum">
              <a:rPr lang="he-IL" sz="1200" b="0">
                <a:cs typeface="+mn-cs"/>
              </a:rPr>
              <a:pPr algn="ctr" defTabSz="868363" rtl="0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 b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097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2650"/>
            <a:ext cx="4986337" cy="4441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997200" y="9405938"/>
            <a:ext cx="806450" cy="2555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 rtl="0" eaLnBrk="0" hangingPunct="0">
              <a:lnSpc>
                <a:spcPct val="90000"/>
              </a:lnSpc>
              <a:defRPr/>
            </a:pPr>
            <a:r>
              <a:rPr lang="en-US" sz="1200" b="0">
                <a:latin typeface="Century Gothic" pitchFamily="34" charset="0"/>
                <a:cs typeface="+mn-cs"/>
              </a:rPr>
              <a:t>Page </a:t>
            </a:r>
            <a:fld id="{5532AC54-DE6C-4DE8-BA74-C2ADBE56AA54}" type="slidenum">
              <a:rPr lang="he-IL" sz="1200" b="0">
                <a:latin typeface="Century Gothic" pitchFamily="34" charset="0"/>
                <a:cs typeface="+mn-cs"/>
              </a:rPr>
              <a:pPr algn="ctr" defTabSz="868363" rtl="0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Century Gothic" pitchFamily="34" charset="0"/>
              <a:cs typeface="+mn-cs"/>
            </a:endParaRP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7713"/>
            <a:ext cx="4916487" cy="3687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0422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comparison: the computer that guided </a:t>
            </a:r>
            <a:r>
              <a:rPr lang="en-US" dirty="0" err="1"/>
              <a:t>Apolo</a:t>
            </a:r>
            <a:r>
              <a:rPr lang="en-US" dirty="0"/>
              <a:t> 11 to the moon had 32k memory, and ran at a frequency of 2</a:t>
            </a:r>
            <a:r>
              <a:rPr lang="en-US" baseline="0" dirty="0"/>
              <a:t> </a:t>
            </a:r>
            <a:r>
              <a:rPr lang="en-US" baseline="0" dirty="0" err="1"/>
              <a:t>Mhrtz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015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dirty="0"/>
              <a:t>מידע נוסף שנשמר במחסנית: כתובת של משתנה זמני שיש צורך בכתובת שלו. זה קורה כשיש השמה כגון </a:t>
            </a:r>
            <a:r>
              <a:rPr lang="en-US" dirty="0">
                <a:cs typeface="Arial" charset="0"/>
              </a:rPr>
              <a:t>x = &amp;y</a:t>
            </a:r>
            <a:r>
              <a:rPr lang="he-IL" dirty="0"/>
              <a:t>. גם </a:t>
            </a:r>
            <a:r>
              <a:rPr lang="he-IL" dirty="0" err="1"/>
              <a:t>כש</a:t>
            </a:r>
            <a:r>
              <a:rPr lang="he-IL" dirty="0"/>
              <a:t> </a:t>
            </a:r>
            <a:r>
              <a:rPr lang="en-US" dirty="0">
                <a:cs typeface="Arial" charset="0"/>
              </a:rPr>
              <a:t>y</a:t>
            </a:r>
            <a:r>
              <a:rPr lang="he-IL" dirty="0"/>
              <a:t> לוקאלי ויש עבורו מקום ברגיסטר, מכיוון שצריך כתובת בשבילו אז עושים לו הקצאה במחסנית (לרגיסטר אין כתובת).</a:t>
            </a:r>
          </a:p>
          <a:p>
            <a:pPr algn="r" rtl="1"/>
            <a:r>
              <a:rPr lang="he-IL" dirty="0"/>
              <a:t>נזכור שהכתיבה במחסנית היא מלמעלה למטה, כלומר כתובות יורדות.</a:t>
            </a:r>
          </a:p>
          <a:p>
            <a:pPr algn="r" rtl="1"/>
            <a:r>
              <a:rPr lang="en-US" dirty="0">
                <a:cs typeface="Arial" charset="0"/>
              </a:rPr>
              <a:t>R7,R8</a:t>
            </a:r>
            <a:r>
              <a:rPr lang="he-IL" dirty="0"/>
              <a:t> הם רגיסטרים. שומרים בהם את מקום תחילת הפונקציה הנוכחית </a:t>
            </a:r>
            <a:r>
              <a:rPr lang="en-US" dirty="0">
                <a:cs typeface="Arial" charset="0"/>
              </a:rPr>
              <a:t>(frame pointer)</a:t>
            </a:r>
            <a:r>
              <a:rPr lang="he-IL" dirty="0"/>
              <a:t> והמקום האחרון בו כתוב במחסנית. מדוע צריך את ה </a:t>
            </a:r>
            <a:r>
              <a:rPr lang="en-US" dirty="0">
                <a:cs typeface="Arial" charset="0"/>
              </a:rPr>
              <a:t>frame pointer</a:t>
            </a:r>
            <a:r>
              <a:rPr lang="he-IL" dirty="0"/>
              <a:t>? למשל כי ממנו והלאה נמצאים הפרמטרים. בגלל זה ראינו קודם פקודות בסגנון </a:t>
            </a:r>
            <a:r>
              <a:rPr lang="en-US" dirty="0">
                <a:cs typeface="Arial" charset="0"/>
              </a:rPr>
              <a:t>move 12(R8)</a:t>
            </a:r>
            <a:r>
              <a:rPr lang="he-IL" dirty="0"/>
              <a:t>. עוד פרטים על כך בהערות בשקף הבא.</a:t>
            </a:r>
          </a:p>
          <a:p>
            <a:pPr algn="r" rtl="1"/>
            <a:r>
              <a:rPr lang="en-US" dirty="0"/>
              <a:t>Stack pointer moves with each entry to the stack. Frame pointer points to the beginning of the frame, i.e. the space in the stack that is dedicated to the procedure. </a:t>
            </a:r>
          </a:p>
          <a:p>
            <a:pPr algn="r" rtl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61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dirty="0"/>
              <a:t>נשים לב שה</a:t>
            </a:r>
            <a:r>
              <a:rPr lang="he-IL" baseline="0" dirty="0"/>
              <a:t> </a:t>
            </a:r>
            <a:r>
              <a:rPr lang="en-US" baseline="0" dirty="0"/>
              <a:t>frame-pointer</a:t>
            </a:r>
            <a:r>
              <a:rPr lang="he-IL" baseline="0" dirty="0"/>
              <a:t> של הפונקציה הקוראת יהיה האיבר הראשון במסגרת של הפונקציה הנקראת. עמ' 171 (מהדורה ראשונה) מסביר את זה. </a:t>
            </a:r>
          </a:p>
          <a:p>
            <a:pPr algn="r" rtl="1"/>
            <a:r>
              <a:rPr lang="he-IL" baseline="0" dirty="0"/>
              <a:t>כמו כן נשים לב שמהדר מודרני </a:t>
            </a:r>
            <a:r>
              <a:rPr lang="he-IL" baseline="0" dirty="0" err="1"/>
              <a:t>שהאופטימיזציות</a:t>
            </a:r>
            <a:r>
              <a:rPr lang="he-IL" baseline="0" dirty="0"/>
              <a:t> שלו מופעלות, לא יצור את המסגרת הזאת מלכתחילה כי אין כאן בכלל כתיבה למחסנית. אבל הדוגמה פשוטה ולכן מספיק טובה כדי להבין שפת מכונה.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45882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= R8</a:t>
            </a:r>
            <a:r>
              <a:rPr lang="he-IL" dirty="0"/>
              <a:t>  </a:t>
            </a:r>
            <a:endParaRPr lang="en-US" dirty="0"/>
          </a:p>
          <a:p>
            <a:pPr algn="r" rtl="1"/>
            <a:r>
              <a:rPr lang="en-US" dirty="0"/>
              <a:t>%</a:t>
            </a:r>
            <a:r>
              <a:rPr lang="en-US" dirty="0" err="1"/>
              <a:t>esp</a:t>
            </a:r>
            <a:r>
              <a:rPr lang="en-US" dirty="0"/>
              <a:t> = R7</a:t>
            </a:r>
          </a:p>
          <a:p>
            <a:pPr algn="r" rtl="1"/>
            <a:r>
              <a:rPr lang="he-IL" dirty="0"/>
              <a:t>בהתחלה שומרים את </a:t>
            </a:r>
            <a:r>
              <a:rPr lang="en-US" dirty="0"/>
              <a:t>R8</a:t>
            </a:r>
            <a:r>
              <a:rPr lang="he-IL" dirty="0"/>
              <a:t>, אשר כרגע מחזיק את ה </a:t>
            </a:r>
            <a:r>
              <a:rPr lang="en-US" dirty="0"/>
              <a:t>frame-pointer</a:t>
            </a:r>
            <a:r>
              <a:rPr lang="he-IL" dirty="0"/>
              <a:t> של הפונקציה הקוראת, במחסנית. כשנצא מהפונקציה הנקראת נצטרך לשחזר את הערך הזה עם </a:t>
            </a:r>
            <a:r>
              <a:rPr lang="en-US" dirty="0"/>
              <a:t>pop</a:t>
            </a:r>
            <a:r>
              <a:rPr lang="he-IL" dirty="0"/>
              <a:t> </a:t>
            </a:r>
          </a:p>
          <a:p>
            <a:pPr algn="r" rtl="1"/>
            <a:r>
              <a:rPr lang="he-IL" dirty="0"/>
              <a:t>אח"כ מעתיקים את </a:t>
            </a:r>
            <a:r>
              <a:rPr lang="en-US" dirty="0"/>
              <a:t>R7</a:t>
            </a:r>
            <a:r>
              <a:rPr lang="he-IL" dirty="0"/>
              <a:t> ל </a:t>
            </a:r>
            <a:r>
              <a:rPr lang="en-US" dirty="0"/>
              <a:t>R8</a:t>
            </a:r>
            <a:r>
              <a:rPr lang="he-IL" dirty="0"/>
              <a:t>. הסיבה היא שמה שהיה ה </a:t>
            </a:r>
            <a:r>
              <a:rPr lang="en-US" dirty="0"/>
              <a:t>stack pointer</a:t>
            </a:r>
            <a:r>
              <a:rPr lang="he-IL" dirty="0"/>
              <a:t> בפונקציה הקוראת הופך להיות ה </a:t>
            </a:r>
            <a:r>
              <a:rPr lang="en-US" dirty="0"/>
              <a:t>frame pointer</a:t>
            </a:r>
            <a:r>
              <a:rPr lang="he-IL" dirty="0"/>
              <a:t> בפונקציה הנקראת. </a:t>
            </a:r>
          </a:p>
          <a:p>
            <a:pPr algn="r" rtl="1"/>
            <a:r>
              <a:rPr lang="he-IL" dirty="0"/>
              <a:t>בסוף הפונקציה:</a:t>
            </a:r>
            <a:r>
              <a:rPr lang="en-US" dirty="0"/>
              <a:t> </a:t>
            </a:r>
            <a:endParaRPr lang="he-IL" dirty="0"/>
          </a:p>
          <a:p>
            <a:pPr algn="r" rtl="1"/>
            <a:r>
              <a:rPr lang="he-IL" dirty="0"/>
              <a:t>משחזרים את </a:t>
            </a:r>
            <a:r>
              <a:rPr lang="en-US" dirty="0"/>
              <a:t>R7</a:t>
            </a:r>
            <a:r>
              <a:rPr lang="he-IL" dirty="0"/>
              <a:t> על ידי זה שמעתיקים אליו את </a:t>
            </a:r>
            <a:r>
              <a:rPr lang="en-US" dirty="0"/>
              <a:t>R8</a:t>
            </a:r>
            <a:r>
              <a:rPr lang="he-IL" dirty="0"/>
              <a:t>  </a:t>
            </a:r>
            <a:r>
              <a:rPr lang="en-US" dirty="0"/>
              <a:t>(</a:t>
            </a:r>
            <a:r>
              <a:rPr lang="en-US" dirty="0" err="1"/>
              <a:t>movl</a:t>
            </a:r>
            <a:r>
              <a:rPr lang="en-US" dirty="0"/>
              <a:t> R7 R8)</a:t>
            </a:r>
            <a:endParaRPr lang="he-IL" dirty="0"/>
          </a:p>
          <a:p>
            <a:pPr algn="r" rtl="1"/>
            <a:r>
              <a:rPr lang="he-IL" dirty="0"/>
              <a:t>משחזרים את </a:t>
            </a:r>
            <a:r>
              <a:rPr lang="en-US" dirty="0"/>
              <a:t>R8</a:t>
            </a:r>
            <a:r>
              <a:rPr lang="he-IL" dirty="0"/>
              <a:t> של הפונקציה המקורית </a:t>
            </a:r>
            <a:r>
              <a:rPr lang="en-US" dirty="0"/>
              <a:t>(</a:t>
            </a:r>
            <a:r>
              <a:rPr lang="en-US" dirty="0" err="1"/>
              <a:t>popl</a:t>
            </a:r>
            <a:r>
              <a:rPr lang="en-US" dirty="0"/>
              <a:t> R8)</a:t>
            </a:r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43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This is already after R1 contains y (see previous slides).</a:t>
            </a:r>
          </a:p>
          <a:p>
            <a:endParaRPr lang="en-US" dirty="0"/>
          </a:p>
          <a:p>
            <a:r>
              <a:rPr lang="en-US" dirty="0"/>
              <a:t>Why R8+8 ?</a:t>
            </a:r>
          </a:p>
          <a:p>
            <a:r>
              <a:rPr lang="en-US" dirty="0"/>
              <a:t>As will be shown in the next slide, R8 holds the frame pointer of the current function. The arguments to the current function are stored in the *caller* function, which is always higher (higher address) in the stack. Specifically, the first argument is stored in location +8. The second will be in +12 if the first requires 4 bytes, but may be something else otherwise.</a:t>
            </a:r>
          </a:p>
        </p:txBody>
      </p:sp>
    </p:spTree>
    <p:extLst>
      <p:ext uri="{BB962C8B-B14F-4D97-AF65-F5344CB8AC3E}">
        <p14:creationId xmlns:p14="http://schemas.microsoft.com/office/powerpoint/2010/main" val="2578113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867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dirty="0"/>
              <a:t>בשיעור הבא נראה דוגמה לשימוש בפקודה זאת.</a:t>
            </a:r>
          </a:p>
          <a:p>
            <a:pPr algn="r" rtl="1"/>
            <a:r>
              <a:rPr lang="he-IL" dirty="0">
                <a:cs typeface="Arial" charset="0"/>
              </a:rPr>
              <a:t>תרגיל: כיצד תראה פקודת </a:t>
            </a:r>
            <a:r>
              <a:rPr lang="en-US" dirty="0">
                <a:cs typeface="Arial" charset="0"/>
              </a:rPr>
              <a:t>move</a:t>
            </a:r>
            <a:r>
              <a:rPr lang="he-IL" dirty="0">
                <a:cs typeface="Arial" charset="0"/>
              </a:rPr>
              <a:t> עבור </a:t>
            </a:r>
            <a:r>
              <a:rPr lang="en-US" baseline="0" dirty="0">
                <a:cs typeface="Arial" charset="0"/>
              </a:rPr>
              <a:t>J = a[3]</a:t>
            </a:r>
          </a:p>
        </p:txBody>
      </p:sp>
    </p:spTree>
    <p:extLst>
      <p:ext uri="{BB962C8B-B14F-4D97-AF65-F5344CB8AC3E}">
        <p14:creationId xmlns:p14="http://schemas.microsoft.com/office/powerpoint/2010/main" val="2516834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dirty="0"/>
              <a:t>דוגמאות לשימוש ב </a:t>
            </a:r>
            <a:r>
              <a:rPr lang="en-US" dirty="0" err="1"/>
              <a:t>leal</a:t>
            </a:r>
            <a:r>
              <a:rPr lang="he-IL" dirty="0"/>
              <a:t> בהקשר אחר (לא הבאת כתובת). </a:t>
            </a:r>
            <a:r>
              <a:rPr lang="en-US" dirty="0"/>
              <a:t>Leal</a:t>
            </a:r>
            <a:r>
              <a:rPr lang="he-IL" dirty="0"/>
              <a:t> יודע רק להכפיל בכפולות של חזקת 2 ( </a:t>
            </a:r>
            <a:r>
              <a:rPr lang="en-US" dirty="0"/>
              <a:t>,...2,4,8,16</a:t>
            </a:r>
            <a:r>
              <a:rPr lang="he-IL" dirty="0"/>
              <a:t>)</a:t>
            </a:r>
          </a:p>
          <a:p>
            <a:pPr algn="r" rtl="1"/>
            <a:r>
              <a:rPr lang="he-IL" dirty="0"/>
              <a:t>נניח ש </a:t>
            </a:r>
            <a:r>
              <a:rPr lang="en-US" dirty="0"/>
              <a:t>n</a:t>
            </a:r>
            <a:r>
              <a:rPr lang="he-IL" dirty="0"/>
              <a:t> נמצא ב </a:t>
            </a:r>
            <a:r>
              <a:rPr lang="en-US" dirty="0"/>
              <a:t>R2</a:t>
            </a:r>
            <a:r>
              <a:rPr lang="he-IL" dirty="0"/>
              <a:t> ו </a:t>
            </a:r>
            <a:r>
              <a:rPr lang="en-US" dirty="0"/>
              <a:t>x</a:t>
            </a:r>
            <a:r>
              <a:rPr lang="he-IL" dirty="0"/>
              <a:t> ב </a:t>
            </a:r>
            <a:r>
              <a:rPr lang="en-US" dirty="0"/>
              <a:t>R3</a:t>
            </a:r>
            <a:endParaRPr lang="he-IL" dirty="0"/>
          </a:p>
          <a:p>
            <a:pPr algn="l" rtl="0"/>
            <a:r>
              <a:rPr lang="en-US" dirty="0"/>
              <a:t>x = n * 8 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err="1">
                <a:sym typeface="Wingdings" panose="05000000000000000000" pitchFamily="2" charset="2"/>
              </a:rPr>
              <a:t>leal</a:t>
            </a:r>
            <a:r>
              <a:rPr lang="en-US" dirty="0">
                <a:sym typeface="Wingdings" panose="05000000000000000000" pitchFamily="2" charset="2"/>
              </a:rPr>
              <a:t> (, R2, 8) R3</a:t>
            </a:r>
            <a:endParaRPr lang="he-IL" dirty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מה קורה כאן ?</a:t>
            </a:r>
            <a:r>
              <a:rPr lang="en-US" dirty="0"/>
              <a:t> </a:t>
            </a:r>
            <a:r>
              <a:rPr lang="he-IL" dirty="0"/>
              <a:t> האיבר הראשון הוא ריק, ולכן החישוב שמתקבל הוא </a:t>
            </a:r>
            <a:r>
              <a:rPr lang="en-US" dirty="0"/>
              <a:t>0 + n * 8</a:t>
            </a:r>
            <a:r>
              <a:rPr lang="he-IL" dirty="0"/>
              <a:t>. בגלל שזה </a:t>
            </a:r>
            <a:r>
              <a:rPr lang="en-US" dirty="0" err="1"/>
              <a:t>leal</a:t>
            </a:r>
            <a:r>
              <a:rPr lang="he-IL" dirty="0"/>
              <a:t> הוא לוקח את הערך בתוך הסוגריים, ולא את הערך </a:t>
            </a:r>
            <a:r>
              <a:rPr lang="he-IL" dirty="0" err="1"/>
              <a:t>המוצבע</a:t>
            </a:r>
            <a:r>
              <a:rPr lang="he-IL" dirty="0"/>
              <a:t> על ידי זה. </a:t>
            </a:r>
          </a:p>
          <a:p>
            <a:pPr algn="r" rtl="1"/>
            <a:endParaRPr lang="he-IL" dirty="0"/>
          </a:p>
          <a:p>
            <a:pPr algn="l" rtl="0"/>
            <a:r>
              <a:rPr lang="en-US" dirty="0"/>
              <a:t>X = n * 15 </a:t>
            </a:r>
            <a:r>
              <a:rPr lang="en-US" dirty="0">
                <a:sym typeface="Wingdings" panose="05000000000000000000" pitchFamily="2" charset="2"/>
              </a:rPr>
              <a:t> </a:t>
            </a:r>
          </a:p>
          <a:p>
            <a:pPr algn="l" rtl="0"/>
            <a:r>
              <a:rPr lang="en-US" dirty="0">
                <a:sym typeface="Wingdings" panose="05000000000000000000" pitchFamily="2" charset="2"/>
              </a:rPr>
              <a:t>Leal(R2,R2,4) R3</a:t>
            </a:r>
          </a:p>
          <a:p>
            <a:pPr algn="l" rtl="0"/>
            <a:r>
              <a:rPr lang="en-US" dirty="0">
                <a:sym typeface="Wingdings" panose="05000000000000000000" pitchFamily="2" charset="2"/>
              </a:rPr>
              <a:t>Leal(R3,R3,2) R3</a:t>
            </a:r>
          </a:p>
          <a:p>
            <a:pPr algn="r" rtl="1"/>
            <a:r>
              <a:rPr lang="he-IL" dirty="0">
                <a:sym typeface="Wingdings" panose="05000000000000000000" pitchFamily="2" charset="2"/>
              </a:rPr>
              <a:t>מה שעשינו כאן זה הכפלה ב 5 בשורה הראשונה </a:t>
            </a:r>
            <a:r>
              <a:rPr lang="en-US" dirty="0">
                <a:sym typeface="Wingdings" panose="05000000000000000000" pitchFamily="2" charset="2"/>
              </a:rPr>
              <a:t>(R2 + R2*4)</a:t>
            </a:r>
            <a:r>
              <a:rPr lang="he-IL" dirty="0">
                <a:sym typeface="Wingdings" panose="05000000000000000000" pitchFamily="2" charset="2"/>
              </a:rPr>
              <a:t>, והכפלת התוצאה ב 3, בשורה השנייה. </a:t>
            </a: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3012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/>
              <a:t>אפשר לדעת שזה </a:t>
            </a:r>
            <a:r>
              <a:rPr lang="en-US">
                <a:cs typeface="Arial" charset="0"/>
              </a:rPr>
              <a:t>yp</a:t>
            </a:r>
            <a:r>
              <a:rPr lang="he-IL"/>
              <a:t> רק לפי המיקום בזיכרון. אם בוחנים את הזיכרון (בשקף הבא) רואים שבהזחה 12 נמצא </a:t>
            </a:r>
            <a:r>
              <a:rPr lang="en-US">
                <a:cs typeface="Arial" charset="0"/>
              </a:rPr>
              <a:t>Y</a:t>
            </a:r>
            <a:r>
              <a:rPr lang="he-IL"/>
              <a:t>.</a:t>
            </a: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02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/>
              <a:t>מידע נוסף על המחסנית: כתובת של משתנה זמני שיש צורך בכתובת שלו. זה קורה כשיש השמה כגון </a:t>
            </a:r>
            <a:r>
              <a:rPr lang="en-US">
                <a:cs typeface="Arial" charset="0"/>
              </a:rPr>
              <a:t>x = &amp;y</a:t>
            </a:r>
            <a:r>
              <a:rPr lang="he-IL"/>
              <a:t>. גם כש </a:t>
            </a:r>
            <a:r>
              <a:rPr lang="en-US">
                <a:cs typeface="Arial" charset="0"/>
              </a:rPr>
              <a:t>y</a:t>
            </a:r>
            <a:r>
              <a:rPr lang="he-IL"/>
              <a:t> לוקאלי ויש עבורו מקום, עדיין צריך את הכתובת שלו.</a:t>
            </a: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17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מי ביצע את החישוב הזה ?</a:t>
            </a:r>
            <a:r>
              <a:rPr lang="en-US" dirty="0"/>
              <a:t> </a:t>
            </a:r>
          </a:p>
          <a:p>
            <a:pPr algn="r" rtl="1"/>
            <a:r>
              <a:rPr lang="he-IL" dirty="0"/>
              <a:t>המהדר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88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dirty="0"/>
              <a:t>בעשור האחרון אינטל עברו למעבד חדש כל שנתיים (היה פעם ב 3 שנים ומעלה בעבר).</a:t>
            </a:r>
          </a:p>
        </p:txBody>
      </p:sp>
    </p:spTree>
    <p:extLst>
      <p:ext uri="{BB962C8B-B14F-4D97-AF65-F5344CB8AC3E}">
        <p14:creationId xmlns:p14="http://schemas.microsoft.com/office/powerpoint/2010/main" val="1176788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comparison: the computer that guided Apollo 11 to the moon, had</a:t>
            </a:r>
            <a:r>
              <a:rPr lang="en-US" baseline="0" dirty="0"/>
              <a:t> 32k of memory and ran at a frequency of 2Mhz.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1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לגבי חלקו של פרופ' אורי </a:t>
            </a:r>
            <a:r>
              <a:rPr lang="he-IL" dirty="0" err="1"/>
              <a:t>וייזר</a:t>
            </a:r>
            <a:r>
              <a:rPr lang="he-IL" dirty="0"/>
              <a:t>:</a:t>
            </a:r>
            <a:r>
              <a:rPr lang="en-US" dirty="0"/>
              <a:t> </a:t>
            </a:r>
            <a:r>
              <a:rPr lang="he-IL" dirty="0"/>
              <a:t>"...</a:t>
            </a:r>
            <a:r>
              <a:rPr lang="he-IL" sz="1200" b="0" i="0" kern="1200" dirty="0" err="1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וייזר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 נטל חלק בפיתוח ה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MMX- 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 סט פקודות של עיבוד נתונים מרובים בפקודה יחידה ב-64 ביט (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SIMD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 – single instruction multiple data</a:t>
            </a:r>
            <a:r>
              <a:rPr lang="he-IL" sz="1200" b="0" i="0" kern="1200" baseline="0" dirty="0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)</a:t>
            </a:r>
            <a:endParaRPr lang="he-IL" sz="1200" b="0" i="0" kern="1200" dirty="0">
              <a:solidFill>
                <a:schemeClr val="tx1"/>
              </a:solidFill>
              <a:effectLst/>
              <a:latin typeface="Century Gothic" pitchFamily="34" charset="0"/>
              <a:ea typeface="+mn-ea"/>
              <a:cs typeface="+mn-cs"/>
            </a:endParaRPr>
          </a:p>
          <a:p>
            <a:pPr algn="r" rtl="1"/>
            <a:r>
              <a:rPr lang="he-IL" sz="1200" b="0" i="0" kern="1200" dirty="0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פיתוח זה </a:t>
            </a:r>
            <a:r>
              <a:rPr lang="he-IL" sz="1200" b="0" i="0" kern="1200" dirty="0" err="1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איפשר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Century Gothic" pitchFamily="34" charset="0"/>
                <a:ea typeface="+mn-ea"/>
                <a:cs typeface="+mn-cs"/>
              </a:rPr>
              <a:t> את הגברת הביצועים של עיבוד אותות דיגיטליים, עיבוד גרפי, זיהוי דיבור וקידוד ופיענוח של וידאו.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8318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>
                <a:cs typeface="Arial" charset="0"/>
              </a:rPr>
              <a:t>Celeron – mostly for mobile. Requires ~40 watt, whereas Pentium 4 is in the range of 70 – 110 Watts (depends on the exact model – there are many).</a:t>
            </a:r>
          </a:p>
          <a:p>
            <a:r>
              <a:rPr lang="en-US" dirty="0" err="1"/>
              <a:t>Hyperthreading</a:t>
            </a:r>
            <a:r>
              <a:rPr lang="en-US" dirty="0"/>
              <a:t> – 2 processes in parallel on the same core. Based</a:t>
            </a:r>
            <a:r>
              <a:rPr lang="en-US" baseline="0" dirty="0"/>
              <a:t> on double the registers; when one process is waiting for data, the other one comes into play.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33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/>
              <a:t>מעבדים מרובי ליבה פותרים בעיקר בעיית אנרגיה / חום. כלומר ניתן היה אולי להאיץ את המעבדים הנוכחיים, אבל תוך עליה במעלה שלישית של צריכת אנרגיה. </a:t>
            </a: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0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en-US" dirty="0"/>
              <a:t>Itanium </a:t>
            </a:r>
            <a:r>
              <a:rPr lang="he-IL" dirty="0"/>
              <a:t> נחשב </a:t>
            </a:r>
            <a:r>
              <a:rPr lang="he-IL" dirty="0" err="1"/>
              <a:t>לכשלון</a:t>
            </a:r>
            <a:r>
              <a:rPr lang="he-IL" dirty="0"/>
              <a:t>, בין השאר כי לא ידעו איך להשתמש בזה באופן אוטומטי (לא הצליחו לכתוב מהדרים שישתמשו בזה באופן מושכל). אינטל המשיכה לפתח את זה עבור שוק השרתים ו</a:t>
            </a:r>
            <a:r>
              <a:rPr lang="en-US" dirty="0">
                <a:cs typeface="Arial" charset="0"/>
              </a:rPr>
              <a:t> high-end computing</a:t>
            </a:r>
            <a:r>
              <a:rPr lang="he-IL" dirty="0"/>
              <a:t>, והתחילה להרוויח מזה החל מ 2009.</a:t>
            </a:r>
            <a:endParaRPr lang="en-US" dirty="0"/>
          </a:p>
          <a:p>
            <a:pPr algn="r" rtl="1"/>
            <a:r>
              <a:rPr lang="he-IL" dirty="0">
                <a:cs typeface="Arial" charset="0"/>
              </a:rPr>
              <a:t>הופסק ב 2020.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87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en-US" dirty="0"/>
              <a:t>condition codes</a:t>
            </a:r>
            <a:r>
              <a:rPr lang="he-IL" dirty="0"/>
              <a:t> הם למעשה רגיסטרים בגודל של סיבית אחת, שמחזיקה סטטוס של פקודות אריתמטיות (נראה בהמשך).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1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/>
            <a:r>
              <a:rPr lang="he-IL" dirty="0"/>
              <a:t>תוצאת הפונקציה תמיד נשמרת ב </a:t>
            </a:r>
            <a:r>
              <a:rPr lang="en-US" dirty="0">
                <a:cs typeface="Arial" charset="0"/>
              </a:rPr>
              <a:t>R1</a:t>
            </a:r>
            <a:r>
              <a:rPr lang="he-IL" dirty="0"/>
              <a:t>  (בספר, רגיסטר </a:t>
            </a:r>
            <a:r>
              <a:rPr lang="en-US" dirty="0">
                <a:cs typeface="Arial" charset="0"/>
              </a:rPr>
              <a:t>%</a:t>
            </a:r>
            <a:r>
              <a:rPr lang="en-US" dirty="0" err="1">
                <a:cs typeface="Arial" charset="0"/>
              </a:rPr>
              <a:t>eax</a:t>
            </a:r>
            <a:r>
              <a:rPr lang="he-IL" dirty="0"/>
              <a:t>).</a:t>
            </a:r>
          </a:p>
          <a:p>
            <a:pPr algn="r" rtl="1"/>
            <a:endParaRPr lang="he-IL" dirty="0">
              <a:cs typeface="Arial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gcc</a:t>
            </a:r>
            <a:r>
              <a:rPr lang="en-US" dirty="0"/>
              <a:t> –S </a:t>
            </a:r>
            <a:r>
              <a:rPr lang="he-IL" dirty="0"/>
              <a:t> מייצר קובץ  </a:t>
            </a:r>
            <a:r>
              <a:rPr lang="en-US" dirty="0" err="1">
                <a:latin typeface="Courier New" pitchFamily="49" charset="0"/>
              </a:rPr>
              <a:t>code.s</a:t>
            </a:r>
            <a:endParaRPr lang="en-US" dirty="0">
              <a:latin typeface="Courier New" pitchFamily="49" charset="0"/>
            </a:endParaRPr>
          </a:p>
          <a:p>
            <a:pPr algn="r" rtl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37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8600" y="6400800"/>
            <a:ext cx="584200" cy="2841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rtl="0" eaLnBrk="0" hangingPunct="0"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  <a:cs typeface="+mn-cs"/>
              </a:rPr>
              <a:t>– </a:t>
            </a:r>
            <a:fld id="{4631905E-2253-45B5-8E80-B30F833844AF}" type="slidenum">
              <a:rPr lang="he-IL" sz="1400" b="0" smtClean="0">
                <a:solidFill>
                  <a:schemeClr val="hlink"/>
                </a:solidFill>
                <a:cs typeface="Arial" pitchFamily="34" charset="0"/>
              </a:rPr>
              <a:pPr algn="ctr" rtl="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  <a:cs typeface="+mn-cs"/>
              </a:rPr>
              <a:t> –</a:t>
            </a:r>
            <a:endParaRPr lang="en-US" sz="1400" b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 Unicode MS" pitchFamily="34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 Unicode MS" pitchFamily="34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 Unicode MS" pitchFamily="34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 Unicode MS" pitchFamily="34" charset="-128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 Unicode MS" pitchFamily="34" charset="-128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 Unicode MS" pitchFamily="34" charset="-128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 Unicode MS" pitchFamily="34" charset="-128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Arial Unicode MS" pitchFamily="34" charset="-128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1836738"/>
            <a:ext cx="7148513" cy="1565275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>
                <a:cs typeface="Arial" pitchFamily="34" charset="0"/>
              </a:rPr>
              <a:t>שפת מכונה – מבוא</a:t>
            </a:r>
            <a:br>
              <a:rPr lang="he-IL">
                <a:cs typeface="Arial" pitchFamily="34" charset="0"/>
              </a:rPr>
            </a:br>
            <a:r>
              <a:rPr lang="he-IL" sz="1600">
                <a:cs typeface="Arial" pitchFamily="34" charset="0"/>
              </a:rPr>
              <a:t> </a:t>
            </a:r>
            <a:br>
              <a:rPr lang="he-IL" sz="1600">
                <a:cs typeface="Arial" pitchFamily="34" charset="0"/>
              </a:rPr>
            </a:br>
            <a:br>
              <a:rPr lang="he-IL" sz="1600">
                <a:latin typeface="Tahoma" pitchFamily="34" charset="0"/>
                <a:cs typeface="Tahoma" pitchFamily="34" charset="0"/>
              </a:rPr>
            </a:br>
            <a:endParaRPr lang="en-US" sz="3400" b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384675" cy="2462212"/>
          </a:xfrm>
        </p:spPr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נושאים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>
                <a:cs typeface="Arial" pitchFamily="34" charset="0"/>
              </a:rPr>
              <a:t>היסטוריה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>
                <a:cs typeface="Arial" pitchFamily="34" charset="0"/>
              </a:rPr>
              <a:t>גישה לזיכרון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>
                <a:cs typeface="Arial" pitchFamily="34" charset="0"/>
              </a:rPr>
              <a:t>פקודות אריתמטיות</a:t>
            </a:r>
            <a:endParaRPr lang="en-US">
              <a:cs typeface="Arial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984250" y="2855913"/>
            <a:ext cx="7178675" cy="1120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45720" rIns="45720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e-IL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מבוסס על פרק 3 של </a:t>
            </a:r>
            <a:br>
              <a:rPr lang="he-IL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en-US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Computer Systems – a programmers perspective / Bryant &amp; O’hallrron</a:t>
            </a:r>
            <a:br>
              <a:rPr lang="en-US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endParaRPr lang="he-IL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rtl="0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9614" y="5997059"/>
            <a:ext cx="519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b="1" i="1" dirty="0">
                <a:solidFill>
                  <a:srgbClr val="FF0000"/>
                </a:solidFill>
              </a:rPr>
              <a:t>קריאה בספר הקורס</a:t>
            </a:r>
            <a:r>
              <a:rPr lang="he-IL" i="1" dirty="0">
                <a:solidFill>
                  <a:srgbClr val="FF0000"/>
                </a:solidFill>
              </a:rPr>
              <a:t>: נושאים נבחרים מפרק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he-IL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3.1 – 3.5</a:t>
            </a:r>
            <a:endParaRPr lang="he-IL" i="1" dirty="0">
              <a:solidFill>
                <a:srgbClr val="FF0000"/>
              </a:solidFill>
            </a:endParaRPr>
          </a:p>
          <a:p>
            <a:pPr algn="r" rtl="1"/>
            <a:r>
              <a:rPr lang="he-IL" b="1" i="1" dirty="0">
                <a:solidFill>
                  <a:srgbClr val="FF0000"/>
                </a:solidFill>
              </a:rPr>
              <a:t>הדגמה 3: </a:t>
            </a:r>
            <a:r>
              <a:rPr lang="en-US" b="1" i="1" dirty="0">
                <a:solidFill>
                  <a:srgbClr val="FF0000"/>
                </a:solidFill>
              </a:rPr>
              <a:t>machine language</a:t>
            </a:r>
            <a:endParaRPr lang="he-I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958850" y="2590800"/>
            <a:ext cx="727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rtl="0" eaLnBrk="0" hangingPunct="0"/>
            <a:r>
              <a:rPr lang="en-US"/>
              <a:t>text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958850" y="3810000"/>
            <a:ext cx="727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rtl="0" eaLnBrk="0" hangingPunct="0"/>
            <a:r>
              <a:rPr lang="en-US"/>
              <a:t>text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685800" y="4876800"/>
            <a:ext cx="10001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rtl="0" eaLnBrk="0" hangingPunct="0"/>
            <a:r>
              <a:rPr lang="en-US"/>
              <a:t>binary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685800" y="5943600"/>
            <a:ext cx="10001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rtl="0" eaLnBrk="0" hangingPunct="0"/>
            <a:r>
              <a:rPr lang="en-US"/>
              <a:t>binary</a:t>
            </a: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3989388" y="3054350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7" tIns="44450" rIns="90487" bIns="44450">
            <a:spAutoFit/>
          </a:bodyPr>
          <a:lstStyle/>
          <a:p>
            <a:endParaRPr lang="he-IL"/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4295775" y="3171825"/>
            <a:ext cx="2501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/>
            <a:r>
              <a:rPr lang="en-US"/>
              <a:t>Compiler (</a:t>
            </a:r>
            <a:r>
              <a:rPr lang="en-US">
                <a:latin typeface="Courier New" pitchFamily="49" charset="0"/>
              </a:rPr>
              <a:t>gcc -S</a:t>
            </a:r>
            <a:r>
              <a:rPr lang="en-US"/>
              <a:t>)</a:t>
            </a: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4279900" y="4314825"/>
            <a:ext cx="30480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/>
            <a:r>
              <a:rPr lang="en-US"/>
              <a:t>Assembler (</a:t>
            </a:r>
            <a:r>
              <a:rPr lang="en-US">
                <a:latin typeface="Courier New" pitchFamily="49" charset="0"/>
              </a:rPr>
              <a:t>gcc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as</a:t>
            </a:r>
            <a:r>
              <a:rPr lang="en-US"/>
              <a:t>)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1676400" y="5410200"/>
            <a:ext cx="26384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/>
            <a:r>
              <a:rPr lang="en-US"/>
              <a:t>Linker (</a:t>
            </a:r>
            <a:r>
              <a:rPr lang="en-US">
                <a:latin typeface="Courier New" pitchFamily="49" charset="0"/>
              </a:rPr>
              <a:t>gcc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ld</a:t>
            </a:r>
            <a:r>
              <a:rPr lang="en-US"/>
              <a:t>)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2357438" y="2579688"/>
            <a:ext cx="3263900" cy="39211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rtl="0" eaLnBrk="0" hangingPunct="0"/>
            <a:r>
              <a:rPr lang="en-US"/>
              <a:t>C program (</a:t>
            </a:r>
            <a:r>
              <a:rPr lang="en-US">
                <a:latin typeface="Courier New" pitchFamily="49" charset="0"/>
              </a:rPr>
              <a:t>p1.c p2.c</a:t>
            </a:r>
            <a:r>
              <a:rPr lang="en-US"/>
              <a:t>)</a:t>
            </a:r>
          </a:p>
        </p:txBody>
      </p:sp>
      <p:sp>
        <p:nvSpPr>
          <p:cNvPr id="30730" name="Rectangle 11"/>
          <p:cNvSpPr>
            <a:spLocks noChangeArrowheads="1"/>
          </p:cNvSpPr>
          <p:nvPr/>
        </p:nvSpPr>
        <p:spPr bwMode="auto">
          <a:xfrm>
            <a:off x="2243138" y="3657600"/>
            <a:ext cx="3492500" cy="39211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rtl="0" eaLnBrk="0" hangingPunct="0"/>
            <a:r>
              <a:rPr lang="en-US"/>
              <a:t>Asm program (</a:t>
            </a:r>
            <a:r>
              <a:rPr lang="en-US">
                <a:latin typeface="Courier New" pitchFamily="49" charset="0"/>
              </a:rPr>
              <a:t>p1.s p2.s</a:t>
            </a:r>
            <a:r>
              <a:rPr lang="en-US"/>
              <a:t>)</a:t>
            </a:r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2128838" y="4800600"/>
            <a:ext cx="3721100" cy="392113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rtl="0" eaLnBrk="0" hangingPunct="0"/>
            <a:r>
              <a:rPr lang="en-US"/>
              <a:t>Object program (</a:t>
            </a:r>
            <a:r>
              <a:rPr lang="en-US">
                <a:latin typeface="Courier New" pitchFamily="49" charset="0"/>
              </a:rPr>
              <a:t>p1.o p2.o</a:t>
            </a:r>
            <a:r>
              <a:rPr lang="en-US"/>
              <a:t>)</a:t>
            </a:r>
          </a:p>
        </p:txBody>
      </p:sp>
      <p:sp>
        <p:nvSpPr>
          <p:cNvPr id="30732" name="Rectangle 13"/>
          <p:cNvSpPr>
            <a:spLocks noChangeArrowheads="1"/>
          </p:cNvSpPr>
          <p:nvPr/>
        </p:nvSpPr>
        <p:spPr bwMode="auto">
          <a:xfrm>
            <a:off x="2133600" y="5943600"/>
            <a:ext cx="3748088" cy="392113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rtl="0" eaLnBrk="0" hangingPunct="0"/>
            <a:r>
              <a:rPr lang="en-US"/>
              <a:t>Executable program (</a:t>
            </a:r>
            <a:r>
              <a:rPr lang="en-US">
                <a:latin typeface="Courier New" pitchFamily="49" charset="0"/>
              </a:rPr>
              <a:t>p</a:t>
            </a:r>
            <a:r>
              <a:rPr lang="en-US"/>
              <a:t>)</a:t>
            </a:r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>
            <a:off x="3989388" y="4197350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7" tIns="44450" rIns="90487" bIns="44450">
            <a:spAutoFit/>
          </a:bodyPr>
          <a:lstStyle/>
          <a:p>
            <a:endParaRPr lang="he-IL"/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>
            <a:off x="3989388" y="5340350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7" tIns="44450" rIns="90487" bIns="44450">
            <a:spAutoFit/>
          </a:bodyPr>
          <a:lstStyle/>
          <a:p>
            <a:endParaRPr lang="he-IL"/>
          </a:p>
        </p:txBody>
      </p:sp>
      <p:sp>
        <p:nvSpPr>
          <p:cNvPr id="30735" name="Rectangle 16"/>
          <p:cNvSpPr>
            <a:spLocks noChangeArrowheads="1"/>
          </p:cNvSpPr>
          <p:nvPr/>
        </p:nvSpPr>
        <p:spPr bwMode="auto">
          <a:xfrm>
            <a:off x="6248400" y="4800600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rtl="0" eaLnBrk="0" hangingPunct="0"/>
            <a:r>
              <a:rPr lang="en-US"/>
              <a:t>Static libraries (</a:t>
            </a:r>
            <a:r>
              <a:rPr lang="en-US">
                <a:latin typeface="Courier New" pitchFamily="49" charset="0"/>
              </a:rPr>
              <a:t>.a</a:t>
            </a:r>
            <a:r>
              <a:rPr lang="en-US"/>
              <a:t>)</a:t>
            </a:r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 flipH="1">
            <a:off x="5257800" y="50292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487" tIns="44450" rIns="90487" bIns="44450">
            <a:spAutoFit/>
          </a:bodyPr>
          <a:lstStyle/>
          <a:p>
            <a:endParaRPr lang="he-IL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281988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תזכורת:</a:t>
            </a:r>
            <a:r>
              <a:rPr lang="en-US">
                <a:cs typeface="Arial" pitchFamily="34" charset="0"/>
              </a:rPr>
              <a:t> </a:t>
            </a:r>
            <a:r>
              <a:rPr lang="he-IL">
                <a:cs typeface="Arial" pitchFamily="34" charset="0"/>
              </a:rPr>
              <a:t>מתוכנית ב </a:t>
            </a:r>
            <a:r>
              <a:rPr lang="en-US">
                <a:cs typeface="Arial" pitchFamily="34" charset="0"/>
              </a:rPr>
              <a:t>C</a:t>
            </a:r>
            <a:r>
              <a:rPr lang="he-IL">
                <a:cs typeface="Arial" pitchFamily="34" charset="0"/>
              </a:rPr>
              <a:t> לתוכנית ברת הרצה</a:t>
            </a:r>
            <a:endParaRPr lang="en-US">
              <a:cs typeface="Arial" pitchFamily="34" charset="0"/>
            </a:endParaRPr>
          </a:p>
        </p:txBody>
      </p:sp>
      <p:sp>
        <p:nvSpPr>
          <p:cNvPr id="30738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285875"/>
          </a:xfrm>
        </p:spPr>
        <p:txBody>
          <a:bodyPr/>
          <a:lstStyle/>
          <a:p>
            <a:pPr marL="560388" lvl="1" indent="-222250" algn="r" defTabSz="895350" rtl="1" eaLnBrk="1" hangingPunct="1">
              <a:tabLst>
                <a:tab pos="2286000" algn="l"/>
                <a:tab pos="3543300" algn="l"/>
              </a:tabLst>
            </a:pPr>
            <a:r>
              <a:rPr lang="he-IL">
                <a:cs typeface="Arial" charset="0"/>
              </a:rPr>
              <a:t>נניח שהתוכנית נמצאת בקבצים </a:t>
            </a:r>
            <a:r>
              <a:rPr lang="en-US">
                <a:latin typeface="Courier New" pitchFamily="49" charset="0"/>
              </a:rPr>
              <a:t>p1.c p2.c</a:t>
            </a:r>
            <a:endParaRPr lang="en-US"/>
          </a:p>
          <a:p>
            <a:pPr marL="560388" lvl="1" indent="-222250" algn="r" defTabSz="895350" rtl="1" eaLnBrk="1" hangingPunct="1">
              <a:tabLst>
                <a:tab pos="2286000" algn="l"/>
                <a:tab pos="3543300" algn="l"/>
              </a:tabLst>
            </a:pPr>
            <a:r>
              <a:rPr lang="he-IL">
                <a:cs typeface="Arial" charset="0"/>
              </a:rPr>
              <a:t>נהַדר עם </a:t>
            </a:r>
            <a:r>
              <a:rPr lang="en-US"/>
              <a:t>: 	</a:t>
            </a:r>
            <a:r>
              <a:rPr lang="en-US">
                <a:latin typeface="Courier New" pitchFamily="49" charset="0"/>
              </a:rPr>
              <a:t>gcc -O p1.c p2.c -o p</a:t>
            </a:r>
            <a:endParaRPr lang="he-IL">
              <a:latin typeface="Courier New" pitchFamily="49" charset="0"/>
              <a:cs typeface="Courier New" pitchFamily="49" charset="0"/>
            </a:endParaRPr>
          </a:p>
          <a:p>
            <a:pPr marL="560388" lvl="1" indent="-222250" algn="r" defTabSz="895350" rtl="1" eaLnBrk="1" hangingPunct="1">
              <a:tabLst>
                <a:tab pos="2286000" algn="l"/>
                <a:tab pos="3543300" algn="l"/>
              </a:tabLst>
            </a:pPr>
            <a:r>
              <a:rPr lang="he-IL">
                <a:latin typeface="Courier New" pitchFamily="49" charset="0"/>
                <a:cs typeface="Courier New" pitchFamily="49" charset="0"/>
              </a:rPr>
              <a:t>(</a:t>
            </a:r>
            <a:r>
              <a:rPr lang="en-US">
                <a:latin typeface="Courier New" pitchFamily="49" charset="0"/>
                <a:cs typeface="Courier New" pitchFamily="49" charset="0"/>
              </a:rPr>
              <a:t>-O</a:t>
            </a:r>
            <a:r>
              <a:rPr lang="he-IL">
                <a:latin typeface="Courier New" pitchFamily="49" charset="0"/>
                <a:cs typeface="Courier New" pitchFamily="49" charset="0"/>
              </a:rPr>
              <a:t> </a:t>
            </a:r>
            <a:r>
              <a:rPr lang="he-IL">
                <a:cs typeface="Arial" charset="0"/>
              </a:rPr>
              <a:t>אופטימיזציות בסיסיות</a:t>
            </a:r>
            <a:r>
              <a:rPr lang="he-IL">
                <a:latin typeface="Courier New" pitchFamily="49" charset="0"/>
                <a:cs typeface="Courier New" pitchFamily="49" charset="0"/>
              </a:rPr>
              <a:t>, </a:t>
            </a:r>
            <a:r>
              <a:rPr lang="en-US">
                <a:latin typeface="Courier New" pitchFamily="49" charset="0"/>
                <a:cs typeface="Courier New" pitchFamily="49" charset="0"/>
              </a:rPr>
              <a:t>-o</a:t>
            </a:r>
            <a:r>
              <a:rPr lang="he-IL">
                <a:latin typeface="Courier New" pitchFamily="49" charset="0"/>
                <a:cs typeface="Courier New" pitchFamily="49" charset="0"/>
              </a:rPr>
              <a:t> </a:t>
            </a:r>
            <a:r>
              <a:rPr lang="he-IL">
                <a:cs typeface="Arial" charset="0"/>
              </a:rPr>
              <a:t>בינארי בקובץ</a:t>
            </a:r>
            <a:r>
              <a:rPr lang="he-IL">
                <a:latin typeface="Courier New" pitchFamily="49" charset="0"/>
                <a:cs typeface="Courier New" pitchFamily="49" charset="0"/>
              </a:rPr>
              <a:t> </a:t>
            </a:r>
            <a:r>
              <a:rPr lang="en-US">
                <a:latin typeface="Courier New" pitchFamily="49" charset="0"/>
                <a:cs typeface="Courier New" pitchFamily="49" charset="0"/>
              </a:rPr>
              <a:t>p</a:t>
            </a:r>
            <a:r>
              <a:rPr lang="he-IL">
                <a:latin typeface="Courier New" pitchFamily="49" charset="0"/>
                <a:cs typeface="Courier New" pitchFamily="49" charset="0"/>
              </a:rPr>
              <a:t>)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4632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ea typeface="Arial Unicode MS" pitchFamily="34" charset="-128"/>
                <a:cs typeface="Arial Unicode MS" pitchFamily="34" charset="-128"/>
              </a:rPr>
              <a:t>המידע מנקודת המבט של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assembly</a:t>
            </a:r>
            <a:r>
              <a:rPr lang="he-IL" dirty="0">
                <a:ea typeface="Arial Unicode MS" pitchFamily="34" charset="-128"/>
                <a:cs typeface="Arial Unicode MS" pitchFamily="34" charset="-128"/>
              </a:rPr>
              <a:t>...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1600200" y="1600200"/>
            <a:ext cx="381000" cy="1447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P</a:t>
            </a:r>
          </a:p>
          <a:p>
            <a:pPr algn="ctr" rtl="0" eaLnBrk="0" hangingPunct="0"/>
            <a:r>
              <a:rPr lang="en-US"/>
              <a:t>C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362200" y="1447800"/>
            <a:ext cx="1633736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dirty="0"/>
              <a:t>Registers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066800" y="9906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ctr" rtl="0" eaLnBrk="0" hangingPunct="0"/>
            <a:r>
              <a:rPr lang="en-US"/>
              <a:t>CPU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6019800" y="9906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 rtl="0" eaLnBrk="0" hangingPunct="0"/>
            <a:r>
              <a:rPr lang="en-US"/>
              <a:t>Memory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6019800" y="1676400"/>
            <a:ext cx="2286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eaLnBrk="0" hangingPunct="0"/>
            <a:r>
              <a:rPr lang="en-US" b="0"/>
              <a:t>Object Code</a:t>
            </a:r>
          </a:p>
          <a:p>
            <a:pPr algn="ctr" rtl="0" eaLnBrk="0" hangingPunct="0"/>
            <a:r>
              <a:rPr lang="en-US" b="0"/>
              <a:t>Program Data</a:t>
            </a:r>
          </a:p>
          <a:p>
            <a:pPr algn="ctr" rtl="0" eaLnBrk="0" hangingPunct="0"/>
            <a:r>
              <a:rPr lang="en-US" b="0"/>
              <a:t>OS Data</a:t>
            </a:r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4267200" y="1346200"/>
            <a:ext cx="17526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rtl="0" eaLnBrk="0" hangingPunct="0"/>
            <a:r>
              <a:rPr lang="en-US" b="0"/>
              <a:t>Addresses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4267200" y="1905000"/>
            <a:ext cx="17526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rtl="0" eaLnBrk="0" hangingPunct="0"/>
            <a:r>
              <a:rPr lang="en-US" b="0"/>
              <a:t>Data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4343400" y="2438400"/>
            <a:ext cx="1676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 rtl="0" eaLnBrk="0" hangingPunct="0"/>
            <a:r>
              <a:rPr lang="en-US" b="0"/>
              <a:t>Instructions</a:t>
            </a:r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6477000" y="29718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Stack</a:t>
            </a:r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2362200" y="2362200"/>
            <a:ext cx="1633736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dirty="0"/>
              <a:t>Condition</a:t>
            </a:r>
          </a:p>
          <a:p>
            <a:pPr algn="ctr" rtl="0" eaLnBrk="0" hangingPunct="0"/>
            <a:r>
              <a:rPr lang="en-US" dirty="0"/>
              <a:t>Code registers</a:t>
            </a:r>
          </a:p>
        </p:txBody>
      </p:sp>
      <p:sp>
        <p:nvSpPr>
          <p:cNvPr id="198672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959350" y="5029200"/>
            <a:ext cx="4076700" cy="1568450"/>
          </a:xfrm>
        </p:spPr>
        <p:txBody>
          <a:bodyPr/>
          <a:lstStyle/>
          <a:p>
            <a:pPr lvl="1" algn="r" rtl="1" eaLnBrk="1" hangingPunct="1"/>
            <a:r>
              <a:rPr lang="he-IL" sz="1800" dirty="0">
                <a:ea typeface="Arial Unicode MS" pitchFamily="34" charset="-128"/>
                <a:cs typeface="Arial Unicode MS" pitchFamily="34" charset="-128"/>
              </a:rPr>
              <a:t>הזיכרון</a:t>
            </a:r>
            <a:endParaRPr lang="en-US" sz="1800" dirty="0">
              <a:ea typeface="Arial Unicode MS" pitchFamily="34" charset="-128"/>
              <a:cs typeface="Arial Unicode MS" pitchFamily="34" charset="-128"/>
            </a:endParaRPr>
          </a:p>
          <a:p>
            <a:pPr lvl="2" algn="r" rtl="1" eaLnBrk="1" hangingPunct="1"/>
            <a:r>
              <a:rPr lang="he-IL" sz="1600" dirty="0">
                <a:ea typeface="Arial Unicode MS" pitchFamily="34" charset="-128"/>
                <a:cs typeface="Arial Unicode MS" pitchFamily="34" charset="-128"/>
              </a:rPr>
              <a:t>מערך בתים עם כתובות.</a:t>
            </a:r>
            <a:endParaRPr lang="en-US" sz="1600" dirty="0"/>
          </a:p>
          <a:p>
            <a:pPr lvl="2" algn="r" rtl="1" eaLnBrk="1" hangingPunct="1"/>
            <a:r>
              <a:rPr lang="he-IL" sz="1600" dirty="0" err="1">
                <a:ea typeface="Arial Unicode MS" pitchFamily="34" charset="-128"/>
                <a:cs typeface="Arial Unicode MS" pitchFamily="34" charset="-128"/>
              </a:rPr>
              <a:t>תוכניות</a:t>
            </a:r>
            <a:r>
              <a:rPr lang="he-IL" sz="16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600" dirty="0">
                <a:ea typeface="Arial Unicode MS" pitchFamily="34" charset="-128"/>
                <a:cs typeface="Arial Unicode MS" pitchFamily="34" charset="-128"/>
              </a:rPr>
              <a:t>data</a:t>
            </a:r>
            <a:r>
              <a:rPr lang="he-IL" sz="1600" dirty="0">
                <a:ea typeface="Arial Unicode MS" pitchFamily="34" charset="-128"/>
                <a:cs typeface="Arial Unicode MS" pitchFamily="34" charset="-128"/>
              </a:rPr>
              <a:t>, מידע של מע"ה. </a:t>
            </a:r>
            <a:endParaRPr lang="en-US" sz="1600" dirty="0"/>
          </a:p>
          <a:p>
            <a:pPr lvl="2" algn="r" rtl="1" eaLnBrk="1" hangingPunct="1"/>
            <a:r>
              <a:rPr lang="he-IL" sz="1600" dirty="0">
                <a:ea typeface="Arial Unicode MS" pitchFamily="34" charset="-128"/>
                <a:cs typeface="Arial Unicode MS" pitchFamily="34" charset="-128"/>
              </a:rPr>
              <a:t>חלק מהזיכרון מוקדש ל-'מחסנית' </a:t>
            </a:r>
            <a:r>
              <a:rPr lang="en-US" sz="1600" dirty="0">
                <a:ea typeface="Arial Unicode MS" pitchFamily="34" charset="-128"/>
                <a:cs typeface="Arial Unicode MS" pitchFamily="34" charset="-128"/>
              </a:rPr>
              <a:t>(stack)</a:t>
            </a:r>
            <a:r>
              <a:rPr lang="he-IL" sz="1600" dirty="0">
                <a:ea typeface="Arial Unicode MS" pitchFamily="34" charset="-128"/>
                <a:cs typeface="Arial Unicode MS" pitchFamily="34" charset="-128"/>
              </a:rPr>
              <a:t> לצורך תמיכה בתוכניות פרוצדורליות.</a:t>
            </a:r>
            <a:endParaRPr lang="en-US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8673" name="Rectangle 17"/>
          <p:cNvSpPr>
            <a:spLocks noChangeArrowheads="1"/>
          </p:cNvSpPr>
          <p:nvPr/>
        </p:nvSpPr>
        <p:spPr bwMode="auto">
          <a:xfrm>
            <a:off x="250825" y="3429000"/>
            <a:ext cx="4608513" cy="2684463"/>
          </a:xfrm>
          <a:prstGeom prst="rect">
            <a:avLst/>
          </a:prstGeom>
          <a:noFill/>
          <a:ln>
            <a:noFill/>
          </a:ln>
          <a:effectLst/>
        </p:spPr>
        <p:txBody>
          <a:bodyPr lIns="90479" tIns="44446" rIns="90479" bIns="44446"/>
          <a:lstStyle/>
          <a:p>
            <a:pPr defTabSz="895350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371600" algn="l"/>
                <a:tab pos="4572000" algn="l"/>
              </a:tabLst>
              <a:defRPr/>
            </a:pPr>
            <a:r>
              <a:rPr lang="he-IL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מצב המערכת: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  <a:p>
            <a:pPr marL="560388" lvl="1" indent="-222250" defTabSz="8953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371600" algn="l"/>
                <a:tab pos="4572000" algn="l"/>
              </a:tabLst>
              <a:defRPr/>
            </a:pPr>
            <a:r>
              <a:rPr lang="en-US" dirty="0">
                <a:cs typeface="+mn-cs"/>
              </a:rPr>
              <a:t>PC	Program Counter </a:t>
            </a:r>
          </a:p>
          <a:p>
            <a:pPr marL="839788" lvl="2" indent="-165100" defTabSz="89535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371600" algn="l"/>
                <a:tab pos="4572000" algn="l"/>
              </a:tabLst>
              <a:defRPr/>
            </a:pPr>
            <a:r>
              <a:rPr lang="he-IL" sz="1600" dirty="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הכתובת של הפקודה הבאה</a:t>
            </a:r>
            <a:endParaRPr lang="en-US" sz="1600" dirty="0">
              <a:solidFill>
                <a:schemeClr val="folHlin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560388" lvl="1" indent="-222250" defTabSz="8953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371600" algn="l"/>
                <a:tab pos="4572000" algn="l"/>
              </a:tabLst>
              <a:defRPr/>
            </a:pPr>
            <a:r>
              <a:rPr lang="en-US" dirty="0">
                <a:cs typeface="+mn-cs"/>
              </a:rPr>
              <a:t>Registers</a:t>
            </a:r>
            <a:r>
              <a:rPr lang="he-IL" dirty="0"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839788" lvl="2" indent="-165100" defTabSz="89535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371600" algn="l"/>
                <a:tab pos="4572000" algn="l"/>
              </a:tabLst>
              <a:defRPr/>
            </a:pPr>
            <a:r>
              <a:rPr lang="he-IL" sz="1600" dirty="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רגיסטרים (אוגרים):</a:t>
            </a:r>
            <a:r>
              <a:rPr lang="en-US" sz="1600" dirty="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e-IL" sz="1600" dirty="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מידע שמשתמשים בו לעתים קרובות / השתמשו בו לאחרונה.</a:t>
            </a:r>
            <a:endParaRPr lang="en-US" sz="1600" dirty="0">
              <a:solidFill>
                <a:schemeClr val="folHlink"/>
              </a:solidFill>
              <a:cs typeface="+mn-cs"/>
            </a:endParaRPr>
          </a:p>
          <a:p>
            <a:pPr marL="560388" lvl="1" indent="-222250" defTabSz="8953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371600" algn="l"/>
                <a:tab pos="4572000" algn="l"/>
              </a:tabLst>
              <a:defRPr/>
            </a:pPr>
            <a:r>
              <a:rPr lang="en-US" dirty="0">
                <a:cs typeface="+mn-cs"/>
              </a:rPr>
              <a:t>Condition Code registers</a:t>
            </a:r>
          </a:p>
          <a:p>
            <a:pPr marL="839788" lvl="2" indent="-165100" defTabSz="89535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371600" algn="l"/>
                <a:tab pos="4572000" algn="l"/>
              </a:tabLst>
              <a:defRPr/>
            </a:pPr>
            <a:r>
              <a:rPr lang="he-IL" sz="1600" dirty="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סטטוס של פקודות אריתמטיות שבוצעו לאחרונה. </a:t>
            </a:r>
            <a:endParaRPr lang="en-US" sz="1600" dirty="0">
              <a:solidFill>
                <a:schemeClr val="folHlin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839788" lvl="2" indent="-165100" defTabSz="89535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371600" algn="l"/>
                <a:tab pos="4572000" algn="l"/>
              </a:tabLst>
              <a:defRPr/>
            </a:pPr>
            <a:r>
              <a:rPr lang="he-IL" sz="1600" dirty="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rPr>
              <a:t>מיועד עבור </a:t>
            </a:r>
            <a:r>
              <a:rPr lang="en-US" sz="1600" dirty="0">
                <a:solidFill>
                  <a:schemeClr val="folHlink"/>
                </a:solidFill>
                <a:cs typeface="+mn-cs"/>
              </a:rPr>
              <a:t>conditional branching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8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8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72" grpId="0" build="p"/>
      <p:bldP spid="1986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723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מאפיינים של </a:t>
            </a:r>
            <a:r>
              <a:rPr lang="en-US"/>
              <a:t>Assembly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548687" cy="55308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קבוצה מינימלית של סוגי  </a:t>
            </a:r>
            <a:r>
              <a:rPr lang="en-US" dirty="0">
                <a:cs typeface="Arial" pitchFamily="34" charset="0"/>
              </a:rPr>
              <a:t>data</a:t>
            </a:r>
            <a:endParaRPr lang="en-US" dirty="0"/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שלמים בגודל </a:t>
            </a:r>
            <a:r>
              <a:rPr lang="en-US" dirty="0">
                <a:cs typeface="Arial" pitchFamily="34" charset="0"/>
              </a:rPr>
              <a:t>1,2,4</a:t>
            </a:r>
            <a:r>
              <a:rPr lang="he-IL" dirty="0">
                <a:cs typeface="Arial" pitchFamily="34" charset="0"/>
              </a:rPr>
              <a:t> בתים</a:t>
            </a:r>
            <a:endParaRPr lang="en-US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dirty="0">
                <a:cs typeface="Arial" pitchFamily="34" charset="0"/>
              </a:rPr>
              <a:t>או ערכים, או כתובות.</a:t>
            </a:r>
            <a:endParaRPr lang="en-US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en-US" dirty="0"/>
              <a:t>Floating point</a:t>
            </a:r>
            <a:r>
              <a:rPr lang="en-US" dirty="0">
                <a:cs typeface="Arial" pitchFamily="34" charset="0"/>
              </a:rPr>
              <a:t> </a:t>
            </a:r>
            <a:r>
              <a:rPr lang="he-IL" dirty="0">
                <a:cs typeface="Arial" pitchFamily="34" charset="0"/>
              </a:rPr>
              <a:t> בגודל </a:t>
            </a:r>
            <a:r>
              <a:rPr lang="en-US" dirty="0">
                <a:cs typeface="Arial" pitchFamily="34" charset="0"/>
              </a:rPr>
              <a:t>4</a:t>
            </a:r>
            <a:r>
              <a:rPr lang="he-IL" dirty="0">
                <a:cs typeface="Arial" pitchFamily="34" charset="0"/>
              </a:rPr>
              <a:t>, 8 או 10 בתים.</a:t>
            </a:r>
            <a:endParaRPr lang="en-US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אין מבני נתונים מורכבים יותר (מערכים, מבנים, ...)</a:t>
            </a:r>
            <a:endParaRPr lang="en-US" dirty="0"/>
          </a:p>
          <a:p>
            <a:pPr lvl="2" algn="r" rtl="1" eaLnBrk="1" hangingPunct="1">
              <a:defRPr/>
            </a:pPr>
            <a:r>
              <a:rPr lang="he-IL" dirty="0">
                <a:cs typeface="Arial" pitchFamily="34" charset="0"/>
              </a:rPr>
              <a:t>מיוצגים על ידי רצף של בתים בזיכרון. </a:t>
            </a:r>
            <a:endParaRPr lang="en-US" dirty="0"/>
          </a:p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פעולות בסיסיות בלבד</a:t>
            </a:r>
            <a:endParaRPr lang="en-US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פעולה אריתמטית על רגיסטר או ערך בזיכרון</a:t>
            </a: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העברת מידע בין זיכרון לרגיסטר</a:t>
            </a:r>
            <a:endParaRPr lang="en-US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פקודות </a:t>
            </a:r>
            <a:r>
              <a:rPr lang="en-US" dirty="0">
                <a:cs typeface="Arial" pitchFamily="34" charset="0"/>
              </a:rPr>
              <a:t>control</a:t>
            </a:r>
          </a:p>
          <a:p>
            <a:pPr lvl="2" algn="r" rtl="1" eaLnBrk="1" hangingPunct="1">
              <a:defRPr/>
            </a:pPr>
            <a:r>
              <a:rPr lang="he-IL" dirty="0">
                <a:cs typeface="Arial" pitchFamily="34" charset="0"/>
              </a:rPr>
              <a:t>קפיצות אל מקומות אחרים בקוד</a:t>
            </a:r>
            <a:endParaRPr lang="en-US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dirty="0">
                <a:cs typeface="Arial" pitchFamily="34" charset="0"/>
              </a:rPr>
              <a:t>קפיצות מותנות </a:t>
            </a:r>
            <a:r>
              <a:rPr lang="en-US" dirty="0">
                <a:cs typeface="Arial" pitchFamily="34" charset="0"/>
              </a:rPr>
              <a:t>(conditional branches)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845300" cy="5556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הידור (תרגום ל </a:t>
            </a:r>
            <a:r>
              <a:rPr lang="en-US"/>
              <a:t>Assembly</a:t>
            </a:r>
            <a:r>
              <a:rPr lang="he-IL">
                <a:cs typeface="Arial" pitchFamily="34" charset="0"/>
              </a:rPr>
              <a:t>)</a:t>
            </a:r>
            <a:endParaRPr lang="en-US">
              <a:cs typeface="Arial" pitchFamily="34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143000"/>
            <a:ext cx="1622425" cy="3635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C Code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04800" y="1600200"/>
            <a:ext cx="3883025" cy="14747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int sum(int x, int y)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 = x+y;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return t;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724400" y="1111250"/>
            <a:ext cx="35941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23838" indent="-223838" algn="l" defTabSz="895350" rtl="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solidFill>
                  <a:schemeClr val="tx2"/>
                </a:solidFill>
              </a:rPr>
              <a:t>Generated Assembly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4495800" y="1592263"/>
            <a:ext cx="4195763" cy="17494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sum: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..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move </a:t>
            </a:r>
            <a:r>
              <a:rPr lang="en-US" i="1">
                <a:solidFill>
                  <a:schemeClr val="accent1"/>
                </a:solidFill>
                <a:latin typeface="Courier New" pitchFamily="49" charset="0"/>
              </a:rPr>
              <a:t>src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chemeClr val="accent1"/>
                </a:solidFill>
                <a:latin typeface="Courier New" pitchFamily="49" charset="0"/>
              </a:rPr>
              <a:t>target</a:t>
            </a:r>
            <a:r>
              <a:rPr lang="en-US">
                <a:latin typeface="Courier New" pitchFamily="49" charset="0"/>
              </a:rPr>
              <a:t> 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add </a:t>
            </a:r>
            <a:r>
              <a:rPr lang="en-US" i="1">
                <a:solidFill>
                  <a:schemeClr val="accent1"/>
                </a:solidFill>
                <a:latin typeface="Courier New" pitchFamily="49" charset="0"/>
              </a:rPr>
              <a:t>src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chemeClr val="accent1"/>
                </a:solidFill>
                <a:latin typeface="Courier New" pitchFamily="49" charset="0"/>
              </a:rPr>
              <a:t>target</a:t>
            </a:r>
            <a:endParaRPr lang="en-US">
              <a:solidFill>
                <a:schemeClr val="accent1"/>
              </a:solidFill>
              <a:latin typeface="Courier New" pitchFamily="49" charset="0"/>
            </a:endParaRP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	..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return</a:t>
            </a: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4427538" y="4581525"/>
            <a:ext cx="40322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e-IL"/>
              <a:t>ניתן לראות את ה </a:t>
            </a:r>
            <a:r>
              <a:rPr lang="en-US"/>
              <a:t>assembly </a:t>
            </a:r>
            <a:r>
              <a:rPr lang="he-IL"/>
              <a:t> על ידי</a:t>
            </a:r>
            <a:endParaRPr lang="en-US"/>
          </a:p>
          <a:p>
            <a:pPr algn="l" rtl="0"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gcc -O -S code.c</a:t>
            </a:r>
          </a:p>
          <a:p>
            <a:pPr eaLnBrk="0" hangingPunct="0">
              <a:spcBef>
                <a:spcPct val="50000"/>
              </a:spcBef>
            </a:pPr>
            <a:r>
              <a:rPr lang="he-IL"/>
              <a:t>מייצר קובץ  </a:t>
            </a:r>
            <a:r>
              <a:rPr lang="en-US">
                <a:latin typeface="Courier New" pitchFamily="49" charset="0"/>
              </a:rPr>
              <a:t>code.s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845300" cy="5556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הידור (תרגום ל </a:t>
            </a:r>
            <a:r>
              <a:rPr lang="en-US"/>
              <a:t>Assembly</a:t>
            </a:r>
            <a:r>
              <a:rPr lang="he-IL">
                <a:cs typeface="Arial" pitchFamily="34" charset="0"/>
              </a:rPr>
              <a:t>)</a:t>
            </a:r>
            <a:endParaRPr lang="en-US">
              <a:cs typeface="Arial" pitchFamily="34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143000"/>
            <a:ext cx="1622425" cy="3635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C Code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304800" y="1600200"/>
            <a:ext cx="3883025" cy="14747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int sum(int x, int y)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 = x+y;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return t;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724400" y="1111250"/>
            <a:ext cx="35941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23838" indent="-223838" algn="l" defTabSz="895350" rtl="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solidFill>
                  <a:schemeClr val="tx2"/>
                </a:solidFill>
              </a:rPr>
              <a:t>Generated Assembly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4495800" y="1592263"/>
            <a:ext cx="4195763" cy="17494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sum: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..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move 12(R8),R1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add 8(R8),R1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	..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return</a:t>
            </a: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4427538" y="4581525"/>
            <a:ext cx="40322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e-IL"/>
              <a:t>ניתן לראות את ה </a:t>
            </a:r>
            <a:r>
              <a:rPr lang="en-US"/>
              <a:t>assembly </a:t>
            </a:r>
            <a:r>
              <a:rPr lang="he-IL"/>
              <a:t> על ידי</a:t>
            </a:r>
            <a:endParaRPr lang="en-US"/>
          </a:p>
          <a:p>
            <a:pPr algn="l" rtl="0"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gcc -O -S code.c</a:t>
            </a:r>
          </a:p>
          <a:p>
            <a:pPr eaLnBrk="0" hangingPunct="0">
              <a:spcBef>
                <a:spcPct val="50000"/>
              </a:spcBef>
            </a:pPr>
            <a:r>
              <a:rPr lang="he-IL"/>
              <a:t>מייצר קובץ  </a:t>
            </a:r>
            <a:r>
              <a:rPr lang="en-US">
                <a:latin typeface="Courier New" pitchFamily="49" charset="0"/>
              </a:rPr>
              <a:t>code.s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907704" y="3168650"/>
            <a:ext cx="2159719" cy="1368425"/>
          </a:xfrm>
          <a:prstGeom prst="wedgeRectCallout">
            <a:avLst>
              <a:gd name="adj1" fmla="val 135016"/>
              <a:gd name="adj2" fmla="val -107150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/>
          <a:p>
            <a:pPr algn="ctr" eaLnBrk="0" hangingPunct="0">
              <a:lnSpc>
                <a:spcPct val="90000"/>
              </a:lnSpc>
            </a:pPr>
            <a:r>
              <a:rPr lang="he-IL" dirty="0"/>
              <a:t>ברגיסטר </a:t>
            </a:r>
            <a:r>
              <a:rPr lang="en-US" dirty="0"/>
              <a:t>R8 </a:t>
            </a:r>
            <a:r>
              <a:rPr lang="he-IL" dirty="0"/>
              <a:t> יש כתובת. הבא מהזיכרון את מה שיש בכתובת זאת +</a:t>
            </a:r>
            <a:r>
              <a:rPr lang="en-US" dirty="0"/>
              <a:t> 12 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7089127" y="3804004"/>
            <a:ext cx="1800225" cy="504825"/>
          </a:xfrm>
          <a:prstGeom prst="wedgeRectCallout">
            <a:avLst>
              <a:gd name="adj1" fmla="val -62070"/>
              <a:gd name="adj2" fmla="val -314591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/>
          <a:p>
            <a:pPr algn="ctr" eaLnBrk="0" hangingPunct="0">
              <a:lnSpc>
                <a:spcPct val="90000"/>
              </a:lnSpc>
            </a:pPr>
            <a:r>
              <a:rPr lang="he-IL" dirty="0"/>
              <a:t>שם רגיסטר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050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845300" cy="5556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הידור (תרגום ל </a:t>
            </a:r>
            <a:r>
              <a:rPr lang="en-US"/>
              <a:t>Assembly</a:t>
            </a:r>
            <a:r>
              <a:rPr lang="he-IL">
                <a:cs typeface="Arial" pitchFamily="34" charset="0"/>
              </a:rPr>
              <a:t>)</a:t>
            </a:r>
            <a:endParaRPr lang="en-US">
              <a:cs typeface="Arial" pitchFamily="34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143000"/>
            <a:ext cx="1622425" cy="3635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C Code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04800" y="1600200"/>
            <a:ext cx="3883025" cy="313675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main() 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res, a = 2;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res = sum(1, a + 3);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return res - 1;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sum(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y)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t = </a:t>
            </a:r>
            <a:r>
              <a:rPr lang="en-US" dirty="0" err="1">
                <a:latin typeface="Courier New" pitchFamily="49" charset="0"/>
              </a:rPr>
              <a:t>x+y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return t;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63005" y="1570666"/>
            <a:ext cx="38010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נזכור ש </a:t>
            </a:r>
            <a:r>
              <a:rPr lang="en-US" dirty="0"/>
              <a:t>sum</a:t>
            </a:r>
            <a:r>
              <a:rPr lang="he-IL" dirty="0"/>
              <a:t> נקראת מפונקציה אחרת :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4499992" y="2132856"/>
            <a:ext cx="2413482" cy="341632"/>
          </a:xfrm>
          <a:prstGeom prst="wedgeRectCallout">
            <a:avLst>
              <a:gd name="adj1" fmla="val -88489"/>
              <a:gd name="adj2" fmla="val 16616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Actual</a:t>
            </a:r>
            <a:r>
              <a:rPr lang="en-US" dirty="0"/>
              <a:t> parameters: 1,5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4355976" y="3212429"/>
            <a:ext cx="2041585" cy="341632"/>
          </a:xfrm>
          <a:prstGeom prst="wedgeRectCallout">
            <a:avLst>
              <a:gd name="adj1" fmla="val -88489"/>
              <a:gd name="adj2" fmla="val 16616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Formal</a:t>
            </a:r>
            <a:r>
              <a:rPr lang="en-US" dirty="0"/>
              <a:t> parameters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4770" y="5301208"/>
            <a:ext cx="64892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הפונקציה הקוראת נקראת ה</a:t>
            </a:r>
            <a:r>
              <a:rPr lang="he-IL" dirty="0">
                <a:solidFill>
                  <a:srgbClr val="FF0000"/>
                </a:solidFill>
              </a:rPr>
              <a:t>הקשר</a:t>
            </a:r>
            <a:r>
              <a:rPr lang="he-IL" dirty="0"/>
              <a:t> </a:t>
            </a:r>
            <a:r>
              <a:rPr lang="en-US" dirty="0"/>
              <a:t>(context)</a:t>
            </a:r>
            <a:r>
              <a:rPr lang="he-IL" dirty="0"/>
              <a:t> של הפונקציה הנקראת.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559800" cy="7810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המחסנית </a:t>
            </a:r>
            <a:r>
              <a:rPr lang="en-US">
                <a:cs typeface="Arial" pitchFamily="34" charset="0"/>
              </a:rPr>
              <a:t>(stack)</a:t>
            </a:r>
          </a:p>
        </p:txBody>
      </p:sp>
      <p:sp>
        <p:nvSpPr>
          <p:cNvPr id="207893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1054100" y="1125538"/>
            <a:ext cx="7648575" cy="3743325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  <a:t>לכל פונקציה פעילה יש מסגרת </a:t>
            </a:r>
            <a:r>
              <a:rPr lang="en-US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  <a:t>(frame)</a:t>
            </a:r>
            <a:r>
              <a:rPr lang="he-IL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</a:br>
            <a:r>
              <a:rPr lang="he-IL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  <a:t>במחסנית (טווח כתובות). כשהפונקציה </a:t>
            </a:r>
            <a:br>
              <a:rPr lang="en-US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</a:br>
            <a:r>
              <a:rPr lang="he-IL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  <a:t>נקראת, נעשית הקצאה של מסגרת חדשה.  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  <a:t>המסגרת מכילה בין השאר:</a:t>
            </a:r>
            <a:r>
              <a:rPr lang="en-US" dirty="0">
                <a:solidFill>
                  <a:schemeClr val="tx1"/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endParaRPr lang="he-IL" dirty="0">
              <a:solidFill>
                <a:schemeClr val="tx1"/>
              </a:solidFill>
              <a:effectLst/>
              <a:ea typeface="Arial Unicode MS" pitchFamily="34" charset="-128"/>
              <a:cs typeface="Arial Unicode MS" pitchFamily="34" charset="-128"/>
            </a:endParaRPr>
          </a:p>
          <a:p>
            <a:pPr lvl="1" algn="r" rtl="1" eaLnBrk="1" hangingPunct="1">
              <a:defRPr/>
            </a:pPr>
            <a:r>
              <a:rPr lang="he-IL" dirty="0">
                <a:ea typeface="Arial Unicode MS" pitchFamily="34" charset="-128"/>
                <a:cs typeface="Arial Unicode MS" pitchFamily="34" charset="-128"/>
              </a:rPr>
              <a:t> משתנים מקומיים שאין רגיסטר פנוי עבורם </a:t>
            </a:r>
            <a:br>
              <a:rPr lang="en-US" dirty="0">
                <a:ea typeface="Arial Unicode MS" pitchFamily="34" charset="-128"/>
                <a:cs typeface="Arial Unicode MS" pitchFamily="34" charset="-128"/>
              </a:rPr>
            </a:br>
            <a:r>
              <a:rPr lang="he-IL" dirty="0">
                <a:ea typeface="Arial Unicode MS" pitchFamily="34" charset="-128"/>
                <a:cs typeface="Arial Unicode MS" pitchFamily="34" charset="-128"/>
              </a:rPr>
              <a:t>או שהם מטיפוס מורכב כגון מערך. </a:t>
            </a:r>
          </a:p>
          <a:p>
            <a:pPr lvl="1" algn="r" rtl="1" eaLnBrk="1" hangingPunct="1">
              <a:defRPr/>
            </a:pPr>
            <a:r>
              <a:rPr lang="he-IL" dirty="0">
                <a:ea typeface="Arial Unicode MS" pitchFamily="34" charset="-128"/>
                <a:cs typeface="Arial Unicode MS" pitchFamily="34" charset="-128"/>
              </a:rPr>
              <a:t> לפני הסוף: פרמטרים של הפונקציה הנקראת מפונקציה זאת.</a:t>
            </a:r>
          </a:p>
          <a:p>
            <a:pPr lvl="1" algn="r" rtl="1" eaLnBrk="1" hangingPunct="1">
              <a:defRPr/>
            </a:pPr>
            <a:r>
              <a:rPr lang="he-IL" dirty="0">
                <a:ea typeface="Arial Unicode MS" pitchFamily="34" charset="-128"/>
                <a:cs typeface="Arial Unicode MS" pitchFamily="34" charset="-128"/>
              </a:rPr>
              <a:t> בסוף: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e-IL" dirty="0">
                <a:ea typeface="Arial Unicode MS" pitchFamily="34" charset="-128"/>
                <a:cs typeface="Arial Unicode MS" pitchFamily="34" charset="-128"/>
              </a:rPr>
              <a:t>כתובת לחזרה (כתובת בזיכרון הראשי של הפקודה הבאה).</a:t>
            </a:r>
          </a:p>
          <a:p>
            <a:pPr algn="r" rtl="1" eaLnBrk="1" hangingPunct="1">
              <a:defRPr/>
            </a:pPr>
            <a:endParaRPr lang="en-US" dirty="0">
              <a:solidFill>
                <a:schemeClr val="tx1"/>
              </a:solidFill>
              <a:effectLst/>
              <a:ea typeface="Arial Unicode MS" pitchFamily="34" charset="-128"/>
              <a:cs typeface="Arial Unicode MS" pitchFamily="34" charset="-128"/>
            </a:endParaRPr>
          </a:p>
          <a:p>
            <a:pPr algn="r" rtl="1" eaLnBrk="1" hangingPunct="1">
              <a:defRPr/>
            </a:pPr>
            <a:endParaRPr lang="en-US" dirty="0"/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107950" y="115888"/>
            <a:ext cx="2165350" cy="2849562"/>
            <a:chOff x="3217" y="672"/>
            <a:chExt cx="1439" cy="2148"/>
          </a:xfrm>
        </p:grpSpPr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y</a:t>
              </a: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solidFill>
                    <a:schemeClr val="accent1"/>
                  </a:solidFill>
                </a:rPr>
                <a:t>Rtn adr</a:t>
              </a: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he-IL">
                <a:solidFill>
                  <a:schemeClr val="accent1"/>
                </a:solidFill>
              </a:endParaRPr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 flipH="1">
              <a:off x="3456" y="24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3217" y="2305"/>
              <a:ext cx="304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R8</a:t>
              </a:r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3647" y="2307"/>
              <a:ext cx="39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 0 </a:t>
              </a:r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9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 4 </a:t>
              </a: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9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 8 </a:t>
              </a:r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9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12 </a:t>
              </a:r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3408" y="1298"/>
              <a:ext cx="527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</a:rPr>
                <a:t>Offset</a:t>
              </a:r>
            </a:p>
          </p:txBody>
        </p:sp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3984" y="672"/>
              <a:ext cx="672" cy="9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solidFill>
                    <a:schemeClr val="accent1"/>
                  </a:solidFill>
                </a:rPr>
                <a:t>•</a:t>
              </a:r>
            </a:p>
            <a:p>
              <a:pPr algn="ctr" rtl="0" eaLnBrk="0" hangingPunct="0"/>
              <a:r>
                <a:rPr lang="en-US">
                  <a:solidFill>
                    <a:schemeClr val="accent1"/>
                  </a:solidFill>
                </a:rPr>
                <a:t>•</a:t>
              </a:r>
            </a:p>
            <a:p>
              <a:pPr algn="ctr" rtl="0" eaLnBrk="0" hangingPunct="0"/>
              <a:r>
                <a:rPr lang="en-US">
                  <a:solidFill>
                    <a:schemeClr val="accent1"/>
                  </a:solidFill>
                </a:rPr>
                <a:t>•</a:t>
              </a:r>
              <a:endParaRPr lang="en-US">
                <a:solidFill>
                  <a:schemeClr val="accent1"/>
                </a:solidFill>
                <a:latin typeface="Courier New" pitchFamily="49" charset="0"/>
              </a:endParaRPr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3984" y="254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he-IL">
                <a:solidFill>
                  <a:schemeClr val="accent1"/>
                </a:solidFill>
              </a:endParaRP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3648" y="2543"/>
              <a:ext cx="39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-4 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052513" y="4868863"/>
            <a:ext cx="7729537" cy="13295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5763" indent="-385763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buFont typeface="Wingdings" pitchFamily="2" charset="2"/>
              <a:buChar char="l"/>
              <a:defRPr/>
            </a:pPr>
            <a:r>
              <a:rPr lang="en-US" sz="2400" kern="0" dirty="0">
                <a:solidFill>
                  <a:srgbClr val="0033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frame pointer</a:t>
            </a:r>
            <a:r>
              <a:rPr lang="he-IL" sz="2400" kern="0" dirty="0">
                <a:solidFill>
                  <a:srgbClr val="000066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 נשמר תמיד ב </a:t>
            </a:r>
            <a:r>
              <a:rPr lang="en-US" sz="2400" kern="0" dirty="0">
                <a:solidFill>
                  <a:srgbClr val="000066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R8</a:t>
            </a:r>
            <a:r>
              <a:rPr lang="he-IL" sz="2400" kern="0" dirty="0">
                <a:solidFill>
                  <a:srgbClr val="000066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85763" indent="-385763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buFont typeface="Wingdings" pitchFamily="2" charset="2"/>
              <a:buChar char="l"/>
              <a:defRPr/>
            </a:pPr>
            <a:r>
              <a:rPr lang="en-US" sz="2400" kern="0" dirty="0">
                <a:solidFill>
                  <a:srgbClr val="0033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stack pointer</a:t>
            </a:r>
            <a:r>
              <a:rPr lang="he-IL" sz="2400" kern="0" dirty="0">
                <a:solidFill>
                  <a:srgbClr val="000066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 (המקום האחרון בו כתבתנו למחסנית) נשמר תמיד ב </a:t>
            </a:r>
            <a:r>
              <a:rPr lang="en-US" sz="2400" kern="0" dirty="0">
                <a:solidFill>
                  <a:srgbClr val="000066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R7</a:t>
            </a:r>
            <a:r>
              <a:rPr lang="he-IL" sz="2400" kern="0" dirty="0">
                <a:solidFill>
                  <a:srgbClr val="000066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. כשחוזרים מהפונקציה, הוא נסוג במחסנית.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255713" y="271463"/>
            <a:ext cx="1012825" cy="2014537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rtlCol="1" anchor="ctr">
            <a:spAutoFit/>
          </a:bodyPr>
          <a:lstStyle/>
          <a:p>
            <a:pPr rtl="0" eaLnBrk="0" hangingPunct="0">
              <a:lnSpc>
                <a:spcPct val="90000"/>
              </a:lnSpc>
              <a:defRPr/>
            </a:pPr>
            <a:endParaRPr lang="he-IL"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 rot="5400000">
            <a:off x="2100232" y="1141092"/>
            <a:ext cx="6848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main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2132293" y="2414226"/>
            <a:ext cx="6206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sum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93" grpId="0" build="p"/>
      <p:bldP spid="3" grpId="0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7650"/>
            <a:ext cx="7046913" cy="7810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פקודות תחילת/סוף פונקציה</a:t>
            </a:r>
            <a:endParaRPr lang="en-US" dirty="0">
              <a:cs typeface="Arial" pitchFamily="34" charset="0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220788"/>
            <a:ext cx="8307387" cy="206375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C Code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04800" y="1600200"/>
            <a:ext cx="3883025" cy="14747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int sum(int x, int y)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 = x+y;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return t;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4643438" y="1160463"/>
            <a:ext cx="35941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23838" indent="-223838" algn="l" defTabSz="895350" rtl="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solidFill>
                  <a:schemeClr val="tx2"/>
                </a:solidFill>
              </a:rPr>
              <a:t>(almost)  Assembly</a:t>
            </a:r>
          </a:p>
          <a:p>
            <a:pPr marL="223838" indent="-223838" algn="ctr" defTabSz="895350" rtl="0" eaLnBrk="0" hangingPunct="0"/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38917" name="Rectangle 10"/>
          <p:cNvSpPr>
            <a:spLocks noChangeArrowheads="1"/>
          </p:cNvSpPr>
          <p:nvPr/>
        </p:nvSpPr>
        <p:spPr bwMode="auto">
          <a:xfrm>
            <a:off x="4495800" y="1592263"/>
            <a:ext cx="4195763" cy="2298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_sum: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1. push R8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2. move R7, R8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3.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move 12(R8),R1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	4. add 8(R8),R1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5. move R8, R7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6. pop R8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7. ret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7783" y="4329113"/>
            <a:ext cx="6063779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he-IL" b="0" u="sng" dirty="0">
                <a:ea typeface="Arial Unicode MS" pitchFamily="34" charset="-128"/>
                <a:cs typeface="Arial Unicode MS" pitchFamily="34" charset="-128"/>
              </a:rPr>
              <a:t>תחילת פונקציה:</a:t>
            </a:r>
          </a:p>
          <a:p>
            <a:pPr marL="342900" indent="-342900" eaLnBrk="0" hangingPunct="0">
              <a:lnSpc>
                <a:spcPct val="90000"/>
              </a:lnSpc>
              <a:buFontTx/>
              <a:buAutoNum type="arabicPeriod"/>
              <a:defRPr/>
            </a:pPr>
            <a:r>
              <a:rPr lang="he-IL" b="0" dirty="0">
                <a:ea typeface="Arial Unicode MS" pitchFamily="34" charset="-128"/>
                <a:cs typeface="Arial Unicode MS" pitchFamily="34" charset="-128"/>
              </a:rPr>
              <a:t>שמור </a:t>
            </a:r>
            <a:r>
              <a:rPr lang="en-US" b="0" dirty="0">
                <a:ea typeface="Arial Unicode MS" pitchFamily="34" charset="-128"/>
                <a:cs typeface="Arial Unicode MS" pitchFamily="34" charset="-128"/>
              </a:rPr>
              <a:t>frame pointer</a:t>
            </a:r>
            <a:r>
              <a:rPr lang="he-IL" b="0" dirty="0">
                <a:ea typeface="Arial Unicode MS" pitchFamily="34" charset="-128"/>
                <a:cs typeface="Arial Unicode MS" pitchFamily="34" charset="-128"/>
              </a:rPr>
              <a:t> של פונקציה קוראת על המחסנית</a:t>
            </a:r>
          </a:p>
          <a:p>
            <a:pPr marL="342900" indent="-342900" eaLnBrk="0" hangingPunct="0">
              <a:lnSpc>
                <a:spcPct val="90000"/>
              </a:lnSpc>
              <a:buFontTx/>
              <a:buAutoNum type="arabicPeriod"/>
              <a:defRPr/>
            </a:pPr>
            <a:r>
              <a:rPr lang="en-US" b="0" dirty="0">
                <a:ea typeface="Arial Unicode MS" pitchFamily="34" charset="-128"/>
                <a:cs typeface="Arial Unicode MS" pitchFamily="34" charset="-128"/>
              </a:rPr>
              <a:t> stack pointer</a:t>
            </a:r>
            <a:r>
              <a:rPr lang="he-IL" b="0" dirty="0">
                <a:ea typeface="Arial Unicode MS" pitchFamily="34" charset="-128"/>
                <a:cs typeface="Arial Unicode MS" pitchFamily="34" charset="-128"/>
              </a:rPr>
              <a:t>של פונקציה קוראת הופך להיות </a:t>
            </a:r>
            <a:r>
              <a:rPr lang="en-US" b="0" dirty="0">
                <a:ea typeface="Arial Unicode MS" pitchFamily="34" charset="-128"/>
                <a:cs typeface="Arial Unicode MS" pitchFamily="34" charset="-128"/>
              </a:rPr>
              <a:t>frame-pointer</a:t>
            </a:r>
            <a:r>
              <a:rPr lang="he-IL" b="0" dirty="0">
                <a:ea typeface="Arial Unicode MS" pitchFamily="34" charset="-128"/>
                <a:cs typeface="Arial Unicode MS" pitchFamily="34" charset="-128"/>
              </a:rPr>
              <a:t> של פונקציה נקראת. </a:t>
            </a:r>
          </a:p>
          <a:p>
            <a:pPr eaLnBrk="0" hangingPunct="0">
              <a:lnSpc>
                <a:spcPct val="90000"/>
              </a:lnSpc>
              <a:defRPr/>
            </a:pPr>
            <a:endParaRPr lang="he-IL" b="0" dirty="0"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he-IL" b="0" u="sng" dirty="0">
                <a:ea typeface="Arial Unicode MS" pitchFamily="34" charset="-128"/>
                <a:cs typeface="Arial Unicode MS" pitchFamily="34" charset="-128"/>
              </a:rPr>
              <a:t>סוף פונקציה:</a:t>
            </a:r>
            <a:endParaRPr lang="en-US" b="0" u="sng" dirty="0"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he-IL" b="0" dirty="0">
                <a:ea typeface="Arial Unicode MS" pitchFamily="34" charset="-128"/>
                <a:cs typeface="Arial Unicode MS" pitchFamily="34" charset="-128"/>
              </a:rPr>
              <a:t>5. שחזר </a:t>
            </a:r>
            <a:r>
              <a:rPr lang="en-US" b="0" dirty="0">
                <a:ea typeface="Arial Unicode MS" pitchFamily="34" charset="-128"/>
                <a:cs typeface="Arial Unicode MS" pitchFamily="34" charset="-128"/>
              </a:rPr>
              <a:t>stack pointer</a:t>
            </a:r>
            <a:endParaRPr lang="he-IL" b="0" dirty="0"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he-IL" b="0" dirty="0">
                <a:ea typeface="Arial Unicode MS" pitchFamily="34" charset="-128"/>
                <a:cs typeface="Arial Unicode MS" pitchFamily="34" charset="-128"/>
              </a:rPr>
              <a:t>6. שחזר </a:t>
            </a:r>
            <a:r>
              <a:rPr lang="en-US" b="0" dirty="0">
                <a:ea typeface="Arial Unicode MS" pitchFamily="34" charset="-128"/>
                <a:cs typeface="Arial Unicode MS" pitchFamily="34" charset="-128"/>
              </a:rPr>
              <a:t>frame pointer</a:t>
            </a:r>
            <a:endParaRPr lang="he-IL" b="0" dirty="0"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lnSpc>
                <a:spcPct val="90000"/>
              </a:lnSpc>
              <a:defRPr/>
            </a:pPr>
            <a:endParaRPr lang="en-US" b="0" dirty="0">
              <a:ea typeface="Arial Unicode MS" pitchFamily="34" charset="-128"/>
              <a:cs typeface="Arial Unicode MS" pitchFamily="34" charset="-128"/>
            </a:endParaRPr>
          </a:p>
          <a:p>
            <a:pPr rtl="0" eaLnBrk="0" hangingPunct="0">
              <a:lnSpc>
                <a:spcPct val="90000"/>
              </a:lnSpc>
              <a:defRPr/>
            </a:pPr>
            <a:endParaRPr lang="he-IL" b="0" dirty="0">
              <a:cs typeface="+mn-cs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46410" y="3459758"/>
            <a:ext cx="2165350" cy="2849562"/>
            <a:chOff x="3217" y="672"/>
            <a:chExt cx="1439" cy="2148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y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 err="1">
                  <a:solidFill>
                    <a:schemeClr val="accent1"/>
                  </a:solidFill>
                </a:rPr>
                <a:t>Rtn</a:t>
              </a:r>
              <a:r>
                <a:rPr lang="en-US" dirty="0">
                  <a:solidFill>
                    <a:schemeClr val="accent1"/>
                  </a:solidFill>
                </a:rPr>
                <a:t> </a:t>
              </a:r>
              <a:r>
                <a:rPr lang="en-US" dirty="0" err="1">
                  <a:solidFill>
                    <a:schemeClr val="accent1"/>
                  </a:solidFill>
                </a:rPr>
                <a:t>adr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 err="1">
                  <a:solidFill>
                    <a:schemeClr val="accent1"/>
                  </a:solidFill>
                </a:rPr>
                <a:t>Prev</a:t>
              </a:r>
              <a:r>
                <a:rPr lang="en-US" dirty="0">
                  <a:solidFill>
                    <a:schemeClr val="accent1"/>
                  </a:solidFill>
                </a:rPr>
                <a:t> R8</a:t>
              </a:r>
              <a:endParaRPr lang="he-IL" dirty="0">
                <a:solidFill>
                  <a:schemeClr val="accent1"/>
                </a:solidFill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3456" y="24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217" y="2305"/>
              <a:ext cx="304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R8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647" y="2307"/>
              <a:ext cx="39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9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 4 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9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 8 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9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12 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3408" y="1298"/>
              <a:ext cx="527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</a:rPr>
                <a:t>Offset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984" y="672"/>
              <a:ext cx="672" cy="9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solidFill>
                    <a:schemeClr val="accent1"/>
                  </a:solidFill>
                </a:rPr>
                <a:t>•</a:t>
              </a:r>
            </a:p>
            <a:p>
              <a:pPr algn="ctr" rtl="0" eaLnBrk="0" hangingPunct="0"/>
              <a:r>
                <a:rPr lang="en-US">
                  <a:solidFill>
                    <a:schemeClr val="accent1"/>
                  </a:solidFill>
                </a:rPr>
                <a:t>•</a:t>
              </a:r>
            </a:p>
            <a:p>
              <a:pPr algn="ctr" rtl="0" eaLnBrk="0" hangingPunct="0"/>
              <a:r>
                <a:rPr lang="en-US">
                  <a:solidFill>
                    <a:schemeClr val="accent1"/>
                  </a:solidFill>
                </a:rPr>
                <a:t>•</a:t>
              </a:r>
              <a:endParaRPr lang="en-US">
                <a:solidFill>
                  <a:schemeClr val="accent1"/>
                </a:solidFill>
                <a:latin typeface="Courier New" pitchFamily="49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3984" y="254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he-IL">
                <a:solidFill>
                  <a:schemeClr val="accent1"/>
                </a:solidFill>
              </a:endParaRP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648" y="2543"/>
              <a:ext cx="39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-4 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1398935" y="3591899"/>
            <a:ext cx="1012825" cy="2014537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rtlCol="1" anchor="ctr">
            <a:spAutoFit/>
          </a:bodyPr>
          <a:lstStyle/>
          <a:p>
            <a:pPr rtl="0" eaLnBrk="0" hangingPunct="0">
              <a:lnSpc>
                <a:spcPct val="90000"/>
              </a:lnSpc>
              <a:defRPr/>
            </a:pPr>
            <a:endParaRPr lang="he-IL"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2326131" y="4469170"/>
            <a:ext cx="6848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main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2358192" y="5742304"/>
            <a:ext cx="6206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sum</a:t>
            </a:r>
            <a:endParaRPr lang="he-IL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845300" cy="5556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כיצד זה באמת נראה...</a:t>
            </a:r>
            <a:endParaRPr lang="en-US">
              <a:cs typeface="Arial" pitchFamily="34" charset="0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143000"/>
            <a:ext cx="1622425" cy="3635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C Code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304800" y="1600200"/>
            <a:ext cx="3883025" cy="14747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int sum(int x, int y)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 = x+y;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return t;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4724400" y="1111250"/>
            <a:ext cx="35941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23838" indent="-223838" algn="l" defTabSz="895350" rtl="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solidFill>
                  <a:schemeClr val="tx2"/>
                </a:solidFill>
              </a:rPr>
              <a:t>Generated Assembly</a:t>
            </a:r>
          </a:p>
          <a:p>
            <a:pPr marL="223838" indent="-223838" algn="ctr" defTabSz="895350" rtl="0" eaLnBrk="0" hangingPunct="0"/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4427538" y="4581525"/>
            <a:ext cx="40322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e-IL"/>
              <a:t>ניתן לראות את ה </a:t>
            </a:r>
            <a:r>
              <a:rPr lang="en-US"/>
              <a:t>assembly </a:t>
            </a:r>
            <a:r>
              <a:rPr lang="he-IL"/>
              <a:t> על ידי</a:t>
            </a:r>
            <a:endParaRPr lang="en-US"/>
          </a:p>
          <a:p>
            <a:pPr algn="l" rtl="0"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gcc -O -S code.c</a:t>
            </a:r>
          </a:p>
          <a:p>
            <a:pPr eaLnBrk="0" hangingPunct="0">
              <a:spcBef>
                <a:spcPct val="50000"/>
              </a:spcBef>
            </a:pPr>
            <a:r>
              <a:rPr lang="he-IL"/>
              <a:t>מייצר קובץ  </a:t>
            </a:r>
            <a:r>
              <a:rPr lang="en-US">
                <a:latin typeface="Courier New" pitchFamily="49" charset="0"/>
              </a:rPr>
              <a:t>code.s</a:t>
            </a:r>
          </a:p>
        </p:txBody>
      </p:sp>
      <p:sp>
        <p:nvSpPr>
          <p:cNvPr id="40966" name="Rectangle 10"/>
          <p:cNvSpPr>
            <a:spLocks noChangeArrowheads="1"/>
          </p:cNvSpPr>
          <p:nvPr/>
        </p:nvSpPr>
        <p:spPr bwMode="auto">
          <a:xfrm>
            <a:off x="4495800" y="1592263"/>
            <a:ext cx="4195763" cy="2298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_sum: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pushl %ebp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%esp,%ebp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movl 12(%ebp),%eax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	addl 8(%ebp),%eax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%ebp,%esp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popl %ebp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</a:t>
            </a:r>
          </a:p>
        </p:txBody>
      </p:sp>
      <p:sp>
        <p:nvSpPr>
          <p:cNvPr id="2" name="Rectangular Callout 1"/>
          <p:cNvSpPr/>
          <p:nvPr/>
        </p:nvSpPr>
        <p:spPr bwMode="auto">
          <a:xfrm>
            <a:off x="240680" y="3878141"/>
            <a:ext cx="2285241" cy="590931"/>
          </a:xfrm>
          <a:prstGeom prst="wedgeRectCallout">
            <a:avLst>
              <a:gd name="adj1" fmla="val 158091"/>
              <a:gd name="adj2" fmla="val -308477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>%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>ebp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> – Base Pointer</a:t>
            </a: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%</a:t>
            </a:r>
            <a:r>
              <a:rPr lang="en-US" dirty="0" err="1"/>
              <a:t>esp</a:t>
            </a:r>
            <a:r>
              <a:rPr lang="en-US" dirty="0"/>
              <a:t> – Stack Pointer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החיבור ב </a:t>
            </a:r>
            <a:r>
              <a:rPr lang="en-US" dirty="0">
                <a:cs typeface="Arial" pitchFamily="34" charset="0"/>
              </a:rPr>
              <a:t>sum</a:t>
            </a:r>
            <a:r>
              <a:rPr lang="he-IL" dirty="0">
                <a:cs typeface="Arial" pitchFamily="34" charset="0"/>
              </a:rPr>
              <a:t>...</a:t>
            </a:r>
            <a:endParaRPr lang="en-US" dirty="0">
              <a:cs typeface="Arial" pitchFamily="34" charset="0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838200"/>
            <a:ext cx="5364163" cy="5486400"/>
          </a:xfrm>
        </p:spPr>
        <p:txBody>
          <a:bodyPr/>
          <a:lstStyle/>
          <a:p>
            <a:pPr marL="223838" indent="-223838" algn="r" defTabSz="895350" rtl="1" eaLnBrk="1" hangingPunct="1">
              <a:tabLst>
                <a:tab pos="1143000" algn="l"/>
                <a:tab pos="2514600" algn="l"/>
              </a:tabLst>
              <a:defRPr/>
            </a:pPr>
            <a:r>
              <a:rPr lang="en-US" dirty="0"/>
              <a:t>C Code</a:t>
            </a:r>
          </a:p>
          <a:p>
            <a:pPr marL="560388" lvl="1" indent="-222250" algn="r" defTabSz="895350" rtl="1" eaLnBrk="1" hangingPunct="1">
              <a:tabLst>
                <a:tab pos="1143000" algn="l"/>
                <a:tab pos="2514600" algn="l"/>
              </a:tabLst>
              <a:defRPr/>
            </a:pPr>
            <a:r>
              <a:rPr lang="he-IL" dirty="0">
                <a:cs typeface="Arial" pitchFamily="34" charset="0"/>
              </a:rPr>
              <a:t>חבר שני מספרים </a:t>
            </a:r>
            <a:r>
              <a:rPr lang="en-US" dirty="0">
                <a:cs typeface="Arial" pitchFamily="34" charset="0"/>
              </a:rPr>
              <a:t>signed</a:t>
            </a:r>
            <a:endParaRPr lang="en-US" dirty="0"/>
          </a:p>
          <a:p>
            <a:pPr marL="223838" indent="-223838" algn="r" defTabSz="895350" rtl="1" eaLnBrk="1" hangingPunct="1">
              <a:tabLst>
                <a:tab pos="1143000" algn="l"/>
                <a:tab pos="2514600" algn="l"/>
              </a:tabLst>
              <a:defRPr/>
            </a:pPr>
            <a:endParaRPr lang="he-IL" dirty="0">
              <a:ea typeface="Arial Unicode MS" pitchFamily="34" charset="-128"/>
              <a:cs typeface="Arial Unicode MS" pitchFamily="34" charset="-128"/>
            </a:endParaRPr>
          </a:p>
          <a:p>
            <a:pPr marL="223838" indent="-223838" algn="r" defTabSz="895350" rtl="1" eaLnBrk="1" hangingPunct="1">
              <a:tabLst>
                <a:tab pos="1143000" algn="l"/>
                <a:tab pos="2514600" algn="l"/>
              </a:tabLst>
              <a:defRPr/>
            </a:pPr>
            <a:r>
              <a:rPr lang="en-US" dirty="0"/>
              <a:t>Assembly</a:t>
            </a:r>
          </a:p>
          <a:p>
            <a:pPr marL="560388" lvl="1" indent="-222250" algn="r" defTabSz="895350" rtl="1" eaLnBrk="1" hangingPunct="1">
              <a:tabLst>
                <a:tab pos="1143000" algn="l"/>
                <a:tab pos="2514600" algn="l"/>
              </a:tabLst>
              <a:defRPr/>
            </a:pPr>
            <a:r>
              <a:rPr lang="he-IL" dirty="0">
                <a:cs typeface="Arial" pitchFamily="34" charset="0"/>
              </a:rPr>
              <a:t>חבר שני מספרים בינאריים בגודל 4 בתים. </a:t>
            </a:r>
          </a:p>
          <a:p>
            <a:pPr marL="560388" lvl="1" indent="-222250" algn="r" defTabSz="895350" rtl="1" eaLnBrk="1" hangingPunct="1">
              <a:tabLst>
                <a:tab pos="1143000" algn="l"/>
                <a:tab pos="2514600" algn="l"/>
              </a:tabLst>
              <a:defRPr/>
            </a:pPr>
            <a:r>
              <a:rPr lang="he-IL" dirty="0">
                <a:cs typeface="Arial" pitchFamily="34" charset="0"/>
              </a:rPr>
              <a:t>אין הבדל אם </a:t>
            </a:r>
            <a:r>
              <a:rPr lang="en-US" dirty="0">
                <a:cs typeface="Arial" pitchFamily="34" charset="0"/>
              </a:rPr>
              <a:t>signed / unsigned</a:t>
            </a:r>
            <a:endParaRPr 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1143000" algn="l"/>
                <a:tab pos="2514600" algn="l"/>
              </a:tabLst>
              <a:defRPr/>
            </a:pPr>
            <a:r>
              <a:rPr lang="he-IL" dirty="0">
                <a:cs typeface="Arial" pitchFamily="34" charset="0"/>
              </a:rPr>
              <a:t>דומה ל </a:t>
            </a:r>
            <a:r>
              <a:rPr lang="en-US" sz="1600" dirty="0">
                <a:latin typeface="Courier New" pitchFamily="49" charset="0"/>
              </a:rPr>
              <a:t>x += y</a:t>
            </a:r>
          </a:p>
          <a:p>
            <a:pPr marL="560388" lvl="1" indent="-222250" algn="r" defTabSz="895350" rtl="1" eaLnBrk="1" hangingPunct="1">
              <a:tabLst>
                <a:tab pos="1143000" algn="l"/>
                <a:tab pos="2514600" algn="l"/>
              </a:tabLst>
              <a:defRPr/>
            </a:pPr>
            <a:endParaRPr lang="en-US" dirty="0"/>
          </a:p>
          <a:p>
            <a:pPr marL="839788" lvl="2" indent="-165100" defTabSz="895350" eaLnBrk="1" hangingPunct="1">
              <a:tabLst>
                <a:tab pos="1143000" algn="l"/>
                <a:tab pos="2514600" algn="l"/>
              </a:tabLst>
              <a:defRPr/>
            </a:pPr>
            <a:endParaRPr lang="en-US" dirty="0"/>
          </a:p>
          <a:p>
            <a:pPr marL="560388" lvl="1" indent="-222250" algn="r" defTabSz="895350" rtl="1" eaLnBrk="1" hangingPunct="1">
              <a:tabLst>
                <a:tab pos="1143000" algn="l"/>
                <a:tab pos="2514600" algn="l"/>
              </a:tabLst>
              <a:defRPr/>
            </a:pPr>
            <a:r>
              <a:rPr lang="he-IL" dirty="0">
                <a:cs typeface="Arial" pitchFamily="34" charset="0"/>
              </a:rPr>
              <a:t>אופרנדים</a:t>
            </a:r>
            <a:endParaRPr lang="en-US" dirty="0">
              <a:cs typeface="Arial" pitchFamily="34" charset="0"/>
            </a:endParaRP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1143000" algn="l"/>
                <a:tab pos="2514600" algn="l"/>
              </a:tabLst>
              <a:defRPr/>
            </a:pPr>
            <a:r>
              <a:rPr lang="en-US" dirty="0">
                <a:latin typeface="Courier New" pitchFamily="49" charset="0"/>
              </a:rPr>
              <a:t>y</a:t>
            </a:r>
            <a:r>
              <a:rPr lang="en-US" dirty="0"/>
              <a:t>:	Register	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R1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1143000" algn="l"/>
                <a:tab pos="2514600" algn="l"/>
              </a:tabLst>
              <a:defRPr/>
            </a:pPr>
            <a:r>
              <a:rPr lang="en-US" dirty="0">
                <a:latin typeface="Courier New" pitchFamily="49" charset="0"/>
              </a:rPr>
              <a:t>x</a:t>
            </a:r>
            <a:r>
              <a:rPr lang="en-US" dirty="0"/>
              <a:t>:	Memory	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M</a:t>
            </a:r>
            <a:r>
              <a:rPr lang="en-US" dirty="0"/>
              <a:t>[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R8+8]</a:t>
            </a:r>
            <a:endParaRPr lang="en-US" dirty="0"/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1143000" algn="l"/>
                <a:tab pos="2514600" algn="l"/>
              </a:tabLst>
              <a:defRPr/>
            </a:pPr>
            <a:r>
              <a:rPr lang="en-US" dirty="0">
                <a:latin typeface="Courier New" pitchFamily="49" charset="0"/>
              </a:rPr>
              <a:t>t</a:t>
            </a:r>
            <a:r>
              <a:rPr lang="en-US" dirty="0"/>
              <a:t>:	Register	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R1</a:t>
            </a:r>
          </a:p>
          <a:p>
            <a:pPr marL="1120775" lvl="3" indent="-166688" algn="r" defTabSz="895350" rtl="1" eaLnBrk="1" hangingPunct="1">
              <a:tabLst>
                <a:tab pos="1143000" algn="l"/>
                <a:tab pos="2514600" algn="l"/>
              </a:tabLst>
              <a:defRPr/>
            </a:pPr>
            <a:r>
              <a:rPr lang="he-IL" dirty="0">
                <a:cs typeface="Arial" pitchFamily="34" charset="0"/>
              </a:rPr>
              <a:t>הערך המוחזר ב </a:t>
            </a:r>
            <a:r>
              <a:rPr lang="en-US" dirty="0">
                <a:cs typeface="Arial" pitchFamily="34" charset="0"/>
              </a:rPr>
              <a:t>R1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539750" y="1268413"/>
            <a:ext cx="2743200" cy="376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int t = x+y;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539750" y="2492375"/>
            <a:ext cx="2670175" cy="37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add 8(R8),R1</a:t>
            </a:r>
          </a:p>
        </p:txBody>
      </p:sp>
      <p:sp>
        <p:nvSpPr>
          <p:cNvPr id="43013" name="Line 8"/>
          <p:cNvSpPr>
            <a:spLocks noChangeShapeType="1"/>
          </p:cNvSpPr>
          <p:nvPr/>
        </p:nvSpPr>
        <p:spPr bwMode="auto">
          <a:xfrm>
            <a:off x="1258888" y="1557338"/>
            <a:ext cx="792162" cy="10080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none" lIns="45720" rIns="45720" anchor="ctr">
            <a:spAutoFit/>
          </a:bodyPr>
          <a:lstStyle/>
          <a:p>
            <a:endParaRPr lang="he-IL"/>
          </a:p>
        </p:txBody>
      </p:sp>
      <p:sp>
        <p:nvSpPr>
          <p:cNvPr id="43014" name="Line 9"/>
          <p:cNvSpPr>
            <a:spLocks noChangeShapeType="1"/>
          </p:cNvSpPr>
          <p:nvPr/>
        </p:nvSpPr>
        <p:spPr bwMode="auto">
          <a:xfrm>
            <a:off x="2051050" y="1557338"/>
            <a:ext cx="0" cy="93503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lIns="45720" rIns="45720" anchor="ctr">
            <a:spAutoFit/>
          </a:bodyPr>
          <a:lstStyle/>
          <a:p>
            <a:endParaRPr lang="he-IL"/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 flipH="1">
            <a:off x="1403350" y="1557338"/>
            <a:ext cx="360363" cy="10080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lIns="45720" rIns="45720" anchor="ctr">
            <a:spAutoFit/>
          </a:bodyPr>
          <a:lstStyle/>
          <a:p>
            <a:endParaRPr lang="he-IL"/>
          </a:p>
        </p:txBody>
      </p:sp>
      <p:sp>
        <p:nvSpPr>
          <p:cNvPr id="43016" name="Rectangular Callout 1"/>
          <p:cNvSpPr>
            <a:spLocks noChangeArrowheads="1"/>
          </p:cNvSpPr>
          <p:nvPr/>
        </p:nvSpPr>
        <p:spPr bwMode="auto">
          <a:xfrm>
            <a:off x="407988" y="3675063"/>
            <a:ext cx="2493962" cy="341312"/>
          </a:xfrm>
          <a:prstGeom prst="wedgeRectCallout">
            <a:avLst>
              <a:gd name="adj1" fmla="val -11361"/>
              <a:gd name="adj2" fmla="val -299648"/>
            </a:avLst>
          </a:prstGeom>
          <a:noFill/>
          <a:ln w="19050" algn="ctr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he-IL"/>
              <a:t>הפרמטר הראשון של </a:t>
            </a:r>
            <a:r>
              <a:rPr lang="en-US"/>
              <a:t>sum</a:t>
            </a:r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969000" cy="5556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מעבדי </a:t>
            </a:r>
            <a:r>
              <a:rPr lang="en-US">
                <a:cs typeface="Arial" pitchFamily="34" charset="0"/>
              </a:rPr>
              <a:t>IA32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algn="r" rtl="1" eaLnBrk="1" hangingPunct="1">
              <a:defRPr/>
            </a:pPr>
            <a:r>
              <a:rPr lang="en-US" dirty="0"/>
              <a:t>IA32</a:t>
            </a:r>
            <a:r>
              <a:rPr lang="he-IL" dirty="0">
                <a:cs typeface="Arial" pitchFamily="34" charset="0"/>
              </a:rPr>
              <a:t> הוא השם של 'שפת המכונה' של מחשבי אינטל</a:t>
            </a:r>
            <a:r>
              <a:rPr lang="en-US" dirty="0">
                <a:cs typeface="Arial" pitchFamily="34" charset="0"/>
              </a:rPr>
              <a:t> 32 </a:t>
            </a:r>
            <a:r>
              <a:rPr lang="he-IL" dirty="0">
                <a:cs typeface="Arial" pitchFamily="34" charset="0"/>
              </a:rPr>
              <a:t>סיביות.</a:t>
            </a:r>
          </a:p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"שפת מכונה" = </a:t>
            </a:r>
            <a:r>
              <a:rPr lang="en-US" dirty="0">
                <a:cs typeface="Arial" pitchFamily="34" charset="0"/>
              </a:rPr>
              <a:t>ISA – Instruction Set Architecture</a:t>
            </a:r>
            <a:endParaRPr 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התחיל ב 1978 עם </a:t>
            </a:r>
            <a:r>
              <a:rPr lang="en-US" dirty="0">
                <a:cs typeface="Arial" pitchFamily="34" charset="0"/>
              </a:rPr>
              <a:t>8086</a:t>
            </a:r>
            <a:r>
              <a:rPr lang="he-IL" dirty="0">
                <a:cs typeface="Arial" pitchFamily="34" charset="0"/>
              </a:rPr>
              <a:t>, אבל הוסיפו פקודות במשך הזמן</a:t>
            </a:r>
          </a:p>
          <a:p>
            <a:pPr lvl="1" algn="r" rtl="1" eaLnBrk="1" hangingPunct="1">
              <a:defRPr/>
            </a:pPr>
            <a:endParaRPr 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שפה מסוג </a:t>
            </a:r>
            <a:r>
              <a:rPr lang="en-US" dirty="0"/>
              <a:t>Complex Instruction Set Computer (CISC)</a:t>
            </a:r>
            <a:endParaRPr lang="he-IL" dirty="0">
              <a:cs typeface="Arial" pitchFamily="34" charset="0"/>
            </a:endParaRPr>
          </a:p>
          <a:p>
            <a:pPr lvl="2" algn="r" rtl="1" eaLnBrk="1" hangingPunct="1">
              <a:defRPr/>
            </a:pPr>
            <a:r>
              <a:rPr lang="he-IL" dirty="0">
                <a:cs typeface="Arial" pitchFamily="34" charset="0"/>
              </a:rPr>
              <a:t>פקודות רבות מאוד (מאות), למרות שברובן לא משתמשים בפועל. </a:t>
            </a:r>
          </a:p>
          <a:p>
            <a:pPr lvl="1" algn="r" rtl="1" eaLnBrk="1" hangingPunct="1">
              <a:defRPr/>
            </a:pPr>
            <a:endParaRPr 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קיימת גישה של </a:t>
            </a:r>
            <a:r>
              <a:rPr lang="en-US" dirty="0"/>
              <a:t>Reduced Instruction Set Computer (RISC)</a:t>
            </a:r>
          </a:p>
          <a:p>
            <a:pPr lvl="2" algn="r" rtl="1" eaLnBrk="1" hangingPunct="1">
              <a:defRPr/>
            </a:pPr>
            <a:r>
              <a:rPr lang="he-IL" dirty="0">
                <a:cs typeface="Arial" pitchFamily="34" charset="0"/>
              </a:rPr>
              <a:t>פחות פקודות ==&gt; מעבד קטן ומהיר יותר</a:t>
            </a:r>
          </a:p>
          <a:p>
            <a:pPr lvl="2" algn="r" rtl="1" eaLnBrk="1" hangingPunct="1">
              <a:defRPr/>
            </a:pPr>
            <a:r>
              <a:rPr lang="he-IL" dirty="0">
                <a:cs typeface="Arial" pitchFamily="34" charset="0"/>
              </a:rPr>
              <a:t>(בפועל אינטל הצליחו להגיע לביצועים שווים ואף מהירים יותר ממחשבי </a:t>
            </a:r>
            <a:r>
              <a:rPr lang="en-US" dirty="0">
                <a:cs typeface="Arial" pitchFamily="34" charset="0"/>
              </a:rPr>
              <a:t>RISC</a:t>
            </a:r>
            <a:r>
              <a:rPr lang="he-IL" dirty="0">
                <a:cs typeface="Arial" pitchFamily="34" charset="0"/>
              </a:rPr>
              <a:t>.)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2950" y="304800"/>
            <a:ext cx="55372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פקודת </a:t>
            </a:r>
            <a:r>
              <a:rPr lang="en-US">
                <a:cs typeface="Arial" pitchFamily="34" charset="0"/>
              </a:rPr>
              <a:t>move</a:t>
            </a:r>
            <a:r>
              <a:rPr lang="he-IL">
                <a:cs typeface="Arial" pitchFamily="34" charset="0"/>
              </a:rPr>
              <a:t>:</a:t>
            </a:r>
            <a:r>
              <a:rPr lang="en-US">
                <a:cs typeface="Arial" pitchFamily="34" charset="0"/>
              </a:rPr>
              <a:t> </a:t>
            </a:r>
            <a:r>
              <a:rPr lang="he-IL">
                <a:cs typeface="Arial" pitchFamily="34" charset="0"/>
              </a:rPr>
              <a:t>הזזת מידע</a:t>
            </a:r>
            <a:endParaRPr lang="en-US">
              <a:cs typeface="Arial" pitchFamily="34" charset="0"/>
            </a:endParaRPr>
          </a:p>
        </p:txBody>
      </p:sp>
      <p:sp>
        <p:nvSpPr>
          <p:cNvPr id="15668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פקודת		 </a:t>
            </a:r>
            <a:r>
              <a:rPr lang="en-US" dirty="0">
                <a:latin typeface="Courier New" pitchFamily="49" charset="0"/>
              </a:rPr>
              <a:t>move</a:t>
            </a:r>
            <a:r>
              <a:rPr lang="en-US" dirty="0"/>
              <a:t> </a:t>
            </a:r>
            <a:r>
              <a:rPr lang="en-US" i="1" dirty="0"/>
              <a:t>Source</a:t>
            </a:r>
            <a:r>
              <a:rPr lang="en-US" dirty="0"/>
              <a:t>, </a:t>
            </a:r>
            <a:r>
              <a:rPr lang="en-US" i="1" dirty="0" err="1"/>
              <a:t>Dest</a:t>
            </a:r>
            <a:r>
              <a:rPr lang="en-US" i="1" dirty="0"/>
              <a:t>	</a:t>
            </a:r>
            <a:endParaRPr lang="he-IL" i="1" dirty="0">
              <a:cs typeface="Arial" pitchFamily="34" charset="0"/>
            </a:endParaRP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>
                <a:cs typeface="Arial" pitchFamily="34" charset="0"/>
              </a:rPr>
              <a:t>מזיז מילה של 4 בתים</a:t>
            </a:r>
          </a:p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סוגי "אופרנדים" (פרמטרים של הפקודה):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>
                <a:cs typeface="Arial" pitchFamily="34" charset="0"/>
              </a:rPr>
              <a:t>קבועים</a:t>
            </a: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כמו ב – </a:t>
            </a:r>
            <a:r>
              <a:rPr lang="en-US" dirty="0">
                <a:cs typeface="Arial" pitchFamily="34" charset="0"/>
              </a:rPr>
              <a:t>C</a:t>
            </a:r>
            <a:r>
              <a:rPr lang="he-IL" dirty="0">
                <a:cs typeface="Arial" pitchFamily="34" charset="0"/>
              </a:rPr>
              <a:t>, אבל מתחיל ב $</a:t>
            </a:r>
          </a:p>
          <a:p>
            <a:pPr lvl="2" algn="r" rtl="1" eaLnBrk="1" hangingPunct="1">
              <a:defRPr/>
            </a:pPr>
            <a:r>
              <a:rPr lang="he-IL" dirty="0">
                <a:cs typeface="Arial" pitchFamily="34" charset="0"/>
              </a:rPr>
              <a:t>למשל </a:t>
            </a:r>
            <a:r>
              <a:rPr lang="en-US" dirty="0">
                <a:latin typeface="Courier New" pitchFamily="49" charset="0"/>
              </a:rPr>
              <a:t>$0x400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$-533</a:t>
            </a: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שם רגיסטר</a:t>
            </a:r>
            <a:endParaRPr lang="en-US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algn="r" rtl="1" eaLnBrk="1" hangingPunct="1">
              <a:defRPr/>
            </a:pPr>
            <a:r>
              <a:rPr lang="he-IL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8 רגיסטרים שנכנה </a:t>
            </a:r>
            <a:r>
              <a:rPr lang="en-US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R1,R2,...,R8</a:t>
            </a:r>
            <a:endParaRPr lang="he-IL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2" algn="r" rtl="1" eaLnBrk="1" hangingPunct="1">
              <a:defRPr/>
            </a:pPr>
            <a:r>
              <a:rPr lang="he-IL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לחלקם שימוש ייעודי בפקודות מסוימות. 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מיקום בזיכרון</a:t>
            </a:r>
          </a:p>
          <a:p>
            <a:pPr lvl="1" algn="r" rtl="1" eaLnBrk="1" hangingPunct="1">
              <a:defRPr/>
            </a:pPr>
            <a:r>
              <a:rPr lang="he-IL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יש שמונה </a:t>
            </a:r>
            <a:r>
              <a:rPr lang="he-IL" b="0" dirty="0">
                <a:cs typeface="Arial" pitchFamily="34" charset="0"/>
              </a:rPr>
              <a:t>שיטות </a:t>
            </a:r>
            <a:r>
              <a:rPr lang="he-IL" b="0" dirty="0" err="1">
                <a:cs typeface="Arial" pitchFamily="34" charset="0"/>
              </a:rPr>
              <a:t>מיעון</a:t>
            </a:r>
            <a:r>
              <a:rPr lang="he-IL" b="0" dirty="0">
                <a:cs typeface="Arial" pitchFamily="34" charset="0"/>
              </a:rPr>
              <a:t> (</a:t>
            </a:r>
            <a:r>
              <a:rPr lang="en-US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addressing modes</a:t>
            </a:r>
            <a:r>
              <a:rPr lang="he-IL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): אופני הגדרת הכתובת. </a:t>
            </a:r>
            <a:br>
              <a:rPr lang="en-US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6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6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6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6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6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66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66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497" y="304800"/>
            <a:ext cx="7165975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שילובים אפשריים ב </a:t>
            </a:r>
            <a:r>
              <a:rPr lang="en-US" dirty="0">
                <a:cs typeface="Arial" pitchFamily="34" charset="0"/>
              </a:rPr>
              <a:t>move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5805488"/>
            <a:ext cx="7604125" cy="639762"/>
          </a:xfrm>
        </p:spPr>
        <p:txBody>
          <a:bodyPr/>
          <a:lstStyle/>
          <a:p>
            <a:pPr lvl="1" algn="r" rtl="1" eaLnBrk="1" hangingPunct="1"/>
            <a:r>
              <a:rPr lang="he-IL">
                <a:cs typeface="Arial" charset="0"/>
              </a:rPr>
              <a:t>לא מאפשר העברה מזיכרון לזיכרון בפעולה אחת.</a:t>
            </a:r>
            <a:endParaRPr lang="en-US">
              <a:cs typeface="Arial" charset="0"/>
            </a:endParaRPr>
          </a:p>
        </p:txBody>
      </p:sp>
      <p:sp>
        <p:nvSpPr>
          <p:cNvPr id="47107" name="Text Box 15"/>
          <p:cNvSpPr txBox="1">
            <a:spLocks noChangeArrowheads="1"/>
          </p:cNvSpPr>
          <p:nvPr/>
        </p:nvSpPr>
        <p:spPr bwMode="auto">
          <a:xfrm>
            <a:off x="3733800" y="198120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move $0x4,R1</a:t>
            </a:r>
          </a:p>
        </p:txBody>
      </p:sp>
      <p:sp>
        <p:nvSpPr>
          <p:cNvPr id="47108" name="Text Box 16"/>
          <p:cNvSpPr txBox="1">
            <a:spLocks noChangeArrowheads="1"/>
          </p:cNvSpPr>
          <p:nvPr/>
        </p:nvSpPr>
        <p:spPr bwMode="auto">
          <a:xfrm>
            <a:off x="3733800" y="24384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move $-147,(R1)</a:t>
            </a:r>
          </a:p>
        </p:txBody>
      </p:sp>
      <p:sp>
        <p:nvSpPr>
          <p:cNvPr id="47109" name="Text Box 17"/>
          <p:cNvSpPr txBox="1">
            <a:spLocks noChangeArrowheads="1"/>
          </p:cNvSpPr>
          <p:nvPr/>
        </p:nvSpPr>
        <p:spPr bwMode="auto">
          <a:xfrm>
            <a:off x="3810000" y="3124200"/>
            <a:ext cx="154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move R1,R2</a:t>
            </a:r>
          </a:p>
        </p:txBody>
      </p:sp>
      <p:sp>
        <p:nvSpPr>
          <p:cNvPr id="47110" name="Text Box 18"/>
          <p:cNvSpPr txBox="1">
            <a:spLocks noChangeArrowheads="1"/>
          </p:cNvSpPr>
          <p:nvPr/>
        </p:nvSpPr>
        <p:spPr bwMode="auto">
          <a:xfrm>
            <a:off x="3810000" y="358140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move R1,(R2)</a:t>
            </a:r>
          </a:p>
        </p:txBody>
      </p:sp>
      <p:sp>
        <p:nvSpPr>
          <p:cNvPr id="47111" name="Text Box 19"/>
          <p:cNvSpPr txBox="1">
            <a:spLocks noChangeArrowheads="1"/>
          </p:cNvSpPr>
          <p:nvPr/>
        </p:nvSpPr>
        <p:spPr bwMode="auto">
          <a:xfrm>
            <a:off x="3810000" y="434340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move (R1),R2</a:t>
            </a:r>
          </a:p>
        </p:txBody>
      </p:sp>
      <p:sp>
        <p:nvSpPr>
          <p:cNvPr id="47112" name="Text Box 23"/>
          <p:cNvSpPr txBox="1">
            <a:spLocks noChangeArrowheads="1"/>
          </p:cNvSpPr>
          <p:nvPr/>
        </p:nvSpPr>
        <p:spPr bwMode="auto">
          <a:xfrm>
            <a:off x="6372225" y="1320800"/>
            <a:ext cx="229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e-IL" sz="2400">
                <a:solidFill>
                  <a:schemeClr val="hlink"/>
                </a:solidFill>
              </a:rPr>
              <a:t>איך זה נראה ב </a:t>
            </a:r>
            <a:r>
              <a:rPr 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7113" name="Text Box 24"/>
          <p:cNvSpPr txBox="1">
            <a:spLocks noChangeArrowheads="1"/>
          </p:cNvSpPr>
          <p:nvPr/>
        </p:nvSpPr>
        <p:spPr bwMode="auto">
          <a:xfrm>
            <a:off x="6400800" y="1981200"/>
            <a:ext cx="168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temp = 0x4;</a:t>
            </a:r>
          </a:p>
        </p:txBody>
      </p:sp>
      <p:sp>
        <p:nvSpPr>
          <p:cNvPr id="47114" name="Text Box 25"/>
          <p:cNvSpPr txBox="1">
            <a:spLocks noChangeArrowheads="1"/>
          </p:cNvSpPr>
          <p:nvPr/>
        </p:nvSpPr>
        <p:spPr bwMode="auto">
          <a:xfrm>
            <a:off x="6400800" y="2438400"/>
            <a:ext cx="154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*p = -147;</a:t>
            </a:r>
          </a:p>
        </p:txBody>
      </p:sp>
      <p:sp>
        <p:nvSpPr>
          <p:cNvPr id="47115" name="Text Box 26"/>
          <p:cNvSpPr txBox="1">
            <a:spLocks noChangeArrowheads="1"/>
          </p:cNvSpPr>
          <p:nvPr/>
        </p:nvSpPr>
        <p:spPr bwMode="auto">
          <a:xfrm>
            <a:off x="6477000" y="3124200"/>
            <a:ext cx="209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temp2 = temp1;</a:t>
            </a:r>
          </a:p>
        </p:txBody>
      </p:sp>
      <p:sp>
        <p:nvSpPr>
          <p:cNvPr id="47116" name="Text Box 27"/>
          <p:cNvSpPr txBox="1">
            <a:spLocks noChangeArrowheads="1"/>
          </p:cNvSpPr>
          <p:nvPr/>
        </p:nvSpPr>
        <p:spPr bwMode="auto">
          <a:xfrm>
            <a:off x="6477000" y="3581400"/>
            <a:ext cx="154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*p = temp;</a:t>
            </a:r>
          </a:p>
        </p:txBody>
      </p:sp>
      <p:sp>
        <p:nvSpPr>
          <p:cNvPr id="47117" name="Text Box 28"/>
          <p:cNvSpPr txBox="1">
            <a:spLocks noChangeArrowheads="1"/>
          </p:cNvSpPr>
          <p:nvPr/>
        </p:nvSpPr>
        <p:spPr bwMode="auto">
          <a:xfrm>
            <a:off x="6477000" y="4343400"/>
            <a:ext cx="154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temp = *p;</a:t>
            </a:r>
          </a:p>
        </p:txBody>
      </p:sp>
      <p:sp>
        <p:nvSpPr>
          <p:cNvPr id="47118" name="Text Box 34"/>
          <p:cNvSpPr txBox="1">
            <a:spLocks noChangeArrowheads="1"/>
          </p:cNvSpPr>
          <p:nvPr/>
        </p:nvSpPr>
        <p:spPr bwMode="auto">
          <a:xfrm>
            <a:off x="323850" y="1963738"/>
            <a:ext cx="2905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Tahoma" pitchFamily="34" charset="0"/>
                <a:cs typeface="Tahoma" pitchFamily="34" charset="0"/>
              </a:rPr>
              <a:t>move </a:t>
            </a:r>
            <a:r>
              <a:rPr lang="en-US" i="1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constant</a:t>
            </a:r>
            <a:r>
              <a:rPr lang="en-US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i="1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register</a:t>
            </a:r>
            <a:r>
              <a:rPr lang="en-US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7119" name="Text Box 35"/>
          <p:cNvSpPr txBox="1">
            <a:spLocks noChangeArrowheads="1"/>
          </p:cNvSpPr>
          <p:nvPr/>
        </p:nvSpPr>
        <p:spPr bwMode="auto">
          <a:xfrm>
            <a:off x="323850" y="242093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Tahoma" pitchFamily="34" charset="0"/>
                <a:cs typeface="Tahoma" pitchFamily="34" charset="0"/>
              </a:rPr>
              <a:t>move </a:t>
            </a:r>
            <a:r>
              <a:rPr lang="en-US" i="1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constant memory</a:t>
            </a:r>
            <a:r>
              <a:rPr lang="en-US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7120" name="Text Box 36"/>
          <p:cNvSpPr txBox="1">
            <a:spLocks noChangeArrowheads="1"/>
          </p:cNvSpPr>
          <p:nvPr/>
        </p:nvSpPr>
        <p:spPr bwMode="auto">
          <a:xfrm>
            <a:off x="323850" y="3141663"/>
            <a:ext cx="2735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Tahoma" pitchFamily="34" charset="0"/>
                <a:cs typeface="Tahoma" pitchFamily="34" charset="0"/>
              </a:rPr>
              <a:t>move </a:t>
            </a:r>
            <a:r>
              <a:rPr lang="en-US" i="1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register register</a:t>
            </a:r>
          </a:p>
        </p:txBody>
      </p:sp>
      <p:sp>
        <p:nvSpPr>
          <p:cNvPr id="47121" name="Text Box 37"/>
          <p:cNvSpPr txBox="1">
            <a:spLocks noChangeArrowheads="1"/>
          </p:cNvSpPr>
          <p:nvPr/>
        </p:nvSpPr>
        <p:spPr bwMode="auto">
          <a:xfrm>
            <a:off x="323850" y="3500438"/>
            <a:ext cx="284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Tahoma" pitchFamily="34" charset="0"/>
                <a:cs typeface="Tahoma" pitchFamily="34" charset="0"/>
              </a:rPr>
              <a:t>move </a:t>
            </a:r>
            <a:r>
              <a:rPr lang="en-US" i="1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register memory</a:t>
            </a:r>
            <a:r>
              <a:rPr lang="en-US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7122" name="Text Box 38"/>
          <p:cNvSpPr txBox="1">
            <a:spLocks noChangeArrowheads="1"/>
          </p:cNvSpPr>
          <p:nvPr/>
        </p:nvSpPr>
        <p:spPr bwMode="auto">
          <a:xfrm>
            <a:off x="323850" y="4292600"/>
            <a:ext cx="278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Tahoma" pitchFamily="34" charset="0"/>
                <a:cs typeface="Tahoma" pitchFamily="34" charset="0"/>
              </a:rPr>
              <a:t>move </a:t>
            </a:r>
            <a:r>
              <a:rPr lang="en-US" i="1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memory register</a:t>
            </a:r>
          </a:p>
        </p:txBody>
      </p:sp>
      <p:sp>
        <p:nvSpPr>
          <p:cNvPr id="47123" name="Text Box 39"/>
          <p:cNvSpPr txBox="1">
            <a:spLocks noChangeArrowheads="1"/>
          </p:cNvSpPr>
          <p:nvPr/>
        </p:nvSpPr>
        <p:spPr bwMode="auto">
          <a:xfrm>
            <a:off x="1116013" y="1341438"/>
            <a:ext cx="969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he-IL" sz="2400">
                <a:solidFill>
                  <a:schemeClr val="hlink"/>
                </a:solidFill>
              </a:rPr>
              <a:t>תבנית</a:t>
            </a:r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47124" name="Text Box 40"/>
          <p:cNvSpPr txBox="1">
            <a:spLocks noChangeArrowheads="1"/>
          </p:cNvSpPr>
          <p:nvPr/>
        </p:nvSpPr>
        <p:spPr bwMode="auto">
          <a:xfrm>
            <a:off x="4140200" y="1341438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he-IL" sz="2400">
                <a:solidFill>
                  <a:schemeClr val="hlink"/>
                </a:solidFill>
              </a:rPr>
              <a:t>דוגמה</a:t>
            </a:r>
            <a:endParaRPr lang="en-US" sz="24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304800"/>
            <a:ext cx="70358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שיטות </a:t>
            </a:r>
            <a:r>
              <a:rPr lang="he-IL" dirty="0" err="1">
                <a:cs typeface="Arial" pitchFamily="34" charset="0"/>
              </a:rPr>
              <a:t>מיעון</a:t>
            </a:r>
            <a:r>
              <a:rPr lang="he-IL" dirty="0">
                <a:cs typeface="Arial" pitchFamily="34" charset="0"/>
              </a:rPr>
              <a:t> פשוטות</a:t>
            </a:r>
            <a:endParaRPr lang="en-US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/>
              <a:t>1. Normal	(R)	Mem[Reg[R]]</a:t>
            </a:r>
          </a:p>
          <a:p>
            <a:pPr marL="560388" lvl="1" indent="-222250" algn="r" defTabSz="895350" rtl="1" eaLnBrk="1" hangingPunct="1">
              <a:tabLst>
                <a:tab pos="2349500" algn="l"/>
                <a:tab pos="4114800" algn="l"/>
              </a:tabLst>
              <a:defRPr/>
            </a:pPr>
            <a:endParaRPr lang="he-IL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349500" algn="l"/>
                <a:tab pos="4114800" algn="l"/>
              </a:tabLst>
              <a:defRPr/>
            </a:pPr>
            <a:r>
              <a:rPr lang="he-IL">
                <a:cs typeface="Arial" pitchFamily="34" charset="0"/>
              </a:rPr>
              <a:t>רגיסטר </a:t>
            </a:r>
            <a:r>
              <a:rPr lang="en-US">
                <a:cs typeface="Arial" pitchFamily="34" charset="0"/>
              </a:rPr>
              <a:t>R</a:t>
            </a:r>
            <a:r>
              <a:rPr lang="he-IL">
                <a:cs typeface="Arial" pitchFamily="34" charset="0"/>
              </a:rPr>
              <a:t> מכיל כתובת בזיכרון</a:t>
            </a:r>
          </a:p>
          <a:p>
            <a:pPr marL="560388" lvl="1" indent="-222250" algn="r" defTabSz="895350" rtl="1" eaLnBrk="1" hangingPunct="1">
              <a:tabLst>
                <a:tab pos="2349500" algn="l"/>
                <a:tab pos="4114800" algn="l"/>
              </a:tabLst>
              <a:defRPr/>
            </a:pPr>
            <a:r>
              <a:rPr lang="he-IL">
                <a:cs typeface="Arial" pitchFamily="34" charset="0"/>
              </a:rPr>
              <a:t>דוגמה:   </a:t>
            </a:r>
            <a:r>
              <a:rPr lang="en-US">
                <a:latin typeface="Courier New" pitchFamily="49" charset="0"/>
              </a:rPr>
              <a:t>move (R3),R1</a:t>
            </a:r>
            <a:endParaRPr lang="en-US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/>
              <a:t>2. Displacement	D(R)	Mem[Reg[R] + D]</a:t>
            </a:r>
          </a:p>
          <a:p>
            <a:pPr marL="560388" lvl="1" indent="-222250" algn="r" defTabSz="895350" rtl="1" eaLnBrk="1" hangingPunct="1">
              <a:tabLst>
                <a:tab pos="2349500" algn="l"/>
                <a:tab pos="4114800" algn="l"/>
              </a:tabLst>
              <a:defRPr/>
            </a:pPr>
            <a:endParaRPr lang="he-IL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349500" algn="l"/>
                <a:tab pos="4114800" algn="l"/>
              </a:tabLst>
              <a:defRPr/>
            </a:pPr>
            <a:r>
              <a:rPr lang="he-IL">
                <a:cs typeface="Arial" pitchFamily="34" charset="0"/>
              </a:rPr>
              <a:t>רגיסטר </a:t>
            </a:r>
            <a:r>
              <a:rPr lang="en-US">
                <a:cs typeface="Arial" pitchFamily="34" charset="0"/>
              </a:rPr>
              <a:t>R</a:t>
            </a:r>
            <a:r>
              <a:rPr lang="he-IL">
                <a:cs typeface="Arial" pitchFamily="34" charset="0"/>
              </a:rPr>
              <a:t> מציין התחלה של אזור בזיכרון. </a:t>
            </a:r>
            <a:endParaRPr lang="en-US"/>
          </a:p>
          <a:p>
            <a:pPr marL="560388" lvl="1" indent="-222250" algn="r" defTabSz="895350" rtl="1" eaLnBrk="1" hangingPunct="1">
              <a:tabLst>
                <a:tab pos="2349500" algn="l"/>
                <a:tab pos="4114800" algn="l"/>
              </a:tabLst>
              <a:defRPr/>
            </a:pPr>
            <a:r>
              <a:rPr lang="he-IL">
                <a:cs typeface="Arial" pitchFamily="34" charset="0"/>
              </a:rPr>
              <a:t>הקבוע </a:t>
            </a:r>
            <a:r>
              <a:rPr lang="en-US"/>
              <a:t>D</a:t>
            </a:r>
            <a:r>
              <a:rPr lang="he-IL">
                <a:cs typeface="Arial" pitchFamily="34" charset="0"/>
              </a:rPr>
              <a:t> מציין את ה </a:t>
            </a:r>
            <a:r>
              <a:rPr lang="en-US">
                <a:cs typeface="Arial" pitchFamily="34" charset="0"/>
              </a:rPr>
              <a:t>offset</a:t>
            </a:r>
            <a:r>
              <a:rPr lang="he-IL">
                <a:cs typeface="Arial" pitchFamily="34" charset="0"/>
              </a:rPr>
              <a:t> (תזוזה ממקום זה).</a:t>
            </a:r>
          </a:p>
          <a:p>
            <a:pPr marL="560388" lvl="1" indent="-222250" algn="r" defTabSz="895350" rtl="1" eaLnBrk="1" hangingPunct="1">
              <a:tabLst>
                <a:tab pos="2349500" algn="l"/>
                <a:tab pos="4114800" algn="l"/>
              </a:tabLst>
              <a:defRPr/>
            </a:pPr>
            <a:r>
              <a:rPr lang="he-IL">
                <a:cs typeface="Arial" pitchFamily="34" charset="0"/>
              </a:rPr>
              <a:t>דוגמה:    </a:t>
            </a:r>
            <a:r>
              <a:rPr lang="en-US">
                <a:latin typeface="Courier New" pitchFamily="49" charset="0"/>
              </a:rPr>
              <a:t>move 8(R8),R2</a:t>
            </a:r>
            <a:endParaRPr lang="en-US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12137" cy="7810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שיטת </a:t>
            </a:r>
            <a:r>
              <a:rPr lang="he-IL" dirty="0" err="1">
                <a:cs typeface="Arial" pitchFamily="34" charset="0"/>
              </a:rPr>
              <a:t>מיעון</a:t>
            </a:r>
            <a:r>
              <a:rPr lang="he-IL" dirty="0">
                <a:cs typeface="Arial" pitchFamily="34" charset="0"/>
              </a:rPr>
              <a:t> המתייחסת למערכים</a:t>
            </a:r>
            <a:endParaRPr lang="en-US" dirty="0">
              <a:cs typeface="Arial" pitchFamily="34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effectLst/>
              </a:rPr>
              <a:t>3. move (R4,R6,4) R2</a:t>
            </a:r>
          </a:p>
          <a:p>
            <a:pPr algn="r" rtl="1" eaLnBrk="1" hangingPunct="1">
              <a:buFont typeface="Wingdings" pitchFamily="2" charset="2"/>
              <a:buChar char="l"/>
            </a:pPr>
            <a:r>
              <a:rPr lang="en-US">
                <a:solidFill>
                  <a:schemeClr val="tx1"/>
                </a:solidFill>
                <a:effectLst/>
              </a:rPr>
              <a:t>R4</a:t>
            </a:r>
            <a:r>
              <a:rPr lang="he-IL">
                <a:solidFill>
                  <a:schemeClr val="tx1"/>
                </a:solidFill>
                <a:effectLst/>
                <a:cs typeface="Arial" charset="0"/>
              </a:rPr>
              <a:t> מכיל כתובת של תחילת מערך.</a:t>
            </a:r>
          </a:p>
          <a:p>
            <a:pPr algn="r" rtl="1" eaLnBrk="1" hangingPunct="1">
              <a:buFont typeface="Wingdings" pitchFamily="2" charset="2"/>
              <a:buChar char="l"/>
            </a:pPr>
            <a:r>
              <a:rPr lang="en-US">
                <a:solidFill>
                  <a:schemeClr val="tx1"/>
                </a:solidFill>
                <a:effectLst/>
                <a:cs typeface="Arial" charset="0"/>
              </a:rPr>
              <a:t>R6</a:t>
            </a:r>
            <a:r>
              <a:rPr lang="he-IL">
                <a:solidFill>
                  <a:schemeClr val="tx1"/>
                </a:solidFill>
                <a:effectLst/>
                <a:cs typeface="Arial" charset="0"/>
              </a:rPr>
              <a:t> מכיל את מספר הקפיצות קדימה במערך בבתים.</a:t>
            </a:r>
          </a:p>
          <a:p>
            <a:pPr algn="r" rtl="1" eaLnBrk="1" hangingPunct="1">
              <a:buFont typeface="Wingdings" pitchFamily="2" charset="2"/>
              <a:buChar char="l"/>
            </a:pPr>
            <a:r>
              <a:rPr lang="he-IL">
                <a:solidFill>
                  <a:schemeClr val="tx1"/>
                </a:solidFill>
                <a:effectLst/>
                <a:cs typeface="Arial" charset="0"/>
              </a:rPr>
              <a:t>4 הוא גודל הקפיצה (נקבע על פי הטיפוס).</a:t>
            </a:r>
          </a:p>
          <a:p>
            <a:pPr algn="r" rtl="1" eaLnBrk="1" hangingPunct="1">
              <a:buFont typeface="Wingdings" pitchFamily="2" charset="2"/>
              <a:buChar char="l"/>
            </a:pPr>
            <a:r>
              <a:rPr lang="he-IL">
                <a:solidFill>
                  <a:schemeClr val="tx1"/>
                </a:solidFill>
                <a:effectLst/>
                <a:cs typeface="Arial" charset="0"/>
              </a:rPr>
              <a:t>התוצאה מועברת ל </a:t>
            </a:r>
            <a:r>
              <a:rPr lang="en-US">
                <a:solidFill>
                  <a:schemeClr val="tx1"/>
                </a:solidFill>
                <a:effectLst/>
                <a:cs typeface="Arial" charset="0"/>
              </a:rPr>
              <a:t>R2</a:t>
            </a:r>
            <a:r>
              <a:rPr lang="he-IL">
                <a:solidFill>
                  <a:schemeClr val="tx1"/>
                </a:solidFill>
                <a:effectLst/>
                <a:cs typeface="Arial" charset="0"/>
              </a:rPr>
              <a:t>.</a:t>
            </a:r>
          </a:p>
          <a:p>
            <a:pPr algn="r" rtl="1" eaLnBrk="1" hangingPunct="1">
              <a:buFont typeface="Wingdings" pitchFamily="2" charset="2"/>
              <a:buChar char="l"/>
            </a:pPr>
            <a:endParaRPr lang="he-IL">
              <a:solidFill>
                <a:schemeClr val="tx1"/>
              </a:solidFill>
              <a:effectLst/>
              <a:cs typeface="Arial" charset="0"/>
            </a:endParaRPr>
          </a:p>
          <a:p>
            <a:pPr algn="r" rtl="1" eaLnBrk="1" hangingPunct="1">
              <a:buFont typeface="Wingdings" pitchFamily="2" charset="2"/>
              <a:buChar char="l"/>
            </a:pPr>
            <a:r>
              <a:rPr lang="he-IL">
                <a:solidFill>
                  <a:schemeClr val="tx1"/>
                </a:solidFill>
                <a:effectLst/>
                <a:cs typeface="Arial" charset="0"/>
              </a:rPr>
              <a:t>למשל, ניתן לממש כך את: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  <a:effectLst/>
              </a:rPr>
              <a:t>int a[10];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  <a:effectLst/>
              </a:rPr>
              <a:t>int j = a[3];</a:t>
            </a:r>
            <a:endParaRPr lang="en-US">
              <a:solidFill>
                <a:schemeClr val="tx1"/>
              </a:solidFill>
              <a:effectLst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343900" cy="7810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הפקודה </a:t>
            </a:r>
            <a:r>
              <a:rPr lang="en-US" dirty="0" err="1"/>
              <a:t>leal</a:t>
            </a:r>
            <a:endParaRPr lang="en-US" dirty="0">
              <a:cs typeface="Arial" pitchFamily="34" charset="0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הפקודה </a:t>
            </a:r>
            <a:r>
              <a:rPr lang="en-US" dirty="0" err="1">
                <a:cs typeface="Arial" pitchFamily="34" charset="0"/>
              </a:rPr>
              <a:t>leal</a:t>
            </a:r>
            <a:r>
              <a:rPr lang="en-US" dirty="0">
                <a:cs typeface="Arial" pitchFamily="34" charset="0"/>
              </a:rPr>
              <a:t> – load effective address (long)</a:t>
            </a:r>
          </a:p>
          <a:p>
            <a:pPr eaLnBrk="1" hangingPunct="1">
              <a:defRPr/>
            </a:pPr>
            <a:r>
              <a:rPr lang="en-US" dirty="0" err="1">
                <a:solidFill>
                  <a:srgbClr val="000033"/>
                </a:solidFill>
                <a:cs typeface="Arial" pitchFamily="34" charset="0"/>
              </a:rPr>
              <a:t>leal</a:t>
            </a:r>
            <a:r>
              <a:rPr lang="en-US" dirty="0">
                <a:solidFill>
                  <a:srgbClr val="000033"/>
                </a:solidFill>
                <a:cs typeface="Arial" pitchFamily="34" charset="0"/>
              </a:rPr>
              <a:t> (R1 R2 4) R3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>
                <a:cs typeface="Arial" pitchFamily="34" charset="0"/>
              </a:rPr>
              <a:t>דומה ל </a:t>
            </a:r>
            <a:r>
              <a:rPr lang="en-US" dirty="0">
                <a:cs typeface="Arial" pitchFamily="34" charset="0"/>
              </a:rPr>
              <a:t>move</a:t>
            </a:r>
            <a:r>
              <a:rPr lang="he-IL" dirty="0">
                <a:cs typeface="Arial" pitchFamily="34" charset="0"/>
              </a:rPr>
              <a:t> אבל במקום להעביר את התוכן של הזיכרון, מעביר את הכתובת. 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>
                <a:cs typeface="Arial" pitchFamily="34" charset="0"/>
              </a:rPr>
              <a:t>דוגמה:</a:t>
            </a:r>
            <a:r>
              <a:rPr lang="en-US" dirty="0">
                <a:cs typeface="Arial" pitchFamily="34" charset="0"/>
              </a:rPr>
              <a:t> </a:t>
            </a:r>
            <a:r>
              <a:rPr lang="he-IL" dirty="0">
                <a:cs typeface="Arial" pitchFamily="34" charset="0"/>
              </a:rPr>
              <a:t>	</a:t>
            </a:r>
            <a:r>
              <a:rPr lang="he-IL" dirty="0">
                <a:solidFill>
                  <a:srgbClr val="000033"/>
                </a:solidFill>
                <a:cs typeface="Arial" pitchFamily="34" charset="0"/>
              </a:rPr>
              <a:t>  </a:t>
            </a:r>
            <a:r>
              <a:rPr lang="en-US" dirty="0">
                <a:solidFill>
                  <a:srgbClr val="000033"/>
                </a:solidFill>
                <a:cs typeface="Arial" pitchFamily="34" charset="0"/>
              </a:rPr>
              <a:t>x = &amp;y;</a:t>
            </a:r>
            <a:r>
              <a:rPr lang="he-IL" dirty="0">
                <a:cs typeface="Arial" pitchFamily="34" charset="0"/>
              </a:rPr>
              <a:t> </a:t>
            </a: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נניח ש -</a:t>
            </a:r>
            <a:r>
              <a:rPr lang="en-US" dirty="0">
                <a:solidFill>
                  <a:srgbClr val="000033"/>
                </a:solidFill>
                <a:cs typeface="Arial" pitchFamily="34" charset="0"/>
              </a:rPr>
              <a:t>y</a:t>
            </a:r>
            <a:r>
              <a:rPr lang="en-US" dirty="0">
                <a:cs typeface="Arial" pitchFamily="34" charset="0"/>
              </a:rPr>
              <a:t> </a:t>
            </a:r>
            <a:r>
              <a:rPr lang="he-IL" dirty="0">
                <a:cs typeface="Arial" pitchFamily="34" charset="0"/>
              </a:rPr>
              <a:t> לוקאלי , ו </a:t>
            </a:r>
            <a:r>
              <a:rPr lang="en-US" dirty="0">
                <a:cs typeface="Arial" pitchFamily="34" charset="0"/>
              </a:rPr>
              <a:t>x</a:t>
            </a:r>
            <a:r>
              <a:rPr lang="he-IL" dirty="0">
                <a:cs typeface="Arial" pitchFamily="34" charset="0"/>
              </a:rPr>
              <a:t> מיוצג על ידי </a:t>
            </a:r>
            <a:r>
              <a:rPr lang="en-US" dirty="0">
                <a:cs typeface="Arial" pitchFamily="34" charset="0"/>
              </a:rPr>
              <a:t>R3</a:t>
            </a:r>
            <a:endParaRPr lang="he-IL" dirty="0">
              <a:cs typeface="Arial" pitchFamily="34" charset="0"/>
            </a:endParaRP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המהדר יודע איפה הוא שומר את </a:t>
            </a:r>
            <a:r>
              <a:rPr lang="en-US" dirty="0">
                <a:cs typeface="Arial" pitchFamily="34" charset="0"/>
              </a:rPr>
              <a:t>y</a:t>
            </a:r>
            <a:r>
              <a:rPr lang="he-IL" dirty="0">
                <a:cs typeface="Arial" pitchFamily="34" charset="0"/>
              </a:rPr>
              <a:t> יחסית ל </a:t>
            </a:r>
            <a:r>
              <a:rPr lang="en-US" dirty="0">
                <a:cs typeface="Arial" pitchFamily="34" charset="0"/>
              </a:rPr>
              <a:t>frame-pointer</a:t>
            </a:r>
            <a:r>
              <a:rPr lang="he-IL" dirty="0">
                <a:cs typeface="Arial" pitchFamily="34" charset="0"/>
              </a:rPr>
              <a:t>: נניח שזה המשתנה </a:t>
            </a:r>
            <a:r>
              <a:rPr lang="en-US" dirty="0">
                <a:cs typeface="Arial" pitchFamily="34" charset="0"/>
              </a:rPr>
              <a:t>int</a:t>
            </a:r>
            <a:r>
              <a:rPr lang="he-IL" dirty="0">
                <a:cs typeface="Arial" pitchFamily="34" charset="0"/>
              </a:rPr>
              <a:t> השלישי בתחילת המסגרת.</a:t>
            </a:r>
          </a:p>
          <a:p>
            <a:pPr lvl="1" algn="r" rtl="1" eaLnBrk="1" hangingPunct="1">
              <a:defRPr/>
            </a:pPr>
            <a:r>
              <a:rPr lang="he-IL" dirty="0">
                <a:cs typeface="Arial" pitchFamily="34" charset="0"/>
              </a:rPr>
              <a:t>הפקודה תהיה</a:t>
            </a:r>
          </a:p>
          <a:p>
            <a:pPr eaLnBrk="1" hangingPunct="1">
              <a:defRPr/>
            </a:pPr>
            <a:r>
              <a:rPr lang="en-US" dirty="0" err="1">
                <a:solidFill>
                  <a:srgbClr val="000033"/>
                </a:solidFill>
                <a:cs typeface="Arial" pitchFamily="34" charset="0"/>
              </a:rPr>
              <a:t>leal</a:t>
            </a:r>
            <a:r>
              <a:rPr lang="en-US" dirty="0">
                <a:solidFill>
                  <a:srgbClr val="000033"/>
                </a:solidFill>
                <a:cs typeface="Arial" pitchFamily="34" charset="0"/>
              </a:rPr>
              <a:t> (R8, -3, 4) R3</a:t>
            </a:r>
          </a:p>
          <a:p>
            <a:pPr algn="r" rtl="1" eaLnBrk="1" hangingPunct="1">
              <a:defRPr/>
            </a:pP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372" y="304800"/>
            <a:ext cx="76581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דוגמה לשימוש בשיטות </a:t>
            </a:r>
            <a:r>
              <a:rPr lang="he-IL" dirty="0" err="1">
                <a:cs typeface="Arial" pitchFamily="34" charset="0"/>
              </a:rPr>
              <a:t>מיעון</a:t>
            </a:r>
            <a:r>
              <a:rPr lang="he-IL" dirty="0">
                <a:cs typeface="Arial" pitchFamily="34" charset="0"/>
              </a:rPr>
              <a:t> פשוטות</a:t>
            </a:r>
            <a:endParaRPr lang="en-US" dirty="0">
              <a:cs typeface="Arial" pitchFamily="34" charset="0"/>
            </a:endParaRPr>
          </a:p>
        </p:txBody>
      </p:sp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311150" y="1268413"/>
            <a:ext cx="3962400" cy="20240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4859338" y="1844675"/>
            <a:ext cx="3352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swap: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	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move 12(R8),R3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move 8(R8),R2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move (R3),R1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move (R2),R4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move R1,(R2)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move R4,(R3)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</a:t>
            </a:r>
          </a:p>
        </p:txBody>
      </p:sp>
      <p:sp>
        <p:nvSpPr>
          <p:cNvPr id="53252" name="AutoShape 5"/>
          <p:cNvSpPr>
            <a:spLocks/>
          </p:cNvSpPr>
          <p:nvPr/>
        </p:nvSpPr>
        <p:spPr bwMode="auto">
          <a:xfrm>
            <a:off x="7696200" y="25146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 eaLnBrk="0" hangingPunct="0">
              <a:lnSpc>
                <a:spcPct val="90000"/>
              </a:lnSpc>
            </a:pPr>
            <a:endParaRPr lang="he-IL"/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8001000" y="3124200"/>
            <a:ext cx="487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he-IL"/>
              <a:t>גוף</a:t>
            </a:r>
            <a:endParaRPr lang="en-US"/>
          </a:p>
        </p:txBody>
      </p:sp>
      <p:sp>
        <p:nvSpPr>
          <p:cNvPr id="53254" name="AutoShape 11"/>
          <p:cNvSpPr>
            <a:spLocks noChangeArrowheads="1"/>
          </p:cNvSpPr>
          <p:nvPr/>
        </p:nvSpPr>
        <p:spPr bwMode="auto">
          <a:xfrm>
            <a:off x="1908175" y="3644900"/>
            <a:ext cx="2447925" cy="576263"/>
          </a:xfrm>
          <a:prstGeom prst="wedgeRectCallout">
            <a:avLst>
              <a:gd name="adj1" fmla="val 92282"/>
              <a:gd name="adj2" fmla="val -223278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/>
          <a:p>
            <a:pPr algn="ctr" eaLnBrk="0" hangingPunct="0">
              <a:lnSpc>
                <a:spcPct val="90000"/>
              </a:lnSpc>
            </a:pPr>
            <a:r>
              <a:rPr lang="he-IL"/>
              <a:t>כתובת של </a:t>
            </a:r>
            <a:r>
              <a:rPr lang="en-US"/>
              <a:t>yp</a:t>
            </a:r>
            <a:r>
              <a:rPr lang="he-IL"/>
              <a:t> מזיכרון ל</a:t>
            </a:r>
            <a:r>
              <a:rPr lang="en-US"/>
              <a:t>R3 </a:t>
            </a:r>
          </a:p>
        </p:txBody>
      </p:sp>
      <p:sp>
        <p:nvSpPr>
          <p:cNvPr id="53255" name="AutoShape 12"/>
          <p:cNvSpPr>
            <a:spLocks noChangeArrowheads="1"/>
          </p:cNvSpPr>
          <p:nvPr/>
        </p:nvSpPr>
        <p:spPr bwMode="auto">
          <a:xfrm>
            <a:off x="2267745" y="5445125"/>
            <a:ext cx="2591594" cy="864195"/>
          </a:xfrm>
          <a:prstGeom prst="wedgeRectCallout">
            <a:avLst>
              <a:gd name="adj1" fmla="val 67609"/>
              <a:gd name="adj2" fmla="val -314614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/>
          <a:p>
            <a:pPr algn="ctr" eaLnBrk="0" hangingPunct="0">
              <a:lnSpc>
                <a:spcPct val="90000"/>
              </a:lnSpc>
            </a:pPr>
            <a:r>
              <a:rPr lang="he-IL" dirty="0"/>
              <a:t>תוכן </a:t>
            </a:r>
            <a:r>
              <a:rPr lang="he-IL" dirty="0" err="1"/>
              <a:t>המוצבע</a:t>
            </a:r>
            <a:r>
              <a:rPr lang="he-IL" dirty="0"/>
              <a:t> על ידי הכתובת ב</a:t>
            </a:r>
            <a:r>
              <a:rPr lang="en-US" dirty="0"/>
              <a:t>R3 </a:t>
            </a:r>
            <a:r>
              <a:rPr lang="he-IL" dirty="0"/>
              <a:t> לרגיסטר </a:t>
            </a:r>
            <a:r>
              <a:rPr lang="en-US" dirty="0"/>
              <a:t>R1 </a:t>
            </a:r>
            <a:r>
              <a:rPr lang="he-IL" dirty="0"/>
              <a:t> (שקול ל </a:t>
            </a:r>
            <a:r>
              <a:rPr lang="en-US" dirty="0"/>
              <a:t>t1</a:t>
            </a:r>
            <a:r>
              <a:rPr lang="he-IL" dirty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3625"/>
            <a:ext cx="7062787" cy="573087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ננסה להבין איך 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Swap</a:t>
            </a:r>
            <a:r>
              <a:rPr lang="he-IL" dirty="0">
                <a:cs typeface="Arial" pitchFamily="34" charset="0"/>
              </a:rPr>
              <a:t>מבוצעת</a:t>
            </a:r>
            <a:endParaRPr lang="en-US" dirty="0">
              <a:cs typeface="Arial" pitchFamily="34" charset="0"/>
            </a:endParaRPr>
          </a:p>
        </p:txBody>
      </p:sp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304800" y="1268413"/>
            <a:ext cx="3962400" cy="20240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7772400" y="137636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 sz="2400"/>
              <a:t>Stack</a:t>
            </a:r>
          </a:p>
        </p:txBody>
      </p:sp>
      <p:sp>
        <p:nvSpPr>
          <p:cNvPr id="55300" name="Text Box 22"/>
          <p:cNvSpPr txBox="1">
            <a:spLocks noChangeArrowheads="1"/>
          </p:cNvSpPr>
          <p:nvPr/>
        </p:nvSpPr>
        <p:spPr bwMode="auto">
          <a:xfrm>
            <a:off x="755650" y="4664075"/>
            <a:ext cx="80645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eaLnBrk="0" hangingPunct="0">
              <a:lnSpc>
                <a:spcPct val="110000"/>
              </a:lnSpc>
              <a:buFontTx/>
              <a:buChar char="•"/>
            </a:pPr>
            <a:r>
              <a:rPr lang="he-IL">
                <a:ea typeface="Arial Unicode MS" pitchFamily="34" charset="-128"/>
                <a:cs typeface="Arial Unicode MS" pitchFamily="34" charset="-128"/>
              </a:rPr>
              <a:t>כיצד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R8</a:t>
            </a:r>
            <a:r>
              <a:rPr lang="he-IL">
                <a:ea typeface="Arial Unicode MS" pitchFamily="34" charset="-128"/>
                <a:cs typeface="Arial Unicode MS" pitchFamily="34" charset="-128"/>
              </a:rPr>
              <a:t> מכיל את הכתובת של המסגרת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(frame pointer)</a:t>
            </a:r>
            <a:r>
              <a:rPr lang="he-IL">
                <a:ea typeface="Arial Unicode MS" pitchFamily="34" charset="-128"/>
                <a:cs typeface="Arial Unicode MS" pitchFamily="34" charset="-128"/>
              </a:rPr>
              <a:t> ? </a:t>
            </a:r>
          </a:p>
          <a:p>
            <a:pPr marL="628650" lvl="1" indent="-171450" eaLnBrk="0" hangingPunct="0">
              <a:lnSpc>
                <a:spcPct val="110000"/>
              </a:lnSpc>
              <a:buFontTx/>
              <a:buChar char="•"/>
            </a:pPr>
            <a:r>
              <a:rPr lang="he-IL">
                <a:ea typeface="Arial Unicode MS" pitchFamily="34" charset="-128"/>
                <a:cs typeface="Arial Unicode MS" pitchFamily="34" charset="-128"/>
              </a:rPr>
              <a:t>כשהפונקציה נקראת, נעשית הקצאה של מסגרת (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(frame</a:t>
            </a:r>
            <a:r>
              <a:rPr lang="he-IL">
                <a:ea typeface="Arial Unicode MS" pitchFamily="34" charset="-128"/>
                <a:cs typeface="Arial Unicode MS" pitchFamily="34" charset="-128"/>
              </a:rPr>
              <a:t> חדשה. המצביע למקום זה בזיכרון מוכנס באופן אוטומטי ל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R8</a:t>
            </a:r>
            <a:r>
              <a:rPr lang="he-IL">
                <a:ea typeface="Arial Unicode MS" pitchFamily="34" charset="-128"/>
                <a:cs typeface="Arial Unicode MS" pitchFamily="34" charset="-128"/>
              </a:rPr>
              <a:t>. </a:t>
            </a: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5301" name="Group 38"/>
          <p:cNvGrpSpPr>
            <a:grpSpLocks/>
          </p:cNvGrpSpPr>
          <p:nvPr/>
        </p:nvGrpSpPr>
        <p:grpSpPr bwMode="auto">
          <a:xfrm>
            <a:off x="5638800" y="914400"/>
            <a:ext cx="3032125" cy="3352800"/>
            <a:chOff x="3408" y="672"/>
            <a:chExt cx="1910" cy="2112"/>
          </a:xfrm>
        </p:grpSpPr>
        <p:sp>
          <p:nvSpPr>
            <p:cNvPr id="55302" name="Rectangle 39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yp</a:t>
              </a:r>
            </a:p>
          </p:txBody>
        </p:sp>
        <p:sp>
          <p:nvSpPr>
            <p:cNvPr id="55303" name="Rectangle 40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xp</a:t>
              </a:r>
            </a:p>
          </p:txBody>
        </p:sp>
        <p:sp>
          <p:nvSpPr>
            <p:cNvPr id="55304" name="Rectangle 41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/>
                <a:t>Rtn adr</a:t>
              </a:r>
            </a:p>
          </p:txBody>
        </p:sp>
        <p:sp>
          <p:nvSpPr>
            <p:cNvPr id="55305" name="Rectangle 42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he-IL"/>
            </a:p>
          </p:txBody>
        </p:sp>
        <p:sp>
          <p:nvSpPr>
            <p:cNvPr id="55306" name="Line 43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5307" name="Text Box 44"/>
            <p:cNvSpPr txBox="1">
              <a:spLocks noChangeArrowheads="1"/>
            </p:cNvSpPr>
            <p:nvPr/>
          </p:nvSpPr>
          <p:spPr bwMode="auto">
            <a:xfrm>
              <a:off x="5030" y="229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  <p:sp>
          <p:nvSpPr>
            <p:cNvPr id="55308" name="Text Box 45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 0 </a:t>
              </a:r>
            </a:p>
          </p:txBody>
        </p:sp>
        <p:sp>
          <p:nvSpPr>
            <p:cNvPr id="55309" name="Text Box 46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 4 </a:t>
              </a:r>
            </a:p>
          </p:txBody>
        </p:sp>
        <p:sp>
          <p:nvSpPr>
            <p:cNvPr id="55310" name="Text Box 47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 8 </a:t>
              </a:r>
            </a:p>
          </p:txBody>
        </p:sp>
        <p:sp>
          <p:nvSpPr>
            <p:cNvPr id="55311" name="Text Box 48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12 </a:t>
              </a:r>
            </a:p>
          </p:txBody>
        </p:sp>
        <p:sp>
          <p:nvSpPr>
            <p:cNvPr id="55312" name="Text Box 49"/>
            <p:cNvSpPr txBox="1">
              <a:spLocks noChangeArrowheads="1"/>
            </p:cNvSpPr>
            <p:nvPr/>
          </p:nvSpPr>
          <p:spPr bwMode="auto">
            <a:xfrm>
              <a:off x="3408" y="1298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/>
                <a:t>Offset</a:t>
              </a:r>
            </a:p>
          </p:txBody>
        </p:sp>
        <p:sp>
          <p:nvSpPr>
            <p:cNvPr id="55313" name="Rectangle 50"/>
            <p:cNvSpPr>
              <a:spLocks noChangeArrowheads="1"/>
            </p:cNvSpPr>
            <p:nvPr/>
          </p:nvSpPr>
          <p:spPr bwMode="auto">
            <a:xfrm>
              <a:off x="3984" y="672"/>
              <a:ext cx="672" cy="9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/>
                <a:t>•</a:t>
              </a:r>
            </a:p>
            <a:p>
              <a:pPr algn="ctr" rtl="0" eaLnBrk="0" hangingPunct="0"/>
              <a:r>
                <a:rPr lang="en-US"/>
                <a:t>•</a:t>
              </a:r>
            </a:p>
            <a:p>
              <a:pPr algn="ctr" rtl="0" eaLnBrk="0" hangingPunct="0"/>
              <a:r>
                <a:rPr lang="en-US"/>
                <a:t>•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55314" name="Rectangle 51"/>
            <p:cNvSpPr>
              <a:spLocks noChangeArrowheads="1"/>
            </p:cNvSpPr>
            <p:nvPr/>
          </p:nvSpPr>
          <p:spPr bwMode="auto">
            <a:xfrm>
              <a:off x="3984" y="254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he-IL"/>
            </a:p>
          </p:txBody>
        </p:sp>
        <p:sp>
          <p:nvSpPr>
            <p:cNvPr id="55315" name="Text Box 52"/>
            <p:cNvSpPr txBox="1">
              <a:spLocks noChangeArrowheads="1"/>
            </p:cNvSpPr>
            <p:nvPr/>
          </p:nvSpPr>
          <p:spPr bwMode="auto">
            <a:xfrm>
              <a:off x="3648" y="254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-4 </a:t>
              </a:r>
            </a:p>
          </p:txBody>
        </p:sp>
      </p:grp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7685" y="263625"/>
            <a:ext cx="7062787" cy="573087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ננסה להבין איך 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Swap</a:t>
            </a:r>
            <a:r>
              <a:rPr lang="he-IL" dirty="0">
                <a:cs typeface="Arial" pitchFamily="34" charset="0"/>
              </a:rPr>
              <a:t>מבוצעת</a:t>
            </a:r>
            <a:endParaRPr lang="en-US" dirty="0">
              <a:cs typeface="Arial" pitchFamily="34" charset="0"/>
            </a:endParaRPr>
          </a:p>
        </p:txBody>
      </p:sp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304800" y="1268413"/>
            <a:ext cx="3962400" cy="20240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2593975" y="4419600"/>
            <a:ext cx="59436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12(R8),R3	R3 = yp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8(R8),R2	R2 = xp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(R3),R1	R1 = *yp (t1)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(R2),R4	R4 = *xp (t0)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R1,(R2)	*xp = R1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R4,(R3)	*yp = R4 </a:t>
            </a: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7772400" y="137636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 sz="2400"/>
              <a:t>Stack</a:t>
            </a: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250825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/>
              <a:t>Register	Variable</a:t>
            </a:r>
          </a:p>
          <a:p>
            <a:pPr algn="l" rtl="0" eaLnBrk="0" hangingPunct="0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>
                <a:latin typeface="Courier New" pitchFamily="49" charset="0"/>
              </a:rPr>
              <a:t>R3	yp</a:t>
            </a:r>
          </a:p>
          <a:p>
            <a:pPr algn="l" rtl="0" eaLnBrk="0" hangingPunct="0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>
                <a:latin typeface="Courier New" pitchFamily="49" charset="0"/>
              </a:rPr>
              <a:t>R2	xp</a:t>
            </a:r>
          </a:p>
          <a:p>
            <a:pPr algn="l" rtl="0" eaLnBrk="0" hangingPunct="0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>
                <a:latin typeface="Courier New" pitchFamily="49" charset="0"/>
              </a:rPr>
              <a:t>R1	t1</a:t>
            </a:r>
          </a:p>
          <a:p>
            <a:pPr algn="l" rtl="0" eaLnBrk="0" hangingPunct="0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>
                <a:latin typeface="Courier New" pitchFamily="49" charset="0"/>
              </a:rPr>
              <a:t>R4	t0</a:t>
            </a:r>
          </a:p>
        </p:txBody>
      </p:sp>
      <p:grpSp>
        <p:nvGrpSpPr>
          <p:cNvPr id="57350" name="Group 7"/>
          <p:cNvGrpSpPr>
            <a:grpSpLocks/>
          </p:cNvGrpSpPr>
          <p:nvPr/>
        </p:nvGrpSpPr>
        <p:grpSpPr bwMode="auto">
          <a:xfrm>
            <a:off x="5638800" y="914400"/>
            <a:ext cx="3032125" cy="3352800"/>
            <a:chOff x="3408" y="672"/>
            <a:chExt cx="1910" cy="2112"/>
          </a:xfrm>
        </p:grpSpPr>
        <p:sp>
          <p:nvSpPr>
            <p:cNvPr id="57351" name="Rectangle 8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yp</a:t>
              </a:r>
            </a:p>
          </p:txBody>
        </p:sp>
        <p:sp>
          <p:nvSpPr>
            <p:cNvPr id="57352" name="Rectangle 9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xp</a:t>
              </a:r>
            </a:p>
          </p:txBody>
        </p:sp>
        <p:sp>
          <p:nvSpPr>
            <p:cNvPr id="57353" name="Rectangle 10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/>
                <a:t>Rtn adr</a:t>
              </a:r>
            </a:p>
          </p:txBody>
        </p:sp>
        <p:sp>
          <p:nvSpPr>
            <p:cNvPr id="57354" name="Rectangle 11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he-IL"/>
            </a:p>
          </p:txBody>
        </p:sp>
        <p:sp>
          <p:nvSpPr>
            <p:cNvPr id="57355" name="Line 12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7356" name="Text Box 13"/>
            <p:cNvSpPr txBox="1">
              <a:spLocks noChangeArrowheads="1"/>
            </p:cNvSpPr>
            <p:nvPr/>
          </p:nvSpPr>
          <p:spPr bwMode="auto">
            <a:xfrm>
              <a:off x="5030" y="229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  <p:sp>
          <p:nvSpPr>
            <p:cNvPr id="57357" name="Text Box 14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 0 </a:t>
              </a:r>
            </a:p>
          </p:txBody>
        </p:sp>
        <p:sp>
          <p:nvSpPr>
            <p:cNvPr id="57358" name="Text Box 15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 4 </a:t>
              </a:r>
            </a:p>
          </p:txBody>
        </p:sp>
        <p:sp>
          <p:nvSpPr>
            <p:cNvPr id="57359" name="Text Box 16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 8 </a:t>
              </a:r>
            </a:p>
          </p:txBody>
        </p:sp>
        <p:sp>
          <p:nvSpPr>
            <p:cNvPr id="57360" name="Text Box 17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12 </a:t>
              </a:r>
            </a:p>
          </p:txBody>
        </p:sp>
        <p:sp>
          <p:nvSpPr>
            <p:cNvPr id="57361" name="Text Box 18"/>
            <p:cNvSpPr txBox="1">
              <a:spLocks noChangeArrowheads="1"/>
            </p:cNvSpPr>
            <p:nvPr/>
          </p:nvSpPr>
          <p:spPr bwMode="auto">
            <a:xfrm>
              <a:off x="3408" y="1298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/>
                <a:t>Offset</a:t>
              </a:r>
            </a:p>
          </p:txBody>
        </p:sp>
        <p:sp>
          <p:nvSpPr>
            <p:cNvPr id="57362" name="Rectangle 19"/>
            <p:cNvSpPr>
              <a:spLocks noChangeArrowheads="1"/>
            </p:cNvSpPr>
            <p:nvPr/>
          </p:nvSpPr>
          <p:spPr bwMode="auto">
            <a:xfrm>
              <a:off x="3984" y="672"/>
              <a:ext cx="672" cy="9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/>
                <a:t>•</a:t>
              </a:r>
            </a:p>
            <a:p>
              <a:pPr algn="ctr" rtl="0" eaLnBrk="0" hangingPunct="0"/>
              <a:r>
                <a:rPr lang="en-US"/>
                <a:t>•</a:t>
              </a:r>
            </a:p>
            <a:p>
              <a:pPr algn="ctr" rtl="0" eaLnBrk="0" hangingPunct="0"/>
              <a:r>
                <a:rPr lang="en-US"/>
                <a:t>•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57363" name="Rectangle 20"/>
            <p:cNvSpPr>
              <a:spLocks noChangeArrowheads="1"/>
            </p:cNvSpPr>
            <p:nvPr/>
          </p:nvSpPr>
          <p:spPr bwMode="auto">
            <a:xfrm>
              <a:off x="3984" y="2544"/>
              <a:ext cx="67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he-IL"/>
            </a:p>
          </p:txBody>
        </p:sp>
        <p:sp>
          <p:nvSpPr>
            <p:cNvPr id="57364" name="Text Box 21"/>
            <p:cNvSpPr txBox="1">
              <a:spLocks noChangeArrowheads="1"/>
            </p:cNvSpPr>
            <p:nvPr/>
          </p:nvSpPr>
          <p:spPr bwMode="auto">
            <a:xfrm>
              <a:off x="3648" y="2544"/>
              <a:ext cx="3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>
                  <a:latin typeface="Courier New" pitchFamily="49" charset="0"/>
                </a:rPr>
                <a:t>-4 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Understanding Swap</a:t>
            </a:r>
          </a:p>
        </p:txBody>
      </p:sp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2590800" y="4419600"/>
            <a:ext cx="59436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dirty="0">
                <a:latin typeface="Courier New" pitchFamily="49" charset="0"/>
              </a:rPr>
              <a:t>	move 12(R8),R3	R3 = </a:t>
            </a:r>
            <a:r>
              <a:rPr lang="en-US" dirty="0" err="1">
                <a:latin typeface="Courier New" pitchFamily="49" charset="0"/>
              </a:rPr>
              <a:t>yp</a:t>
            </a:r>
            <a:endParaRPr lang="en-US" dirty="0">
              <a:latin typeface="Courier New" pitchFamily="49" charset="0"/>
            </a:endParaRP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dirty="0">
                <a:latin typeface="Courier New" pitchFamily="49" charset="0"/>
              </a:rPr>
              <a:t>	move 8(R8),R2	R2 = </a:t>
            </a:r>
            <a:r>
              <a:rPr lang="en-US" dirty="0" err="1">
                <a:latin typeface="Courier New" pitchFamily="49" charset="0"/>
              </a:rPr>
              <a:t>xp</a:t>
            </a:r>
            <a:endParaRPr lang="en-US" dirty="0">
              <a:latin typeface="Courier New" pitchFamily="49" charset="0"/>
            </a:endParaRP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dirty="0">
                <a:latin typeface="Courier New" pitchFamily="49" charset="0"/>
              </a:rPr>
              <a:t>	move (R3),R1	R1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(t1)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dirty="0">
                <a:latin typeface="Courier New" pitchFamily="49" charset="0"/>
              </a:rPr>
              <a:t>	move (R2),R4	R4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(t0)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dirty="0">
                <a:latin typeface="Courier New" pitchFamily="49" charset="0"/>
              </a:rPr>
              <a:t>	move R1,(R2)	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R1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dirty="0">
                <a:latin typeface="Courier New" pitchFamily="49" charset="0"/>
              </a:rPr>
              <a:t>	move R4,(R3)	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R4 </a:t>
            </a:r>
          </a:p>
        </p:txBody>
      </p:sp>
      <p:sp>
        <p:nvSpPr>
          <p:cNvPr id="58371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0x120</a:t>
            </a:r>
          </a:p>
        </p:txBody>
      </p:sp>
      <p:sp>
        <p:nvSpPr>
          <p:cNvPr id="58372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0x124</a:t>
            </a:r>
          </a:p>
        </p:txBody>
      </p:sp>
      <p:sp>
        <p:nvSpPr>
          <p:cNvPr id="58373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Rtn adr</a:t>
            </a:r>
          </a:p>
        </p:txBody>
      </p:sp>
      <p:sp>
        <p:nvSpPr>
          <p:cNvPr id="58374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6" name="Text Box 13"/>
          <p:cNvSpPr txBox="1">
            <a:spLocks noChangeArrowheads="1"/>
          </p:cNvSpPr>
          <p:nvPr/>
        </p:nvSpPr>
        <p:spPr bwMode="auto">
          <a:xfrm>
            <a:off x="4953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R8</a:t>
            </a:r>
          </a:p>
        </p:txBody>
      </p:sp>
      <p:sp>
        <p:nvSpPr>
          <p:cNvPr id="58377" name="Text Box 14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0 </a:t>
            </a:r>
          </a:p>
        </p:txBody>
      </p:sp>
      <p:sp>
        <p:nvSpPr>
          <p:cNvPr id="58378" name="Text Box 15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4 </a:t>
            </a:r>
          </a:p>
        </p:txBody>
      </p:sp>
      <p:sp>
        <p:nvSpPr>
          <p:cNvPr id="58379" name="Text Box 16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8 </a:t>
            </a:r>
          </a:p>
        </p:txBody>
      </p:sp>
      <p:sp>
        <p:nvSpPr>
          <p:cNvPr id="58380" name="Text Box 17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12 </a:t>
            </a:r>
          </a:p>
        </p:txBody>
      </p:sp>
      <p:sp>
        <p:nvSpPr>
          <p:cNvPr id="58381" name="Text Box 18"/>
          <p:cNvSpPr txBox="1">
            <a:spLocks noChangeArrowheads="1"/>
          </p:cNvSpPr>
          <p:nvPr/>
        </p:nvSpPr>
        <p:spPr bwMode="auto">
          <a:xfrm>
            <a:off x="5638800" y="190817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Offset</a:t>
            </a:r>
          </a:p>
        </p:txBody>
      </p:sp>
      <p:sp>
        <p:nvSpPr>
          <p:cNvPr id="58382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58383" name="Text Box 21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-4 </a:t>
            </a:r>
          </a:p>
        </p:txBody>
      </p:sp>
      <p:sp>
        <p:nvSpPr>
          <p:cNvPr id="58384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123</a:t>
            </a:r>
          </a:p>
        </p:txBody>
      </p:sp>
      <p:sp>
        <p:nvSpPr>
          <p:cNvPr id="58385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456</a:t>
            </a:r>
          </a:p>
        </p:txBody>
      </p:sp>
      <p:sp>
        <p:nvSpPr>
          <p:cNvPr id="58386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58387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58388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58389" name="Text Box 28"/>
          <p:cNvSpPr txBox="1">
            <a:spLocks noChangeArrowheads="1"/>
          </p:cNvSpPr>
          <p:nvPr/>
        </p:nvSpPr>
        <p:spPr bwMode="auto">
          <a:xfrm>
            <a:off x="7620000" y="317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Address</a:t>
            </a:r>
          </a:p>
        </p:txBody>
      </p:sp>
      <p:sp>
        <p:nvSpPr>
          <p:cNvPr id="58390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0x124 </a:t>
            </a:r>
          </a:p>
        </p:txBody>
      </p:sp>
      <p:sp>
        <p:nvSpPr>
          <p:cNvPr id="58391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0x120 </a:t>
            </a:r>
          </a:p>
        </p:txBody>
      </p:sp>
      <p:sp>
        <p:nvSpPr>
          <p:cNvPr id="58392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0x11c </a:t>
            </a:r>
          </a:p>
        </p:txBody>
      </p:sp>
      <p:sp>
        <p:nvSpPr>
          <p:cNvPr id="58393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0x118 </a:t>
            </a:r>
          </a:p>
        </p:txBody>
      </p:sp>
      <p:sp>
        <p:nvSpPr>
          <p:cNvPr id="58394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0x114 </a:t>
            </a:r>
          </a:p>
        </p:txBody>
      </p:sp>
      <p:sp>
        <p:nvSpPr>
          <p:cNvPr id="58395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0x110 </a:t>
            </a:r>
          </a:p>
        </p:txBody>
      </p:sp>
      <p:sp>
        <p:nvSpPr>
          <p:cNvPr id="58396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0x10c</a:t>
            </a:r>
          </a:p>
        </p:txBody>
      </p:sp>
      <p:sp>
        <p:nvSpPr>
          <p:cNvPr id="58397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0x108 </a:t>
            </a:r>
          </a:p>
        </p:txBody>
      </p:sp>
      <p:sp>
        <p:nvSpPr>
          <p:cNvPr id="58398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0x104 </a:t>
            </a:r>
          </a:p>
        </p:txBody>
      </p:sp>
      <p:sp>
        <p:nvSpPr>
          <p:cNvPr id="58399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0x100 </a:t>
            </a:r>
          </a:p>
        </p:txBody>
      </p:sp>
      <p:sp>
        <p:nvSpPr>
          <p:cNvPr id="58400" name="Rectangle 39"/>
          <p:cNvSpPr>
            <a:spLocks noChangeArrowheads="1"/>
          </p:cNvSpPr>
          <p:nvPr/>
        </p:nvSpPr>
        <p:spPr bwMode="auto">
          <a:xfrm>
            <a:off x="5029200" y="2362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yp</a:t>
            </a:r>
          </a:p>
        </p:txBody>
      </p:sp>
      <p:sp>
        <p:nvSpPr>
          <p:cNvPr id="58401" name="Rectangle 40"/>
          <p:cNvSpPr>
            <a:spLocks noChangeArrowheads="1"/>
          </p:cNvSpPr>
          <p:nvPr/>
        </p:nvSpPr>
        <p:spPr bwMode="auto">
          <a:xfrm>
            <a:off x="5029200" y="2743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xp</a:t>
            </a:r>
          </a:p>
        </p:txBody>
      </p:sp>
      <p:grpSp>
        <p:nvGrpSpPr>
          <p:cNvPr id="5840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58412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R1</a:t>
              </a:r>
            </a:p>
          </p:txBody>
        </p:sp>
        <p:sp>
          <p:nvSpPr>
            <p:cNvPr id="58413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R2</a:t>
              </a:r>
            </a:p>
          </p:txBody>
        </p:sp>
        <p:sp>
          <p:nvSpPr>
            <p:cNvPr id="58414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R3</a:t>
              </a:r>
            </a:p>
          </p:txBody>
        </p:sp>
        <p:sp>
          <p:nvSpPr>
            <p:cNvPr id="58415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R4</a:t>
              </a:r>
            </a:p>
          </p:txBody>
        </p:sp>
        <p:sp>
          <p:nvSpPr>
            <p:cNvPr id="58416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R5</a:t>
              </a:r>
            </a:p>
          </p:txBody>
        </p:sp>
        <p:sp>
          <p:nvSpPr>
            <p:cNvPr id="58417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R6</a:t>
              </a:r>
            </a:p>
          </p:txBody>
        </p:sp>
        <p:sp>
          <p:nvSpPr>
            <p:cNvPr id="58418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>
                  <a:latin typeface="Courier New" pitchFamily="49" charset="0"/>
                </a:rPr>
                <a:t>R7</a:t>
              </a:r>
            </a:p>
          </p:txBody>
        </p:sp>
        <p:sp>
          <p:nvSpPr>
            <p:cNvPr id="58419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</p:grpSp>
      <p:grpSp>
        <p:nvGrpSpPr>
          <p:cNvPr id="5840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58404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8405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8406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8407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8408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8409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8410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8411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Understanding Swap</a:t>
            </a:r>
          </a:p>
        </p:txBody>
      </p:sp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2590800" y="4419600"/>
            <a:ext cx="59436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move 12(R8),R3	R3 = yp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8(R8),R2	R2 = xp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(R3),R1	R1 = *yp (t1)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(R2),R4	R4 = *xp (t0)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R1,(R2)	*xp = R1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R4,(R3)	*yp = R4 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0x120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0x124</a:t>
            </a:r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Rtn adr</a:t>
            </a: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59399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400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R8</a:t>
            </a:r>
          </a:p>
        </p:txBody>
      </p:sp>
      <p:sp>
        <p:nvSpPr>
          <p:cNvPr id="59401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0 </a:t>
            </a:r>
          </a:p>
        </p:txBody>
      </p:sp>
      <p:sp>
        <p:nvSpPr>
          <p:cNvPr id="59402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4 </a:t>
            </a:r>
          </a:p>
        </p:txBody>
      </p:sp>
      <p:sp>
        <p:nvSpPr>
          <p:cNvPr id="59403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8 </a:t>
            </a:r>
          </a:p>
        </p:txBody>
      </p:sp>
      <p:sp>
        <p:nvSpPr>
          <p:cNvPr id="59404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12 </a:t>
            </a:r>
          </a:p>
        </p:txBody>
      </p:sp>
      <p:sp>
        <p:nvSpPr>
          <p:cNvPr id="59405" name="Text Box 14"/>
          <p:cNvSpPr txBox="1">
            <a:spLocks noChangeArrowheads="1"/>
          </p:cNvSpPr>
          <p:nvPr/>
        </p:nvSpPr>
        <p:spPr bwMode="auto">
          <a:xfrm>
            <a:off x="5638800" y="190817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Offset</a:t>
            </a:r>
          </a:p>
        </p:txBody>
      </p:sp>
      <p:sp>
        <p:nvSpPr>
          <p:cNvPr id="59406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59407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-4 </a:t>
            </a:r>
          </a:p>
        </p:txBody>
      </p:sp>
      <p:sp>
        <p:nvSpPr>
          <p:cNvPr id="59408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123</a:t>
            </a:r>
          </a:p>
        </p:txBody>
      </p:sp>
      <p:sp>
        <p:nvSpPr>
          <p:cNvPr id="59409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456</a:t>
            </a:r>
          </a:p>
        </p:txBody>
      </p:sp>
      <p:sp>
        <p:nvSpPr>
          <p:cNvPr id="59410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59411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59412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59413" name="Text Box 22"/>
          <p:cNvSpPr txBox="1">
            <a:spLocks noChangeArrowheads="1"/>
          </p:cNvSpPr>
          <p:nvPr/>
        </p:nvSpPr>
        <p:spPr bwMode="auto">
          <a:xfrm>
            <a:off x="7620000" y="317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Address</a:t>
            </a:r>
          </a:p>
        </p:txBody>
      </p:sp>
      <p:sp>
        <p:nvSpPr>
          <p:cNvPr id="59414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0x124 </a:t>
            </a:r>
          </a:p>
        </p:txBody>
      </p:sp>
      <p:sp>
        <p:nvSpPr>
          <p:cNvPr id="59415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0x120 </a:t>
            </a:r>
          </a:p>
        </p:txBody>
      </p:sp>
      <p:sp>
        <p:nvSpPr>
          <p:cNvPr id="59416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0x11c </a:t>
            </a:r>
          </a:p>
        </p:txBody>
      </p:sp>
      <p:sp>
        <p:nvSpPr>
          <p:cNvPr id="59417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0x118 </a:t>
            </a:r>
          </a:p>
        </p:txBody>
      </p:sp>
      <p:sp>
        <p:nvSpPr>
          <p:cNvPr id="59418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0x114 </a:t>
            </a:r>
          </a:p>
        </p:txBody>
      </p:sp>
      <p:sp>
        <p:nvSpPr>
          <p:cNvPr id="59419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0x110 </a:t>
            </a:r>
          </a:p>
        </p:txBody>
      </p:sp>
      <p:sp>
        <p:nvSpPr>
          <p:cNvPr id="59420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0x10c</a:t>
            </a:r>
          </a:p>
        </p:txBody>
      </p:sp>
      <p:sp>
        <p:nvSpPr>
          <p:cNvPr id="59421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0x108 </a:t>
            </a:r>
          </a:p>
        </p:txBody>
      </p:sp>
      <p:sp>
        <p:nvSpPr>
          <p:cNvPr id="59422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0x104 </a:t>
            </a:r>
          </a:p>
        </p:txBody>
      </p:sp>
      <p:sp>
        <p:nvSpPr>
          <p:cNvPr id="59423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0x100 </a:t>
            </a:r>
          </a:p>
        </p:txBody>
      </p:sp>
      <p:sp>
        <p:nvSpPr>
          <p:cNvPr id="59424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yp</a:t>
            </a:r>
          </a:p>
        </p:txBody>
      </p:sp>
      <p:sp>
        <p:nvSpPr>
          <p:cNvPr id="59425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xp</a:t>
            </a:r>
          </a:p>
        </p:txBody>
      </p:sp>
      <p:grpSp>
        <p:nvGrpSpPr>
          <p:cNvPr id="59426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5943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R1</a:t>
              </a:r>
            </a:p>
          </p:txBody>
        </p:sp>
        <p:sp>
          <p:nvSpPr>
            <p:cNvPr id="5943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R2</a:t>
              </a:r>
            </a:p>
          </p:txBody>
        </p:sp>
        <p:sp>
          <p:nvSpPr>
            <p:cNvPr id="5943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R3</a:t>
              </a:r>
            </a:p>
          </p:txBody>
        </p:sp>
        <p:sp>
          <p:nvSpPr>
            <p:cNvPr id="5943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R4</a:t>
              </a:r>
            </a:p>
          </p:txBody>
        </p:sp>
        <p:sp>
          <p:nvSpPr>
            <p:cNvPr id="5944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R5</a:t>
              </a:r>
            </a:p>
          </p:txBody>
        </p:sp>
        <p:sp>
          <p:nvSpPr>
            <p:cNvPr id="5944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R6</a:t>
              </a:r>
            </a:p>
          </p:txBody>
        </p:sp>
        <p:sp>
          <p:nvSpPr>
            <p:cNvPr id="5944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>
                  <a:latin typeface="Courier New" pitchFamily="49" charset="0"/>
                </a:rPr>
                <a:t>R7</a:t>
              </a:r>
            </a:p>
          </p:txBody>
        </p:sp>
        <p:sp>
          <p:nvSpPr>
            <p:cNvPr id="5944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</p:grpSp>
      <p:grpSp>
        <p:nvGrpSpPr>
          <p:cNvPr id="59427" name="Group 44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59428" name="Rectangle 45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9429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9430" name="Rectangle 47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solidFill>
                    <a:srgbClr val="CC0000"/>
                  </a:solidFill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59431" name="Rectangle 48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9432" name="Rectangle 49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9433" name="Rectangle 50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9434" name="Rectangle 51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59435" name="Rectangle 52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semi-log plot of transistor counts for microprocessors against dates of introduction, nearly doubling every two years">
            <a:extLst>
              <a:ext uri="{FF2B5EF4-FFF2-40B4-BE49-F238E27FC236}">
                <a16:creationId xmlns:a16="http://schemas.microsoft.com/office/drawing/2014/main" id="{B5379691-1D58-46B9-93AF-D9E07056E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231"/>
            <a:ext cx="9144000" cy="676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0A81D1-5C39-4BFB-B6EC-B23B517AC7A4}"/>
              </a:ext>
            </a:extLst>
          </p:cNvPr>
          <p:cNvSpPr txBox="1"/>
          <p:nvPr/>
        </p:nvSpPr>
        <p:spPr>
          <a:xfrm>
            <a:off x="4355976" y="5589240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Source: </a:t>
            </a:r>
            <a:r>
              <a:rPr lang="en-US" sz="1600" dirty="0" err="1"/>
              <a:t>wikipedia</a:t>
            </a:r>
            <a:r>
              <a:rPr lang="en-US" sz="1600" dirty="0"/>
              <a:t>/Moore’s law</a:t>
            </a:r>
            <a:endParaRPr lang="he-IL" sz="1600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Understanding Swap</a:t>
            </a:r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2590800" y="4419600"/>
            <a:ext cx="59436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12(R8),R3	R3 = yp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move 8(R8),R2	R2 = xp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(R3),R1	R1 = *yp (t1)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(R2),R4	R4 = *xp (t0)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R1,(R2)	*xp = R1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R4,(R3)	*yp = R4 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0x120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0x124</a:t>
            </a:r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Rtn adr</a:t>
            </a:r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0423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R8</a:t>
            </a:r>
          </a:p>
        </p:txBody>
      </p:sp>
      <p:sp>
        <p:nvSpPr>
          <p:cNvPr id="60425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0 </a:t>
            </a:r>
          </a:p>
        </p:txBody>
      </p:sp>
      <p:sp>
        <p:nvSpPr>
          <p:cNvPr id="60426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4 </a:t>
            </a:r>
          </a:p>
        </p:txBody>
      </p:sp>
      <p:sp>
        <p:nvSpPr>
          <p:cNvPr id="60427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8 </a:t>
            </a:r>
          </a:p>
        </p:txBody>
      </p:sp>
      <p:sp>
        <p:nvSpPr>
          <p:cNvPr id="60428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12 </a:t>
            </a:r>
          </a:p>
        </p:txBody>
      </p:sp>
      <p:sp>
        <p:nvSpPr>
          <p:cNvPr id="60429" name="Text Box 14"/>
          <p:cNvSpPr txBox="1">
            <a:spLocks noChangeArrowheads="1"/>
          </p:cNvSpPr>
          <p:nvPr/>
        </p:nvSpPr>
        <p:spPr bwMode="auto">
          <a:xfrm>
            <a:off x="5638800" y="190817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Offset</a:t>
            </a:r>
          </a:p>
        </p:txBody>
      </p:sp>
      <p:sp>
        <p:nvSpPr>
          <p:cNvPr id="60430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0431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-4 </a:t>
            </a:r>
          </a:p>
        </p:txBody>
      </p:sp>
      <p:sp>
        <p:nvSpPr>
          <p:cNvPr id="60432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123</a:t>
            </a:r>
          </a:p>
        </p:txBody>
      </p:sp>
      <p:sp>
        <p:nvSpPr>
          <p:cNvPr id="60433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456</a:t>
            </a:r>
          </a:p>
        </p:txBody>
      </p:sp>
      <p:sp>
        <p:nvSpPr>
          <p:cNvPr id="60434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0435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0436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0437" name="Text Box 22"/>
          <p:cNvSpPr txBox="1">
            <a:spLocks noChangeArrowheads="1"/>
          </p:cNvSpPr>
          <p:nvPr/>
        </p:nvSpPr>
        <p:spPr bwMode="auto">
          <a:xfrm>
            <a:off x="7620000" y="317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Address</a:t>
            </a:r>
          </a:p>
        </p:txBody>
      </p:sp>
      <p:sp>
        <p:nvSpPr>
          <p:cNvPr id="60438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0x124 </a:t>
            </a:r>
          </a:p>
        </p:txBody>
      </p:sp>
      <p:sp>
        <p:nvSpPr>
          <p:cNvPr id="60439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0x120 </a:t>
            </a:r>
          </a:p>
        </p:txBody>
      </p:sp>
      <p:sp>
        <p:nvSpPr>
          <p:cNvPr id="60440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0x11c </a:t>
            </a:r>
          </a:p>
        </p:txBody>
      </p:sp>
      <p:sp>
        <p:nvSpPr>
          <p:cNvPr id="60441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0x118 </a:t>
            </a:r>
          </a:p>
        </p:txBody>
      </p:sp>
      <p:sp>
        <p:nvSpPr>
          <p:cNvPr id="60442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0x114 </a:t>
            </a:r>
          </a:p>
        </p:txBody>
      </p:sp>
      <p:sp>
        <p:nvSpPr>
          <p:cNvPr id="60443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0x110 </a:t>
            </a:r>
          </a:p>
        </p:txBody>
      </p:sp>
      <p:sp>
        <p:nvSpPr>
          <p:cNvPr id="60444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0x10c</a:t>
            </a:r>
          </a:p>
        </p:txBody>
      </p:sp>
      <p:sp>
        <p:nvSpPr>
          <p:cNvPr id="60445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0x108 </a:t>
            </a:r>
          </a:p>
        </p:txBody>
      </p:sp>
      <p:sp>
        <p:nvSpPr>
          <p:cNvPr id="60446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0x104 </a:t>
            </a:r>
          </a:p>
        </p:txBody>
      </p:sp>
      <p:sp>
        <p:nvSpPr>
          <p:cNvPr id="60447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0x100 </a:t>
            </a:r>
          </a:p>
        </p:txBody>
      </p:sp>
      <p:sp>
        <p:nvSpPr>
          <p:cNvPr id="60448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yp</a:t>
            </a:r>
          </a:p>
        </p:txBody>
      </p:sp>
      <p:sp>
        <p:nvSpPr>
          <p:cNvPr id="60449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xp</a:t>
            </a:r>
          </a:p>
        </p:txBody>
      </p:sp>
      <p:grpSp>
        <p:nvGrpSpPr>
          <p:cNvPr id="60450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60460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R1</a:t>
              </a:r>
            </a:p>
          </p:txBody>
        </p:sp>
        <p:sp>
          <p:nvSpPr>
            <p:cNvPr id="60461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R2</a:t>
              </a:r>
            </a:p>
          </p:txBody>
        </p:sp>
        <p:sp>
          <p:nvSpPr>
            <p:cNvPr id="60462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R3</a:t>
              </a:r>
            </a:p>
          </p:txBody>
        </p:sp>
        <p:sp>
          <p:nvSpPr>
            <p:cNvPr id="60463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R4</a:t>
              </a:r>
            </a:p>
          </p:txBody>
        </p:sp>
        <p:sp>
          <p:nvSpPr>
            <p:cNvPr id="60464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R5</a:t>
              </a:r>
            </a:p>
          </p:txBody>
        </p:sp>
        <p:sp>
          <p:nvSpPr>
            <p:cNvPr id="60465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R6</a:t>
              </a:r>
            </a:p>
          </p:txBody>
        </p:sp>
        <p:sp>
          <p:nvSpPr>
            <p:cNvPr id="60466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>
                  <a:latin typeface="Courier New" pitchFamily="49" charset="0"/>
                </a:rPr>
                <a:t>R7</a:t>
              </a:r>
            </a:p>
          </p:txBody>
        </p:sp>
        <p:sp>
          <p:nvSpPr>
            <p:cNvPr id="60467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</p:grpSp>
      <p:grpSp>
        <p:nvGrpSpPr>
          <p:cNvPr id="60451" name="Group 44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60452" name="Rectangle 45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0453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solidFill>
                    <a:srgbClr val="CC0000"/>
                  </a:solidFill>
                  <a:latin typeface="Courier New" pitchFamily="49" charset="0"/>
                </a:rPr>
                <a:t>0x124</a:t>
              </a:r>
            </a:p>
          </p:txBody>
        </p:sp>
        <p:sp>
          <p:nvSpPr>
            <p:cNvPr id="60454" name="Rectangle 47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60455" name="Rectangle 48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0456" name="Rectangle 49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0457" name="Rectangle 50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0458" name="Rectangle 51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0459" name="Rectangle 52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Understanding Swap</a:t>
            </a:r>
          </a:p>
        </p:txBody>
      </p:sp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2590800" y="4419600"/>
            <a:ext cx="59436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12(R8),R3	R3 = yp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8(R8),R2	R2 = xp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move (R3),R1	R1 = *yp (t1)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(R2),R4	R4 = *xp (t0)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R1,(R2)	*xp = R1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R4,(R3)	*yp = R4 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0x120</a:t>
            </a: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0x124</a:t>
            </a: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Rtn adr</a:t>
            </a:r>
          </a:p>
        </p:txBody>
      </p:sp>
      <p:sp>
        <p:nvSpPr>
          <p:cNvPr id="61446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8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R8</a:t>
            </a:r>
          </a:p>
        </p:txBody>
      </p:sp>
      <p:sp>
        <p:nvSpPr>
          <p:cNvPr id="61449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0 </a:t>
            </a:r>
          </a:p>
        </p:txBody>
      </p:sp>
      <p:sp>
        <p:nvSpPr>
          <p:cNvPr id="61450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4 </a:t>
            </a:r>
          </a:p>
        </p:txBody>
      </p:sp>
      <p:sp>
        <p:nvSpPr>
          <p:cNvPr id="61451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8 </a:t>
            </a:r>
          </a:p>
        </p:txBody>
      </p:sp>
      <p:sp>
        <p:nvSpPr>
          <p:cNvPr id="61452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12 </a:t>
            </a:r>
          </a:p>
        </p:txBody>
      </p:sp>
      <p:sp>
        <p:nvSpPr>
          <p:cNvPr id="61453" name="Text Box 14"/>
          <p:cNvSpPr txBox="1">
            <a:spLocks noChangeArrowheads="1"/>
          </p:cNvSpPr>
          <p:nvPr/>
        </p:nvSpPr>
        <p:spPr bwMode="auto">
          <a:xfrm>
            <a:off x="5638800" y="190817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Offset</a:t>
            </a:r>
          </a:p>
        </p:txBody>
      </p:sp>
      <p:sp>
        <p:nvSpPr>
          <p:cNvPr id="61454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1455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-4 </a:t>
            </a:r>
          </a:p>
        </p:txBody>
      </p:sp>
      <p:sp>
        <p:nvSpPr>
          <p:cNvPr id="61456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123</a:t>
            </a:r>
          </a:p>
        </p:txBody>
      </p:sp>
      <p:sp>
        <p:nvSpPr>
          <p:cNvPr id="61457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456</a:t>
            </a:r>
          </a:p>
        </p:txBody>
      </p:sp>
      <p:sp>
        <p:nvSpPr>
          <p:cNvPr id="61458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1459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1460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1461" name="Text Box 22"/>
          <p:cNvSpPr txBox="1">
            <a:spLocks noChangeArrowheads="1"/>
          </p:cNvSpPr>
          <p:nvPr/>
        </p:nvSpPr>
        <p:spPr bwMode="auto">
          <a:xfrm>
            <a:off x="7620000" y="317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Address</a:t>
            </a:r>
          </a:p>
        </p:txBody>
      </p:sp>
      <p:sp>
        <p:nvSpPr>
          <p:cNvPr id="61462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0x124 </a:t>
            </a:r>
          </a:p>
        </p:txBody>
      </p:sp>
      <p:sp>
        <p:nvSpPr>
          <p:cNvPr id="61463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0x120 </a:t>
            </a:r>
          </a:p>
        </p:txBody>
      </p:sp>
      <p:sp>
        <p:nvSpPr>
          <p:cNvPr id="61464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0x11c </a:t>
            </a:r>
          </a:p>
        </p:txBody>
      </p:sp>
      <p:sp>
        <p:nvSpPr>
          <p:cNvPr id="61465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0x118 </a:t>
            </a:r>
          </a:p>
        </p:txBody>
      </p:sp>
      <p:sp>
        <p:nvSpPr>
          <p:cNvPr id="61466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0x114 </a:t>
            </a:r>
          </a:p>
        </p:txBody>
      </p:sp>
      <p:sp>
        <p:nvSpPr>
          <p:cNvPr id="61467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0x110 </a:t>
            </a:r>
          </a:p>
        </p:txBody>
      </p:sp>
      <p:sp>
        <p:nvSpPr>
          <p:cNvPr id="61468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0x10c</a:t>
            </a:r>
          </a:p>
        </p:txBody>
      </p:sp>
      <p:sp>
        <p:nvSpPr>
          <p:cNvPr id="61469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0x108 </a:t>
            </a:r>
          </a:p>
        </p:txBody>
      </p:sp>
      <p:sp>
        <p:nvSpPr>
          <p:cNvPr id="61470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0x104 </a:t>
            </a:r>
          </a:p>
        </p:txBody>
      </p:sp>
      <p:sp>
        <p:nvSpPr>
          <p:cNvPr id="61471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0x100 </a:t>
            </a:r>
          </a:p>
        </p:txBody>
      </p:sp>
      <p:sp>
        <p:nvSpPr>
          <p:cNvPr id="61472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yp</a:t>
            </a:r>
          </a:p>
        </p:txBody>
      </p:sp>
      <p:sp>
        <p:nvSpPr>
          <p:cNvPr id="61473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xp</a:t>
            </a:r>
          </a:p>
        </p:txBody>
      </p:sp>
      <p:grpSp>
        <p:nvGrpSpPr>
          <p:cNvPr id="61474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61484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R1</a:t>
              </a:r>
            </a:p>
          </p:txBody>
        </p:sp>
        <p:sp>
          <p:nvSpPr>
            <p:cNvPr id="61485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R2</a:t>
              </a:r>
            </a:p>
          </p:txBody>
        </p:sp>
        <p:sp>
          <p:nvSpPr>
            <p:cNvPr id="61486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R3</a:t>
              </a:r>
            </a:p>
          </p:txBody>
        </p:sp>
        <p:sp>
          <p:nvSpPr>
            <p:cNvPr id="61487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R4</a:t>
              </a:r>
            </a:p>
          </p:txBody>
        </p:sp>
        <p:sp>
          <p:nvSpPr>
            <p:cNvPr id="61488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R5</a:t>
              </a:r>
            </a:p>
          </p:txBody>
        </p:sp>
        <p:sp>
          <p:nvSpPr>
            <p:cNvPr id="61489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R6</a:t>
              </a:r>
            </a:p>
          </p:txBody>
        </p:sp>
        <p:sp>
          <p:nvSpPr>
            <p:cNvPr id="61490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>
                  <a:latin typeface="Courier New" pitchFamily="49" charset="0"/>
                </a:rPr>
                <a:t>R7</a:t>
              </a:r>
            </a:p>
          </p:txBody>
        </p:sp>
        <p:sp>
          <p:nvSpPr>
            <p:cNvPr id="61491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</p:grpSp>
      <p:grpSp>
        <p:nvGrpSpPr>
          <p:cNvPr id="61475" name="Group 44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61476" name="Rectangle 45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solidFill>
                    <a:srgbClr val="CC0000"/>
                  </a:solidFill>
                  <a:latin typeface="Courier New" pitchFamily="49" charset="0"/>
                </a:rPr>
                <a:t>456</a:t>
              </a:r>
            </a:p>
          </p:txBody>
        </p:sp>
        <p:sp>
          <p:nvSpPr>
            <p:cNvPr id="61477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0x124</a:t>
              </a:r>
            </a:p>
          </p:txBody>
        </p:sp>
        <p:sp>
          <p:nvSpPr>
            <p:cNvPr id="61478" name="Rectangle 47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61479" name="Rectangle 48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1480" name="Rectangle 49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1481" name="Rectangle 50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1482" name="Rectangle 51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1483" name="Rectangle 52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Understanding Swap</a:t>
            </a:r>
          </a:p>
        </p:txBody>
      </p:sp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2590800" y="4419600"/>
            <a:ext cx="59436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12(R8),R3	R3 = yp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8(R8),R2	R2 = xp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(R3),R1	R1 = *yp (t1)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move (R2),R4	R4 = *xp (t0)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R1,(R2)	*xp = R1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R4,(R3)	*yp = R4 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0x120</a:t>
            </a:r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0x124</a:t>
            </a:r>
          </a:p>
        </p:txBody>
      </p:sp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Rtn adr</a:t>
            </a:r>
          </a:p>
        </p:txBody>
      </p:sp>
      <p:sp>
        <p:nvSpPr>
          <p:cNvPr id="62470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2471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2472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R8</a:t>
            </a:r>
          </a:p>
        </p:txBody>
      </p:sp>
      <p:sp>
        <p:nvSpPr>
          <p:cNvPr id="62473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0 </a:t>
            </a: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4 </a:t>
            </a:r>
          </a:p>
        </p:txBody>
      </p:sp>
      <p:sp>
        <p:nvSpPr>
          <p:cNvPr id="62475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8 </a:t>
            </a:r>
          </a:p>
        </p:txBody>
      </p:sp>
      <p:sp>
        <p:nvSpPr>
          <p:cNvPr id="62476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12 </a:t>
            </a:r>
          </a:p>
        </p:txBody>
      </p:sp>
      <p:sp>
        <p:nvSpPr>
          <p:cNvPr id="62477" name="Text Box 14"/>
          <p:cNvSpPr txBox="1">
            <a:spLocks noChangeArrowheads="1"/>
          </p:cNvSpPr>
          <p:nvPr/>
        </p:nvSpPr>
        <p:spPr bwMode="auto">
          <a:xfrm>
            <a:off x="5638800" y="190817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Offset</a:t>
            </a:r>
          </a:p>
        </p:txBody>
      </p:sp>
      <p:sp>
        <p:nvSpPr>
          <p:cNvPr id="62478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2479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-4 </a:t>
            </a:r>
          </a:p>
        </p:txBody>
      </p:sp>
      <p:sp>
        <p:nvSpPr>
          <p:cNvPr id="62480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123</a:t>
            </a:r>
          </a:p>
        </p:txBody>
      </p:sp>
      <p:sp>
        <p:nvSpPr>
          <p:cNvPr id="62481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456</a:t>
            </a:r>
          </a:p>
        </p:txBody>
      </p:sp>
      <p:sp>
        <p:nvSpPr>
          <p:cNvPr id="62482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2483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2484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2485" name="Text Box 22"/>
          <p:cNvSpPr txBox="1">
            <a:spLocks noChangeArrowheads="1"/>
          </p:cNvSpPr>
          <p:nvPr/>
        </p:nvSpPr>
        <p:spPr bwMode="auto">
          <a:xfrm>
            <a:off x="7620000" y="317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Address</a:t>
            </a:r>
          </a:p>
        </p:txBody>
      </p:sp>
      <p:sp>
        <p:nvSpPr>
          <p:cNvPr id="62486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0x124 </a:t>
            </a:r>
          </a:p>
        </p:txBody>
      </p:sp>
      <p:sp>
        <p:nvSpPr>
          <p:cNvPr id="62487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0x120 </a:t>
            </a:r>
          </a:p>
        </p:txBody>
      </p:sp>
      <p:sp>
        <p:nvSpPr>
          <p:cNvPr id="62488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0x11c </a:t>
            </a:r>
          </a:p>
        </p:txBody>
      </p:sp>
      <p:sp>
        <p:nvSpPr>
          <p:cNvPr id="62489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0x118 </a:t>
            </a:r>
          </a:p>
        </p:txBody>
      </p:sp>
      <p:sp>
        <p:nvSpPr>
          <p:cNvPr id="62490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0x114 </a:t>
            </a:r>
          </a:p>
        </p:txBody>
      </p:sp>
      <p:sp>
        <p:nvSpPr>
          <p:cNvPr id="62491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0x110 </a:t>
            </a:r>
          </a:p>
        </p:txBody>
      </p:sp>
      <p:sp>
        <p:nvSpPr>
          <p:cNvPr id="62492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0x10c</a:t>
            </a:r>
          </a:p>
        </p:txBody>
      </p:sp>
      <p:sp>
        <p:nvSpPr>
          <p:cNvPr id="62493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0x108 </a:t>
            </a:r>
          </a:p>
        </p:txBody>
      </p:sp>
      <p:sp>
        <p:nvSpPr>
          <p:cNvPr id="62494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0x104 </a:t>
            </a:r>
          </a:p>
        </p:txBody>
      </p:sp>
      <p:sp>
        <p:nvSpPr>
          <p:cNvPr id="62495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0x100 </a:t>
            </a:r>
          </a:p>
        </p:txBody>
      </p:sp>
      <p:sp>
        <p:nvSpPr>
          <p:cNvPr id="62496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yp</a:t>
            </a:r>
          </a:p>
        </p:txBody>
      </p:sp>
      <p:sp>
        <p:nvSpPr>
          <p:cNvPr id="62497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xp</a:t>
            </a:r>
          </a:p>
        </p:txBody>
      </p:sp>
      <p:grpSp>
        <p:nvGrpSpPr>
          <p:cNvPr id="62498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62508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R1</a:t>
              </a:r>
            </a:p>
          </p:txBody>
        </p:sp>
        <p:sp>
          <p:nvSpPr>
            <p:cNvPr id="62509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R2</a:t>
              </a:r>
            </a:p>
          </p:txBody>
        </p:sp>
        <p:sp>
          <p:nvSpPr>
            <p:cNvPr id="62510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R3</a:t>
              </a:r>
            </a:p>
          </p:txBody>
        </p:sp>
        <p:sp>
          <p:nvSpPr>
            <p:cNvPr id="62511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R4</a:t>
              </a:r>
            </a:p>
          </p:txBody>
        </p:sp>
        <p:sp>
          <p:nvSpPr>
            <p:cNvPr id="62512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R5</a:t>
              </a:r>
            </a:p>
          </p:txBody>
        </p:sp>
        <p:sp>
          <p:nvSpPr>
            <p:cNvPr id="62513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R6</a:t>
              </a:r>
            </a:p>
          </p:txBody>
        </p:sp>
        <p:sp>
          <p:nvSpPr>
            <p:cNvPr id="62514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>
                  <a:latin typeface="Courier New" pitchFamily="49" charset="0"/>
                </a:rPr>
                <a:t>R7</a:t>
              </a:r>
            </a:p>
          </p:txBody>
        </p:sp>
        <p:sp>
          <p:nvSpPr>
            <p:cNvPr id="62515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</p:grpSp>
      <p:grpSp>
        <p:nvGrpSpPr>
          <p:cNvPr id="62499" name="Group 44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62500" name="Rectangle 45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456</a:t>
              </a:r>
            </a:p>
          </p:txBody>
        </p:sp>
        <p:sp>
          <p:nvSpPr>
            <p:cNvPr id="62501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0x124</a:t>
              </a:r>
            </a:p>
          </p:txBody>
        </p:sp>
        <p:sp>
          <p:nvSpPr>
            <p:cNvPr id="62502" name="Rectangle 47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62503" name="Rectangle 48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solidFill>
                    <a:srgbClr val="CC0000"/>
                  </a:solidFill>
                  <a:latin typeface="Courier New" pitchFamily="49" charset="0"/>
                </a:rPr>
                <a:t>123</a:t>
              </a:r>
            </a:p>
          </p:txBody>
        </p:sp>
        <p:sp>
          <p:nvSpPr>
            <p:cNvPr id="62504" name="Rectangle 49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2505" name="Rectangle 50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2506" name="Rectangle 51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2507" name="Rectangle 52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Understanding Swap</a:t>
            </a:r>
          </a:p>
        </p:txBody>
      </p:sp>
      <p:sp>
        <p:nvSpPr>
          <p:cNvPr id="63490" name="Rectangle 3"/>
          <p:cNvSpPr>
            <a:spLocks noChangeArrowheads="1"/>
          </p:cNvSpPr>
          <p:nvPr/>
        </p:nvSpPr>
        <p:spPr bwMode="auto">
          <a:xfrm>
            <a:off x="2590800" y="4419600"/>
            <a:ext cx="59436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12(R8),R3	R3 = yp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8(R8),R2	R2 = xp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(R3),R1	R1 = *yp (t1)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(R2),R4	R4 = *xp (t0)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move R1,(R2)	*xp = R1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R4,(R3)	*yp = R4 </a:t>
            </a: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0x120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0x124</a:t>
            </a: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Rtn adr</a:t>
            </a:r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3496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R8</a:t>
            </a:r>
          </a:p>
        </p:txBody>
      </p:sp>
      <p:sp>
        <p:nvSpPr>
          <p:cNvPr id="63497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0 </a:t>
            </a:r>
          </a:p>
        </p:txBody>
      </p:sp>
      <p:sp>
        <p:nvSpPr>
          <p:cNvPr id="63498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4 </a:t>
            </a:r>
          </a:p>
        </p:txBody>
      </p:sp>
      <p:sp>
        <p:nvSpPr>
          <p:cNvPr id="63499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8 </a:t>
            </a:r>
          </a:p>
        </p:txBody>
      </p:sp>
      <p:sp>
        <p:nvSpPr>
          <p:cNvPr id="63500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12 </a:t>
            </a:r>
          </a:p>
        </p:txBody>
      </p:sp>
      <p:sp>
        <p:nvSpPr>
          <p:cNvPr id="63501" name="Text Box 14"/>
          <p:cNvSpPr txBox="1">
            <a:spLocks noChangeArrowheads="1"/>
          </p:cNvSpPr>
          <p:nvPr/>
        </p:nvSpPr>
        <p:spPr bwMode="auto">
          <a:xfrm>
            <a:off x="5638800" y="190817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Offset</a:t>
            </a:r>
          </a:p>
        </p:txBody>
      </p:sp>
      <p:sp>
        <p:nvSpPr>
          <p:cNvPr id="63502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3503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-4 </a:t>
            </a:r>
          </a:p>
        </p:txBody>
      </p:sp>
      <p:sp>
        <p:nvSpPr>
          <p:cNvPr id="63504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63505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456</a:t>
            </a:r>
          </a:p>
        </p:txBody>
      </p:sp>
      <p:sp>
        <p:nvSpPr>
          <p:cNvPr id="63506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3507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3508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3509" name="Text Box 22"/>
          <p:cNvSpPr txBox="1">
            <a:spLocks noChangeArrowheads="1"/>
          </p:cNvSpPr>
          <p:nvPr/>
        </p:nvSpPr>
        <p:spPr bwMode="auto">
          <a:xfrm>
            <a:off x="7620000" y="317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Address</a:t>
            </a:r>
          </a:p>
        </p:txBody>
      </p:sp>
      <p:sp>
        <p:nvSpPr>
          <p:cNvPr id="63510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0x124 </a:t>
            </a:r>
          </a:p>
        </p:txBody>
      </p:sp>
      <p:sp>
        <p:nvSpPr>
          <p:cNvPr id="63511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0x120 </a:t>
            </a:r>
          </a:p>
        </p:txBody>
      </p:sp>
      <p:sp>
        <p:nvSpPr>
          <p:cNvPr id="63512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0x11c </a:t>
            </a:r>
          </a:p>
        </p:txBody>
      </p:sp>
      <p:sp>
        <p:nvSpPr>
          <p:cNvPr id="63513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0x118 </a:t>
            </a:r>
          </a:p>
        </p:txBody>
      </p:sp>
      <p:sp>
        <p:nvSpPr>
          <p:cNvPr id="63514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0x114 </a:t>
            </a:r>
          </a:p>
        </p:txBody>
      </p:sp>
      <p:sp>
        <p:nvSpPr>
          <p:cNvPr id="63515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0x110 </a:t>
            </a:r>
          </a:p>
        </p:txBody>
      </p:sp>
      <p:sp>
        <p:nvSpPr>
          <p:cNvPr id="63516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0x10c</a:t>
            </a:r>
          </a:p>
        </p:txBody>
      </p:sp>
      <p:sp>
        <p:nvSpPr>
          <p:cNvPr id="63517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0x108 </a:t>
            </a:r>
          </a:p>
        </p:txBody>
      </p:sp>
      <p:sp>
        <p:nvSpPr>
          <p:cNvPr id="63518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0x104 </a:t>
            </a:r>
          </a:p>
        </p:txBody>
      </p:sp>
      <p:sp>
        <p:nvSpPr>
          <p:cNvPr id="63519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0x100 </a:t>
            </a:r>
          </a:p>
        </p:txBody>
      </p:sp>
      <p:sp>
        <p:nvSpPr>
          <p:cNvPr id="63520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yp</a:t>
            </a:r>
          </a:p>
        </p:txBody>
      </p:sp>
      <p:sp>
        <p:nvSpPr>
          <p:cNvPr id="63521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xp</a:t>
            </a:r>
          </a:p>
        </p:txBody>
      </p:sp>
      <p:grpSp>
        <p:nvGrpSpPr>
          <p:cNvPr id="6352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6353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R1</a:t>
              </a:r>
            </a:p>
          </p:txBody>
        </p:sp>
        <p:sp>
          <p:nvSpPr>
            <p:cNvPr id="6353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R2</a:t>
              </a:r>
            </a:p>
          </p:txBody>
        </p:sp>
        <p:sp>
          <p:nvSpPr>
            <p:cNvPr id="6353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R3</a:t>
              </a:r>
            </a:p>
          </p:txBody>
        </p:sp>
        <p:sp>
          <p:nvSpPr>
            <p:cNvPr id="6353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R4</a:t>
              </a:r>
            </a:p>
          </p:txBody>
        </p:sp>
        <p:sp>
          <p:nvSpPr>
            <p:cNvPr id="6353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R5</a:t>
              </a:r>
            </a:p>
          </p:txBody>
        </p:sp>
        <p:sp>
          <p:nvSpPr>
            <p:cNvPr id="6353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R6</a:t>
              </a:r>
            </a:p>
          </p:txBody>
        </p:sp>
        <p:sp>
          <p:nvSpPr>
            <p:cNvPr id="6353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>
                  <a:latin typeface="Courier New" pitchFamily="49" charset="0"/>
                </a:rPr>
                <a:t>R7</a:t>
              </a:r>
            </a:p>
          </p:txBody>
        </p:sp>
        <p:sp>
          <p:nvSpPr>
            <p:cNvPr id="6353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</p:grpSp>
      <p:grpSp>
        <p:nvGrpSpPr>
          <p:cNvPr id="63523" name="Group 44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63524" name="Rectangle 45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456</a:t>
              </a:r>
            </a:p>
          </p:txBody>
        </p:sp>
        <p:sp>
          <p:nvSpPr>
            <p:cNvPr id="63525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0x124</a:t>
              </a:r>
            </a:p>
          </p:txBody>
        </p:sp>
        <p:sp>
          <p:nvSpPr>
            <p:cNvPr id="63526" name="Rectangle 47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63527" name="Rectangle 48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123</a:t>
              </a:r>
            </a:p>
          </p:txBody>
        </p:sp>
        <p:sp>
          <p:nvSpPr>
            <p:cNvPr id="63528" name="Rectangle 49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3529" name="Rectangle 50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3530" name="Rectangle 51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3531" name="Rectangle 52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Understanding Swap</a:t>
            </a:r>
          </a:p>
        </p:txBody>
      </p:sp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2590800" y="4419600"/>
            <a:ext cx="59436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12(R8),R3	R3 = yp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8(R8),R2	R2 = xp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(R3),R1	R1 = *yp (t1)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(R2),R4	R4 = *xp (t0)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move R1,(R2)	*xp = R1</a:t>
            </a:r>
          </a:p>
          <a:p>
            <a:pPr algn="l" rtl="0" eaLnBrk="0" hangingPunct="0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>
                <a:latin typeface="Courier New" pitchFamily="49" charset="0"/>
              </a:rPr>
              <a:t>	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move R4,(R3)	*yp = R4</a:t>
            </a:r>
            <a:r>
              <a:rPr lang="en-US">
                <a:latin typeface="Courier New" pitchFamily="49" charset="0"/>
              </a:rPr>
              <a:t> 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0x120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0x124</a:t>
            </a: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/>
              <a:t>Rtn adr</a:t>
            </a:r>
          </a:p>
        </p:txBody>
      </p:sp>
      <p:sp>
        <p:nvSpPr>
          <p:cNvPr id="64518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4519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4520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R8</a:t>
            </a:r>
          </a:p>
        </p:txBody>
      </p:sp>
      <p:sp>
        <p:nvSpPr>
          <p:cNvPr id="64521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0 </a:t>
            </a:r>
          </a:p>
        </p:txBody>
      </p:sp>
      <p:sp>
        <p:nvSpPr>
          <p:cNvPr id="64522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4 </a:t>
            </a:r>
          </a:p>
        </p:txBody>
      </p:sp>
      <p:sp>
        <p:nvSpPr>
          <p:cNvPr id="64523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 8 </a:t>
            </a:r>
          </a:p>
        </p:txBody>
      </p:sp>
      <p:sp>
        <p:nvSpPr>
          <p:cNvPr id="64524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12 </a:t>
            </a:r>
          </a:p>
        </p:txBody>
      </p:sp>
      <p:sp>
        <p:nvSpPr>
          <p:cNvPr id="64525" name="Text Box 14"/>
          <p:cNvSpPr txBox="1">
            <a:spLocks noChangeArrowheads="1"/>
          </p:cNvSpPr>
          <p:nvPr/>
        </p:nvSpPr>
        <p:spPr bwMode="auto">
          <a:xfrm>
            <a:off x="5638800" y="190817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Offset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/>
          </a:p>
        </p:txBody>
      </p:sp>
      <p:sp>
        <p:nvSpPr>
          <p:cNvPr id="64527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-4 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latin typeface="Courier New" pitchFamily="49" charset="0"/>
              </a:rPr>
              <a:t>456</a:t>
            </a:r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he-IL">
              <a:latin typeface="Courier New" pitchFamily="49" charset="0"/>
            </a:endParaRPr>
          </a:p>
        </p:txBody>
      </p:sp>
      <p:sp>
        <p:nvSpPr>
          <p:cNvPr id="64533" name="Text Box 22"/>
          <p:cNvSpPr txBox="1">
            <a:spLocks noChangeArrowheads="1"/>
          </p:cNvSpPr>
          <p:nvPr/>
        </p:nvSpPr>
        <p:spPr bwMode="auto">
          <a:xfrm>
            <a:off x="7620000" y="317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/>
              <a:t>Address</a:t>
            </a:r>
          </a:p>
        </p:txBody>
      </p:sp>
      <p:sp>
        <p:nvSpPr>
          <p:cNvPr id="64534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0x124 </a:t>
            </a:r>
          </a:p>
        </p:txBody>
      </p:sp>
      <p:sp>
        <p:nvSpPr>
          <p:cNvPr id="64535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0x120 </a:t>
            </a:r>
          </a:p>
        </p:txBody>
      </p:sp>
      <p:sp>
        <p:nvSpPr>
          <p:cNvPr id="64536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0x11c </a:t>
            </a:r>
          </a:p>
        </p:txBody>
      </p:sp>
      <p:sp>
        <p:nvSpPr>
          <p:cNvPr id="64537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0x118 </a:t>
            </a:r>
          </a:p>
        </p:txBody>
      </p:sp>
      <p:sp>
        <p:nvSpPr>
          <p:cNvPr id="64538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0x114 </a:t>
            </a:r>
          </a:p>
        </p:txBody>
      </p:sp>
      <p:sp>
        <p:nvSpPr>
          <p:cNvPr id="64539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0x110 </a:t>
            </a:r>
          </a:p>
        </p:txBody>
      </p:sp>
      <p:sp>
        <p:nvSpPr>
          <p:cNvPr id="64540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0x10c</a:t>
            </a:r>
          </a:p>
        </p:txBody>
      </p:sp>
      <p:sp>
        <p:nvSpPr>
          <p:cNvPr id="64541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0x108 </a:t>
            </a:r>
          </a:p>
        </p:txBody>
      </p:sp>
      <p:sp>
        <p:nvSpPr>
          <p:cNvPr id="64542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0x104 </a:t>
            </a:r>
          </a:p>
        </p:txBody>
      </p:sp>
      <p:sp>
        <p:nvSpPr>
          <p:cNvPr id="64543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>
                <a:latin typeface="Courier New" pitchFamily="49" charset="0"/>
              </a:rPr>
              <a:t>0x100 </a:t>
            </a:r>
          </a:p>
        </p:txBody>
      </p:sp>
      <p:sp>
        <p:nvSpPr>
          <p:cNvPr id="64544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yp</a:t>
            </a:r>
          </a:p>
        </p:txBody>
      </p:sp>
      <p:sp>
        <p:nvSpPr>
          <p:cNvPr id="64545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rtl="0" eaLnBrk="0" hangingPunct="0">
              <a:lnSpc>
                <a:spcPct val="90000"/>
              </a:lnSpc>
            </a:pPr>
            <a:r>
              <a:rPr lang="en-US">
                <a:latin typeface="Courier New" pitchFamily="49" charset="0"/>
              </a:rPr>
              <a:t>xp</a:t>
            </a:r>
          </a:p>
        </p:txBody>
      </p:sp>
      <p:grpSp>
        <p:nvGrpSpPr>
          <p:cNvPr id="64546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6455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R1</a:t>
              </a:r>
            </a:p>
          </p:txBody>
        </p:sp>
        <p:sp>
          <p:nvSpPr>
            <p:cNvPr id="6455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R2</a:t>
              </a:r>
            </a:p>
          </p:txBody>
        </p:sp>
        <p:sp>
          <p:nvSpPr>
            <p:cNvPr id="6455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R3</a:t>
              </a:r>
            </a:p>
          </p:txBody>
        </p:sp>
        <p:sp>
          <p:nvSpPr>
            <p:cNvPr id="6455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R4</a:t>
              </a:r>
            </a:p>
          </p:txBody>
        </p:sp>
        <p:sp>
          <p:nvSpPr>
            <p:cNvPr id="6456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R5</a:t>
              </a:r>
            </a:p>
          </p:txBody>
        </p:sp>
        <p:sp>
          <p:nvSpPr>
            <p:cNvPr id="6456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R6</a:t>
              </a:r>
            </a:p>
          </p:txBody>
        </p:sp>
        <p:sp>
          <p:nvSpPr>
            <p:cNvPr id="6456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 dirty="0">
                  <a:latin typeface="Courier New" pitchFamily="49" charset="0"/>
                </a:rPr>
                <a:t>R7</a:t>
              </a:r>
            </a:p>
          </p:txBody>
        </p:sp>
        <p:sp>
          <p:nvSpPr>
            <p:cNvPr id="6456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r>
                <a:rPr lang="en-US">
                  <a:latin typeface="Courier New" pitchFamily="49" charset="0"/>
                </a:rPr>
                <a:t>R8</a:t>
              </a:r>
            </a:p>
          </p:txBody>
        </p:sp>
      </p:grpSp>
      <p:grpSp>
        <p:nvGrpSpPr>
          <p:cNvPr id="64547" name="Group 44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64548" name="Rectangle 45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456</a:t>
              </a:r>
            </a:p>
          </p:txBody>
        </p:sp>
        <p:sp>
          <p:nvSpPr>
            <p:cNvPr id="64549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0x124</a:t>
              </a:r>
            </a:p>
          </p:txBody>
        </p:sp>
        <p:sp>
          <p:nvSpPr>
            <p:cNvPr id="64550" name="Rectangle 47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64551" name="Rectangle 48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123</a:t>
              </a:r>
            </a:p>
          </p:txBody>
        </p:sp>
        <p:sp>
          <p:nvSpPr>
            <p:cNvPr id="64552" name="Rectangle 49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4553" name="Rectangle 50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4554" name="Rectangle 51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endParaRPr lang="he-IL">
                <a:latin typeface="Courier New" pitchFamily="49" charset="0"/>
              </a:endParaRPr>
            </a:p>
          </p:txBody>
        </p:sp>
        <p:sp>
          <p:nvSpPr>
            <p:cNvPr id="64555" name="Rectangle 52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0" eaLnBrk="0" hangingPunct="0"/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2644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פעולות אריתמטיות – שני אופרנדים</a:t>
            </a:r>
            <a:endParaRPr lang="en-US">
              <a:cs typeface="Arial" pitchFamily="34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458200" cy="5224462"/>
          </a:xfrm>
        </p:spPr>
        <p:txBody>
          <a:bodyPr/>
          <a:lstStyle/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676650" algn="l"/>
              </a:tabLst>
              <a:defRPr/>
            </a:pPr>
            <a:r>
              <a:rPr lang="he-IL" sz="2800" u="sng" dirty="0">
                <a:cs typeface="Arial" pitchFamily="34" charset="0"/>
              </a:rPr>
              <a:t>תבנית</a:t>
            </a:r>
            <a:r>
              <a:rPr lang="en-US" sz="2800" dirty="0"/>
              <a:t>		</a:t>
            </a:r>
            <a:r>
              <a:rPr lang="he-IL" sz="2800" u="sng" dirty="0">
                <a:cs typeface="Arial" pitchFamily="34" charset="0"/>
              </a:rPr>
              <a:t>מחשב את...</a:t>
            </a:r>
            <a:endParaRPr lang="en-US" sz="2800" u="sng" dirty="0">
              <a:cs typeface="Arial" pitchFamily="34" charset="0"/>
            </a:endParaRPr>
          </a:p>
          <a:p>
            <a:pPr marL="223838" indent="-223838" defTabSz="895350" eaLnBrk="1" hangingPunct="1">
              <a:tabLst>
                <a:tab pos="1704975" algn="l"/>
                <a:tab pos="3676650" algn="l"/>
              </a:tabLst>
              <a:defRPr/>
            </a:pPr>
            <a:endParaRPr lang="en-US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</a:tabLst>
              <a:defRPr/>
            </a:pPr>
            <a:r>
              <a:rPr lang="en-US" dirty="0">
                <a:latin typeface="Courier New" pitchFamily="49" charset="0"/>
              </a:rPr>
              <a:t>add </a:t>
            </a:r>
            <a:r>
              <a:rPr lang="en-US" dirty="0"/>
              <a:t>   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</a:tabLst>
              <a:defRPr/>
            </a:pPr>
            <a:r>
              <a:rPr lang="en-US" dirty="0">
                <a:latin typeface="Courier New" pitchFamily="49" charset="0"/>
              </a:rPr>
              <a:t>subtract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-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</a:tabLst>
              <a:defRPr/>
            </a:pPr>
            <a:r>
              <a:rPr lang="en-US" dirty="0">
                <a:latin typeface="Courier New" pitchFamily="49" charset="0"/>
              </a:rPr>
              <a:t>multiply</a:t>
            </a:r>
            <a:r>
              <a:rPr lang="en-US" dirty="0"/>
              <a:t> 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* </a:t>
            </a:r>
            <a:r>
              <a:rPr lang="en-US" i="1" dirty="0" err="1"/>
              <a:t>Src</a:t>
            </a:r>
            <a:endParaRPr lang="en-US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  <a:tab pos="6461125" algn="l"/>
              </a:tabLst>
              <a:defRPr/>
            </a:pPr>
            <a:r>
              <a:rPr lang="en-US" dirty="0" err="1">
                <a:latin typeface="Courier New" pitchFamily="49" charset="0"/>
              </a:rPr>
              <a:t>shiftal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 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&lt;&lt;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sz="1800" dirty="0">
                <a:solidFill>
                  <a:schemeClr val="accent1"/>
                </a:solidFill>
              </a:rPr>
              <a:t>Also called 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</a:rPr>
              <a:t>shll</a:t>
            </a:r>
            <a:endParaRPr lang="en-US" sz="1800" dirty="0">
              <a:solidFill>
                <a:srgbClr val="002060"/>
              </a:solidFill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  <a:tab pos="6461125" algn="l"/>
              </a:tabLst>
              <a:defRPr/>
            </a:pPr>
            <a:r>
              <a:rPr lang="en-US" dirty="0" err="1">
                <a:latin typeface="Courier New" pitchFamily="49" charset="0"/>
              </a:rPr>
              <a:t>shiftar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 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&gt;&gt;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sz="1800" dirty="0">
                <a:solidFill>
                  <a:schemeClr val="accent1"/>
                </a:solidFill>
              </a:rPr>
              <a:t>Arithmetic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  <a:tab pos="6461125" algn="l"/>
              </a:tabLst>
              <a:defRPr/>
            </a:pPr>
            <a:r>
              <a:rPr lang="en-US" dirty="0" err="1">
                <a:latin typeface="Courier New" pitchFamily="49" charset="0"/>
              </a:rPr>
              <a:t>shiftr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 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&gt;&gt; </a:t>
            </a:r>
            <a:r>
              <a:rPr lang="en-US" i="1" dirty="0" err="1"/>
              <a:t>Src</a:t>
            </a:r>
            <a:r>
              <a:rPr lang="en-US" dirty="0"/>
              <a:t>	</a:t>
            </a:r>
            <a:r>
              <a:rPr lang="en-US" sz="1800" dirty="0">
                <a:solidFill>
                  <a:schemeClr val="accent1"/>
                </a:solidFill>
              </a:rPr>
              <a:t>Logical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xor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 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^ </a:t>
            </a:r>
            <a:r>
              <a:rPr lang="en-US" i="1" dirty="0" err="1"/>
              <a:t>Src</a:t>
            </a:r>
            <a:endParaRPr lang="en-US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</a:tabLst>
              <a:defRPr/>
            </a:pPr>
            <a:r>
              <a:rPr lang="en-US" dirty="0">
                <a:latin typeface="Courier New" pitchFamily="49" charset="0"/>
              </a:rPr>
              <a:t>and </a:t>
            </a:r>
            <a:r>
              <a:rPr lang="en-US" dirty="0"/>
              <a:t> 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&amp; </a:t>
            </a:r>
            <a:r>
              <a:rPr lang="en-US" i="1" dirty="0" err="1"/>
              <a:t>Src</a:t>
            </a:r>
            <a:endParaRPr lang="en-US" dirty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704975" algn="l"/>
                <a:tab pos="3498850" algn="l"/>
              </a:tabLst>
              <a:defRPr/>
            </a:pPr>
            <a:r>
              <a:rPr lang="en-US" dirty="0">
                <a:latin typeface="Courier New" pitchFamily="49" charset="0"/>
              </a:rPr>
              <a:t>or  </a:t>
            </a:r>
            <a:r>
              <a:rPr lang="en-US" dirty="0"/>
              <a:t> 	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| </a:t>
            </a:r>
            <a:r>
              <a:rPr lang="en-US" i="1" dirty="0" err="1"/>
              <a:t>Src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1882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פעולות אריתמטיות – אופרנד אחד</a:t>
            </a:r>
            <a:endParaRPr lang="en-US">
              <a:cs typeface="Arial" pitchFamily="34" charset="0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71675" algn="l"/>
                <a:tab pos="3771900" algn="l"/>
              </a:tabLst>
              <a:defRPr/>
            </a:pPr>
            <a:r>
              <a:rPr lang="he-IL" sz="2800" u="sng">
                <a:cs typeface="Arial" pitchFamily="34" charset="0"/>
              </a:rPr>
              <a:t>תבנית</a:t>
            </a:r>
            <a:r>
              <a:rPr lang="en-US" sz="2800"/>
              <a:t>	</a:t>
            </a:r>
            <a:r>
              <a:rPr lang="he-IL" sz="2800" u="sng">
                <a:cs typeface="Arial" pitchFamily="34" charset="0"/>
              </a:rPr>
              <a:t>מחשב את...</a:t>
            </a:r>
            <a:r>
              <a:rPr lang="he-IL" sz="2800">
                <a:cs typeface="Arial" pitchFamily="34" charset="0"/>
              </a:rPr>
              <a:t>                </a:t>
            </a:r>
            <a:r>
              <a:rPr lang="en-US" sz="2800" u="sng">
                <a:cs typeface="Arial" pitchFamily="34" charset="0"/>
              </a:rPr>
              <a:t>	</a:t>
            </a:r>
          </a:p>
          <a:p>
            <a:pPr marL="223838" indent="-223838" defTabSz="895350" eaLnBrk="1" hangingPunct="1">
              <a:tabLst>
                <a:tab pos="1971675" algn="l"/>
                <a:tab pos="3771900" algn="l"/>
              </a:tabLst>
              <a:defRPr/>
            </a:pPr>
            <a:r>
              <a:rPr lang="en-US"/>
              <a:t> 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71675" algn="l"/>
                <a:tab pos="3771900" algn="l"/>
              </a:tabLst>
              <a:defRPr/>
            </a:pPr>
            <a:r>
              <a:rPr lang="en-US">
                <a:latin typeface="Courier New" pitchFamily="49" charset="0"/>
              </a:rPr>
              <a:t>increment</a:t>
            </a:r>
            <a:r>
              <a:rPr lang="en-US"/>
              <a:t> 	</a:t>
            </a:r>
            <a:r>
              <a:rPr lang="en-US" i="1"/>
              <a:t>Dest</a:t>
            </a:r>
            <a:r>
              <a:rPr lang="en-US"/>
              <a:t>	</a:t>
            </a:r>
            <a:r>
              <a:rPr lang="en-US" i="1"/>
              <a:t>Dest</a:t>
            </a:r>
            <a:r>
              <a:rPr lang="en-US">
                <a:latin typeface="Courier New" pitchFamily="49" charset="0"/>
              </a:rPr>
              <a:t> = </a:t>
            </a:r>
            <a:r>
              <a:rPr lang="en-US" i="1"/>
              <a:t>Dest</a:t>
            </a:r>
            <a:r>
              <a:rPr lang="en-US">
                <a:latin typeface="Courier New" pitchFamily="49" charset="0"/>
              </a:rPr>
              <a:t> + 1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71675" algn="l"/>
                <a:tab pos="3771900" algn="l"/>
              </a:tabLst>
              <a:defRPr/>
            </a:pPr>
            <a:r>
              <a:rPr lang="en-US">
                <a:latin typeface="Courier New" pitchFamily="49" charset="0"/>
              </a:rPr>
              <a:t>decrement</a:t>
            </a:r>
            <a:r>
              <a:rPr lang="en-US"/>
              <a:t> 	</a:t>
            </a:r>
            <a:r>
              <a:rPr lang="en-US" i="1"/>
              <a:t>Dest</a:t>
            </a:r>
            <a:r>
              <a:rPr lang="en-US"/>
              <a:t>	</a:t>
            </a:r>
            <a:r>
              <a:rPr lang="en-US" i="1"/>
              <a:t>Dest</a:t>
            </a:r>
            <a:r>
              <a:rPr lang="en-US">
                <a:latin typeface="Courier New" pitchFamily="49" charset="0"/>
              </a:rPr>
              <a:t> = </a:t>
            </a:r>
            <a:r>
              <a:rPr lang="en-US" i="1"/>
              <a:t>Dest</a:t>
            </a:r>
            <a:r>
              <a:rPr lang="en-US">
                <a:latin typeface="Courier New" pitchFamily="49" charset="0"/>
              </a:rPr>
              <a:t> - 1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71675" algn="l"/>
                <a:tab pos="3771900" algn="l"/>
              </a:tabLst>
              <a:defRPr/>
            </a:pPr>
            <a:r>
              <a:rPr lang="en-US">
                <a:latin typeface="Courier New" pitchFamily="49" charset="0"/>
              </a:rPr>
              <a:t>negate</a:t>
            </a:r>
            <a:r>
              <a:rPr lang="en-US"/>
              <a:t>       	</a:t>
            </a:r>
            <a:r>
              <a:rPr lang="en-US" i="1"/>
              <a:t>Dest</a:t>
            </a:r>
            <a:r>
              <a:rPr lang="en-US"/>
              <a:t>	</a:t>
            </a:r>
            <a:r>
              <a:rPr lang="en-US" i="1"/>
              <a:t>Dest</a:t>
            </a:r>
            <a:r>
              <a:rPr lang="en-US">
                <a:latin typeface="Courier New" pitchFamily="49" charset="0"/>
              </a:rPr>
              <a:t> = - </a:t>
            </a:r>
            <a:r>
              <a:rPr lang="en-US" i="1"/>
              <a:t>Dest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71675" algn="l"/>
                <a:tab pos="3771900" algn="l"/>
              </a:tabLst>
              <a:defRPr/>
            </a:pPr>
            <a:r>
              <a:rPr lang="en-US">
                <a:latin typeface="Courier New" pitchFamily="49" charset="0"/>
              </a:rPr>
              <a:t>not</a:t>
            </a:r>
            <a:r>
              <a:rPr lang="en-US"/>
              <a:t>              	</a:t>
            </a:r>
            <a:r>
              <a:rPr lang="en-US" i="1"/>
              <a:t>Dest</a:t>
            </a:r>
            <a:r>
              <a:rPr lang="en-US"/>
              <a:t>	</a:t>
            </a:r>
            <a:r>
              <a:rPr lang="en-US" i="1"/>
              <a:t>Dest</a:t>
            </a:r>
            <a:r>
              <a:rPr lang="en-US">
                <a:latin typeface="Courier New" pitchFamily="49" charset="0"/>
              </a:rPr>
              <a:t> = ~ </a:t>
            </a:r>
            <a:r>
              <a:rPr lang="en-US" i="1"/>
              <a:t>Dest</a:t>
            </a:r>
            <a:endParaRPr lang="en-US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דוגמה נוספת</a:t>
            </a:r>
            <a:endParaRPr lang="en-US">
              <a:cs typeface="Arial" pitchFamily="34" charset="0"/>
            </a:endParaRPr>
          </a:p>
        </p:txBody>
      </p:sp>
      <p:sp>
        <p:nvSpPr>
          <p:cNvPr id="67586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logical(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y)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t1 = </a:t>
            </a:r>
            <a:r>
              <a:rPr lang="en-US" dirty="0" err="1">
                <a:latin typeface="Courier New" pitchFamily="49" charset="0"/>
              </a:rPr>
              <a:t>x^y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t2 = t1 &gt;&gt; 17;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mask = (1&lt;&lt;13) - 7;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rval</a:t>
            </a:r>
            <a:r>
              <a:rPr lang="en-US" dirty="0">
                <a:latin typeface="Courier New" pitchFamily="49" charset="0"/>
              </a:rPr>
              <a:t> = t2 &amp; mask;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return </a:t>
            </a:r>
            <a:r>
              <a:rPr lang="en-US" dirty="0" err="1">
                <a:latin typeface="Courier New" pitchFamily="49" charset="0"/>
              </a:rPr>
              <a:t>rval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457200" y="4087966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logical (Body only):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move 8(R8),R1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xor</a:t>
            </a:r>
            <a:r>
              <a:rPr lang="en-US" dirty="0">
                <a:latin typeface="Courier New" pitchFamily="49" charset="0"/>
              </a:rPr>
              <a:t> 12(R8),R1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shiftar</a:t>
            </a:r>
            <a:r>
              <a:rPr lang="en-US" dirty="0">
                <a:latin typeface="Courier New" pitchFamily="49" charset="0"/>
              </a:rPr>
              <a:t> $17,R1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and $8185,R1</a:t>
            </a: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 rtl="0"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</a:p>
        </p:txBody>
      </p:sp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3923928" y="4611483"/>
            <a:ext cx="297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rtl="0" eaLnBrk="0" hangingPunct="0">
              <a:tabLst>
                <a:tab pos="114300" algn="l"/>
                <a:tab pos="3149600" algn="l"/>
                <a:tab pos="4978400" algn="l"/>
              </a:tabLst>
            </a:pPr>
            <a:r>
              <a:rPr lang="en-US" dirty="0">
                <a:latin typeface="Courier New" pitchFamily="49" charset="0"/>
              </a:rPr>
              <a:t>R1 = x</a:t>
            </a:r>
          </a:p>
          <a:p>
            <a:pPr algn="l" rtl="0" eaLnBrk="0" hangingPunct="0">
              <a:tabLst>
                <a:tab pos="114300" algn="l"/>
                <a:tab pos="2151063" algn="l"/>
                <a:tab pos="4978400" algn="l"/>
              </a:tabLst>
            </a:pPr>
            <a:r>
              <a:rPr lang="en-US" dirty="0">
                <a:latin typeface="Courier New" pitchFamily="49" charset="0"/>
              </a:rPr>
              <a:t>R1 = </a:t>
            </a:r>
            <a:r>
              <a:rPr lang="en-US" dirty="0" err="1">
                <a:latin typeface="Courier New" pitchFamily="49" charset="0"/>
              </a:rPr>
              <a:t>x^y</a:t>
            </a:r>
            <a:r>
              <a:rPr lang="en-US" dirty="0">
                <a:latin typeface="Courier New" pitchFamily="49" charset="0"/>
              </a:rPr>
              <a:t>	(t1)</a:t>
            </a:r>
          </a:p>
          <a:p>
            <a:pPr algn="l" rtl="0" eaLnBrk="0" hangingPunct="0">
              <a:tabLst>
                <a:tab pos="114300" algn="l"/>
                <a:tab pos="2151063" algn="l"/>
                <a:tab pos="4978400" algn="l"/>
              </a:tabLst>
            </a:pPr>
            <a:r>
              <a:rPr lang="en-US" dirty="0">
                <a:latin typeface="Courier New" pitchFamily="49" charset="0"/>
              </a:rPr>
              <a:t>R1 = t1&gt;&gt;17	(t2)</a:t>
            </a:r>
          </a:p>
          <a:p>
            <a:pPr algn="l" rtl="0" eaLnBrk="0" hangingPunct="0">
              <a:tabLst>
                <a:tab pos="114300" algn="l"/>
                <a:tab pos="3149600" algn="l"/>
                <a:tab pos="4978400" algn="l"/>
              </a:tabLst>
            </a:pPr>
            <a:r>
              <a:rPr lang="en-US" dirty="0">
                <a:latin typeface="Courier New" pitchFamily="49" charset="0"/>
              </a:rPr>
              <a:t>R1 = t2 &amp; 8185</a:t>
            </a:r>
          </a:p>
        </p:txBody>
      </p:sp>
      <p:sp>
        <p:nvSpPr>
          <p:cNvPr id="67591" name="AutoShape 13"/>
          <p:cNvSpPr>
            <a:spLocks noChangeArrowheads="1"/>
          </p:cNvSpPr>
          <p:nvPr/>
        </p:nvSpPr>
        <p:spPr bwMode="auto">
          <a:xfrm>
            <a:off x="1475656" y="6182288"/>
            <a:ext cx="1584176" cy="383356"/>
          </a:xfrm>
          <a:prstGeom prst="wedgeRectCallout">
            <a:avLst>
              <a:gd name="adj1" fmla="val -30946"/>
              <a:gd name="adj2" fmla="val -14855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/>
          <a:p>
            <a:pPr algn="l" rtl="0" eaLnBrk="0" hangingPunct="0">
              <a:lnSpc>
                <a:spcPct val="90000"/>
              </a:lnSpc>
            </a:pPr>
            <a:r>
              <a:rPr lang="en-US" dirty="0"/>
              <a:t>2</a:t>
            </a:r>
            <a:r>
              <a:rPr lang="en-US" baseline="30000" dirty="0"/>
              <a:t>13</a:t>
            </a:r>
            <a:r>
              <a:rPr lang="en-US" dirty="0"/>
              <a:t> – 7 = 8185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היסטוריה של </a:t>
            </a:r>
            <a:r>
              <a:rPr lang="en-US">
                <a:cs typeface="Arial" pitchFamily="34" charset="0"/>
              </a:rPr>
              <a:t>x86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55000" cy="5486400"/>
          </a:xfrm>
        </p:spPr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Date</a:t>
            </a:r>
            <a:r>
              <a:rPr lang="en-US" dirty="0"/>
              <a:t>	</a:t>
            </a:r>
            <a:r>
              <a:rPr lang="en-US" u="sng" dirty="0"/>
              <a:t>Transistors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8086	1978	29K</a:t>
            </a:r>
          </a:p>
          <a:p>
            <a:pPr marL="560388" lvl="1" indent="-222250" algn="r" defTabSz="895350" rtl="1" eaLnBrk="1" hangingPunct="1">
              <a:tabLst>
                <a:tab pos="2120900" algn="l"/>
                <a:tab pos="3606800" algn="l"/>
              </a:tabLst>
              <a:defRPr/>
            </a:pPr>
            <a:r>
              <a:rPr lang="he-IL" dirty="0">
                <a:cs typeface="Arial" pitchFamily="34" charset="0"/>
              </a:rPr>
              <a:t>מעבד 16 סיביות. הבסיס של </a:t>
            </a:r>
            <a:r>
              <a:rPr lang="en-US" dirty="0"/>
              <a:t>IBM PC &amp; DOS</a:t>
            </a:r>
            <a:endParaRPr lang="he-IL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120900" algn="l"/>
                <a:tab pos="3606800" algn="l"/>
              </a:tabLst>
              <a:defRPr/>
            </a:pPr>
            <a:r>
              <a:rPr lang="he-IL" dirty="0">
                <a:cs typeface="Arial" pitchFamily="34" charset="0"/>
              </a:rPr>
              <a:t>מוגבל ל </a:t>
            </a:r>
            <a:r>
              <a:rPr lang="en-US" dirty="0">
                <a:cs typeface="Arial" pitchFamily="34" charset="0"/>
              </a:rPr>
              <a:t>1 MB</a:t>
            </a:r>
            <a:r>
              <a:rPr lang="he-IL" dirty="0">
                <a:cs typeface="Arial" pitchFamily="34" charset="0"/>
              </a:rPr>
              <a:t> זיכרון. ממילא </a:t>
            </a:r>
            <a:r>
              <a:rPr lang="en-US" dirty="0">
                <a:cs typeface="Arial" pitchFamily="34" charset="0"/>
              </a:rPr>
              <a:t>DOS </a:t>
            </a:r>
            <a:r>
              <a:rPr lang="he-IL" dirty="0">
                <a:cs typeface="Arial" pitchFamily="34" charset="0"/>
              </a:rPr>
              <a:t> נתנה רק  מרחב זיכרון של </a:t>
            </a:r>
            <a:r>
              <a:rPr lang="en-US" dirty="0">
                <a:cs typeface="Arial" pitchFamily="34" charset="0"/>
              </a:rPr>
              <a:t>640k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80286	1982	134K</a:t>
            </a:r>
          </a:p>
          <a:p>
            <a:pPr marL="560388" lvl="1" indent="-222250" algn="r" defTabSz="895350" rtl="1" eaLnBrk="1" hangingPunct="1">
              <a:tabLst>
                <a:tab pos="2120900" algn="l"/>
                <a:tab pos="3606800" algn="l"/>
              </a:tabLst>
              <a:defRPr/>
            </a:pPr>
            <a:r>
              <a:rPr lang="he-IL" dirty="0">
                <a:cs typeface="Arial" pitchFamily="34" charset="0"/>
              </a:rPr>
              <a:t>הבסיס של </a:t>
            </a:r>
            <a:r>
              <a:rPr lang="en-US" dirty="0"/>
              <a:t>IBM PC-AT and Windows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386	1985	275K	</a:t>
            </a:r>
          </a:p>
          <a:p>
            <a:pPr marL="560388" lvl="1" indent="-222250" algn="r" defTabSz="895350" rtl="1" eaLnBrk="1" hangingPunct="1">
              <a:tabLst>
                <a:tab pos="2120900" algn="l"/>
                <a:tab pos="3606800" algn="l"/>
              </a:tabLst>
              <a:defRPr/>
            </a:pPr>
            <a:r>
              <a:rPr lang="he-IL" dirty="0">
                <a:cs typeface="Arial" pitchFamily="34" charset="0"/>
              </a:rPr>
              <a:t>הרחבה ל 32 סיביות. הוסיפו   </a:t>
            </a:r>
            <a:r>
              <a:rPr lang="en-US" dirty="0"/>
              <a:t>“flat addressing”</a:t>
            </a:r>
            <a:r>
              <a:rPr lang="he-IL" dirty="0">
                <a:cs typeface="Arial" pitchFamily="34" charset="0"/>
              </a:rPr>
              <a:t> (כלומר, צורה אחידה לכתובות)</a:t>
            </a:r>
            <a:endParaRPr lang="en-US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120900" algn="l"/>
                <a:tab pos="3606800" algn="l"/>
              </a:tabLst>
              <a:defRPr/>
            </a:pPr>
            <a:r>
              <a:rPr lang="he-IL" dirty="0">
                <a:cs typeface="Arial" pitchFamily="34" charset="0"/>
              </a:rPr>
              <a:t>מסוגל להריץ את </a:t>
            </a:r>
            <a:r>
              <a:rPr lang="en-US" dirty="0"/>
              <a:t>Unix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היסטוריה של </a:t>
            </a:r>
            <a:r>
              <a:rPr lang="en-US">
                <a:cs typeface="Arial" pitchFamily="34" charset="0"/>
              </a:rPr>
              <a:t>x86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76246" y="1079756"/>
            <a:ext cx="8307387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2157413" algn="l"/>
              </a:tabLst>
              <a:defRPr/>
            </a:pP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Date</a:t>
            </a:r>
            <a:r>
              <a:rPr lang="en-US" dirty="0"/>
              <a:t>	</a:t>
            </a:r>
            <a:r>
              <a:rPr lang="en-US" u="sng" dirty="0"/>
              <a:t>Transistors</a:t>
            </a:r>
            <a:endParaRPr lang="en-US" dirty="0"/>
          </a:p>
          <a:p>
            <a:pPr marL="223838" indent="-223838" defTabSz="895350" eaLnBrk="1" hangingPunct="1">
              <a:tabLst>
                <a:tab pos="2157413" algn="l"/>
              </a:tabLst>
              <a:defRPr/>
            </a:pPr>
            <a:r>
              <a:rPr lang="en-US" dirty="0"/>
              <a:t>486	1989	1.9M	</a:t>
            </a:r>
          </a:p>
          <a:p>
            <a:pPr marL="223838" indent="-223838" defTabSz="895350" eaLnBrk="1" hangingPunct="1">
              <a:tabLst>
                <a:tab pos="2157413" algn="l"/>
              </a:tabLst>
              <a:defRPr/>
            </a:pPr>
            <a:r>
              <a:rPr lang="en-US" dirty="0"/>
              <a:t>Pentium	1993	3.1M</a:t>
            </a:r>
          </a:p>
          <a:p>
            <a:pPr marL="223838" indent="-223838" defTabSz="895350" eaLnBrk="1" hangingPunct="1">
              <a:tabLst>
                <a:tab pos="2157413" algn="l"/>
              </a:tabLst>
              <a:defRPr/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הוסיפו פקודות </a:t>
            </a:r>
            <a:r>
              <a:rPr lang="en-US" dirty="0"/>
              <a:t>conditional move </a:t>
            </a:r>
            <a:endParaRPr lang="en-US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שינויים רבים במיקרו-ארכיטקטורה</a:t>
            </a:r>
            <a:endParaRPr lang="en-US" dirty="0">
              <a:cs typeface="Arial" pitchFamily="34" charset="0"/>
            </a:endParaRPr>
          </a:p>
          <a:p>
            <a:pPr marL="223838" indent="-223838" defTabSz="895350" eaLnBrk="1" hangingPunct="1">
              <a:tabLst>
                <a:tab pos="2157413" algn="l"/>
              </a:tabLst>
              <a:defRPr/>
            </a:pPr>
            <a:r>
              <a:rPr lang="en-US" dirty="0"/>
              <a:t>Pentium/MMX	1997	4.5M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הוסיפו קבוצת פקודות חדשה לטיפול </a:t>
            </a:r>
            <a:r>
              <a:rPr lang="he-IL" dirty="0" err="1">
                <a:cs typeface="Arial" pitchFamily="34" charset="0"/>
              </a:rPr>
              <a:t>בוקטורים</a:t>
            </a:r>
            <a:r>
              <a:rPr lang="he-IL" dirty="0">
                <a:cs typeface="Arial" pitchFamily="34" charset="0"/>
              </a:rPr>
              <a:t> באורך 64 סיביות. מיועד לתוכניות </a:t>
            </a:r>
            <a:r>
              <a:rPr lang="en-US" dirty="0">
                <a:cs typeface="Arial" pitchFamily="34" charset="0"/>
              </a:rPr>
              <a:t>multimedia</a:t>
            </a:r>
            <a:r>
              <a:rPr lang="he-IL" dirty="0">
                <a:cs typeface="Arial" pitchFamily="34" charset="0"/>
              </a:rPr>
              <a:t>. 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cs typeface="Arial" pitchFamily="34" charset="0"/>
              </a:rPr>
              <a:t>היסטוריה של </a:t>
            </a:r>
            <a:r>
              <a:rPr lang="en-US">
                <a:cs typeface="Arial" pitchFamily="34" charset="0"/>
              </a:rPr>
              <a:t>x86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46" y="1052736"/>
            <a:ext cx="8307387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2157413" algn="l"/>
              </a:tabLst>
              <a:defRPr/>
            </a:pP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Date</a:t>
            </a:r>
            <a:r>
              <a:rPr lang="en-US" dirty="0"/>
              <a:t>	</a:t>
            </a:r>
            <a:r>
              <a:rPr lang="en-US" u="sng" dirty="0"/>
              <a:t>Transistors</a:t>
            </a:r>
            <a:endParaRPr lang="en-US" dirty="0"/>
          </a:p>
          <a:p>
            <a:pPr marL="223838" indent="-223838" defTabSz="895350" eaLnBrk="1" hangingPunct="1">
              <a:tabLst>
                <a:tab pos="2157413" algn="l"/>
              </a:tabLst>
              <a:defRPr/>
            </a:pPr>
            <a:r>
              <a:rPr lang="en-US" dirty="0"/>
              <a:t>Pentium III	1999	8.2M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הוסיפו פקודות</a:t>
            </a:r>
            <a:br>
              <a:rPr lang="en-US" dirty="0">
                <a:cs typeface="Arial" pitchFamily="34" charset="0"/>
              </a:rPr>
            </a:br>
            <a:r>
              <a:rPr lang="he-IL" dirty="0">
                <a:cs typeface="Arial" pitchFamily="34" charset="0"/>
              </a:rPr>
              <a:t> </a:t>
            </a:r>
            <a:r>
              <a:rPr lang="en-US" dirty="0"/>
              <a:t>streaming SIMD (Single Instruction, Multiple Data) </a:t>
            </a:r>
            <a:r>
              <a:rPr lang="he-IL" dirty="0">
                <a:cs typeface="Arial" pitchFamily="34" charset="0"/>
              </a:rPr>
              <a:t>. הכוונה לפעולות על וקטורים שלמים של </a:t>
            </a:r>
            <a:r>
              <a:rPr lang="en-US" dirty="0">
                <a:cs typeface="Arial" pitchFamily="34" charset="0"/>
              </a:rPr>
              <a:t>integers</a:t>
            </a:r>
            <a:r>
              <a:rPr lang="he-IL" dirty="0">
                <a:cs typeface="Arial" pitchFamily="34" charset="0"/>
              </a:rPr>
              <a:t> או </a:t>
            </a:r>
            <a:r>
              <a:rPr lang="en-US" dirty="0">
                <a:cs typeface="Arial" pitchFamily="34" charset="0"/>
              </a:rPr>
              <a:t>floating-points</a:t>
            </a:r>
            <a:r>
              <a:rPr lang="he-IL" dirty="0">
                <a:cs typeface="Arial" pitchFamily="34" charset="0"/>
              </a:rPr>
              <a:t>. כל </a:t>
            </a:r>
            <a:r>
              <a:rPr lang="en-US" dirty="0">
                <a:cs typeface="Arial" pitchFamily="34" charset="0"/>
              </a:rPr>
              <a:t>datum</a:t>
            </a:r>
            <a:r>
              <a:rPr lang="he-IL" dirty="0">
                <a:cs typeface="Arial" pitchFamily="34" charset="0"/>
              </a:rPr>
              <a:t> (ה </a:t>
            </a:r>
            <a:r>
              <a:rPr lang="en-US" dirty="0">
                <a:cs typeface="Arial" pitchFamily="34" charset="0"/>
              </a:rPr>
              <a:t>data</a:t>
            </a:r>
            <a:r>
              <a:rPr lang="he-IL" dirty="0">
                <a:cs typeface="Arial" pitchFamily="34" charset="0"/>
              </a:rPr>
              <a:t> עליה עובדת הפקודה) הוא בגודל </a:t>
            </a:r>
            <a:r>
              <a:rPr lang="en-US" dirty="0">
                <a:cs typeface="Arial" pitchFamily="34" charset="0"/>
              </a:rPr>
              <a:t>1,2</a:t>
            </a:r>
            <a:r>
              <a:rPr lang="he-IL" dirty="0">
                <a:cs typeface="Arial" pitchFamily="34" charset="0"/>
              </a:rPr>
              <a:t> או 4 בתים. 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endParaRPr lang="en-US" dirty="0">
              <a:cs typeface="Arial" pitchFamily="34" charset="0"/>
            </a:endParaRPr>
          </a:p>
          <a:p>
            <a:pPr marL="223838" indent="-223838" defTabSz="895350" eaLnBrk="1" hangingPunct="1">
              <a:tabLst>
                <a:tab pos="2157413" algn="l"/>
              </a:tabLst>
              <a:defRPr/>
            </a:pPr>
            <a:r>
              <a:rPr lang="en-US" dirty="0"/>
              <a:t>Pentium 4	2001	42M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144 פקודות חדשות ל </a:t>
            </a:r>
            <a:r>
              <a:rPr lang="en-US" dirty="0"/>
              <a:t>streaming SIMD mode</a:t>
            </a:r>
            <a:r>
              <a:rPr lang="he-IL" dirty="0">
                <a:ea typeface="Arial Unicode MS" pitchFamily="34" charset="-128"/>
                <a:cs typeface="Arial Unicode MS" pitchFamily="34" charset="-128"/>
              </a:rPr>
              <a:t> לצורך טיפול גם ב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datum </a:t>
            </a:r>
            <a:r>
              <a:rPr lang="he-IL" dirty="0">
                <a:ea typeface="Arial Unicode MS" pitchFamily="34" charset="-128"/>
                <a:cs typeface="Arial Unicode MS" pitchFamily="34" charset="-128"/>
              </a:rPr>
              <a:t>בגודל 8 בתים.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ea typeface="Arial Unicode MS" pitchFamily="34" charset="-128"/>
                <a:cs typeface="Arial Unicode MS" pitchFamily="34" charset="-128"/>
              </a:rPr>
              <a:t>החל מ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Pentium 4E </a:t>
            </a:r>
            <a:r>
              <a:rPr lang="he-IL" dirty="0">
                <a:ea typeface="Arial Unicode MS" pitchFamily="34" charset="-128"/>
                <a:cs typeface="Arial Unicode MS" pitchFamily="34" charset="-128"/>
              </a:rPr>
              <a:t> תמיכה ב </a:t>
            </a:r>
            <a:r>
              <a:rPr lang="en-US" dirty="0" err="1">
                <a:ea typeface="Arial Unicode MS" pitchFamily="34" charset="-128"/>
                <a:cs typeface="Arial Unicode MS" pitchFamily="34" charset="-128"/>
              </a:rPr>
              <a:t>hyperthreading</a:t>
            </a:r>
            <a:r>
              <a:rPr lang="he-IL" dirty="0">
                <a:ea typeface="Arial Unicode MS" pitchFamily="34" charset="-128"/>
                <a:cs typeface="Arial Unicode MS" pitchFamily="34" charset="-128"/>
              </a:rPr>
              <a:t>.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>
                <a:cs typeface="Arial" pitchFamily="34" charset="0"/>
              </a:rPr>
              <a:t>Celeron / Atom 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>
                <a:cs typeface="Arial" pitchFamily="34" charset="0"/>
              </a:rPr>
              <a:t>i3 / i5 / </a:t>
            </a:r>
            <a:r>
              <a:rPr lang="en-US">
                <a:cs typeface="Arial" pitchFamily="34" charset="0"/>
              </a:rPr>
              <a:t>i7 / i9- </a:t>
            </a:r>
            <a:r>
              <a:rPr lang="en-US" dirty="0">
                <a:cs typeface="Arial" pitchFamily="34" charset="0"/>
              </a:rPr>
              <a:t>multicore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7650"/>
            <a:ext cx="8716962" cy="781050"/>
          </a:xfrm>
        </p:spPr>
        <p:txBody>
          <a:bodyPr/>
          <a:lstStyle/>
          <a:p>
            <a:pPr algn="r" rtl="1">
              <a:defRPr/>
            </a:pPr>
            <a:r>
              <a:rPr lang="he-IL" dirty="0"/>
              <a:t>השפה הנפוצה ביותר כיום:  </a:t>
            </a:r>
            <a:r>
              <a:rPr lang="en-US" dirty="0"/>
              <a:t>x86-64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Arial" panose="020B0604020202020204" pitchFamily="34" charset="0"/>
              <a:buChar char="•"/>
              <a:defRPr/>
            </a:pPr>
            <a:r>
              <a:rPr lang="he-IL" dirty="0"/>
              <a:t>פותח במקור על ידי </a:t>
            </a:r>
            <a:r>
              <a:rPr lang="en-US" dirty="0"/>
              <a:t>AMD</a:t>
            </a:r>
            <a:r>
              <a:rPr lang="he-IL" dirty="0"/>
              <a:t> ואומץ מאוחר יותר על ידי </a:t>
            </a:r>
            <a:r>
              <a:rPr lang="en-US" dirty="0"/>
              <a:t>Intel</a:t>
            </a:r>
            <a:endParaRPr lang="he-IL" dirty="0"/>
          </a:p>
          <a:p>
            <a:pPr algn="r" rtl="1">
              <a:buFont typeface="Arial" panose="020B0604020202020204" pitchFamily="34" charset="0"/>
              <a:buChar char="•"/>
              <a:defRPr/>
            </a:pPr>
            <a:r>
              <a:rPr lang="he-IL" dirty="0"/>
              <a:t>מאפשר מהירות גבוהה יותר מכמה סיבות:</a:t>
            </a:r>
          </a:p>
          <a:p>
            <a:pPr lvl="1" algn="r" rtl="1">
              <a:buFont typeface="Arial" panose="020B0604020202020204" pitchFamily="34" charset="0"/>
              <a:buChar char="•"/>
              <a:defRPr/>
            </a:pPr>
            <a:r>
              <a:rPr lang="he-IL" dirty="0"/>
              <a:t>מרחב כתובות גדול הרבה יותר, לכן תומך בזיכרון גדול יותר אם מותקן.</a:t>
            </a:r>
          </a:p>
          <a:p>
            <a:pPr lvl="1" algn="r" rtl="1">
              <a:buFont typeface="Arial" panose="020B0604020202020204" pitchFamily="34" charset="0"/>
              <a:buChar char="•"/>
              <a:defRPr/>
            </a:pPr>
            <a:r>
              <a:rPr lang="he-IL" dirty="0"/>
              <a:t>פקודות חדשות</a:t>
            </a:r>
          </a:p>
          <a:p>
            <a:pPr lvl="1" algn="r" rtl="1">
              <a:buFont typeface="Arial" panose="020B0604020202020204" pitchFamily="34" charset="0"/>
              <a:buChar char="•"/>
              <a:defRPr/>
            </a:pPr>
            <a:r>
              <a:rPr lang="he-IL" dirty="0"/>
              <a:t>תמיכה במספר גדול יותר של רגיסטרים</a:t>
            </a:r>
          </a:p>
          <a:p>
            <a:pPr lvl="2" algn="r" rtl="1">
              <a:buFont typeface="Arial" panose="020B0604020202020204" pitchFamily="34" charset="0"/>
              <a:buChar char="•"/>
              <a:defRPr/>
            </a:pPr>
            <a:r>
              <a:rPr lang="he-IL" dirty="0"/>
              <a:t>הידור ל 32 סיביות מוגבל ל 8 רגיסטרים.</a:t>
            </a:r>
          </a:p>
          <a:p>
            <a:pPr lvl="1" algn="r" rtl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415337" cy="7810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>
                <a:ea typeface="Arial Unicode MS" pitchFamily="34" charset="-128"/>
                <a:cs typeface="Arial Unicode MS" pitchFamily="34" charset="-128"/>
              </a:rPr>
              <a:t>מְאַיין וְלְאַן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?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>
                <a:ea typeface="Arial Unicode MS" pitchFamily="34" charset="-128"/>
                <a:cs typeface="Arial Unicode MS" pitchFamily="34" charset="-128"/>
              </a:rPr>
              <a:t>מאיין הסיבוך? חלק גדול מהסיבוך של המעבדים המודרניים נובע מהצורך שלהם להיות 'תואמים אחורנית'.</a:t>
            </a:r>
          </a:p>
          <a:p>
            <a:pPr lvl="1" algn="r" rtl="1" eaLnBrk="1" hangingPunct="1">
              <a:defRPr/>
            </a:pPr>
            <a:r>
              <a:rPr lang="he-IL">
                <a:ea typeface="Arial Unicode MS" pitchFamily="34" charset="-128"/>
                <a:cs typeface="Arial Unicode MS" pitchFamily="34" charset="-128"/>
              </a:rPr>
              <a:t>תוכנית שהוּדְרה על מחשב ישן יותר או עם מהדר ישן יותר עדיין רצה על המעבד החדש יותר. 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endParaRPr lang="he-IL">
              <a:ea typeface="Arial Unicode MS" pitchFamily="34" charset="-128"/>
              <a:cs typeface="Arial Unicode MS" pitchFamily="34" charset="-128"/>
            </a:endParaRPr>
          </a:p>
          <a:p>
            <a:pPr algn="r" rtl="1" eaLnBrk="1" hangingPunct="1">
              <a:buFont typeface="Wingdings" pitchFamily="2" charset="2"/>
              <a:buChar char="l"/>
              <a:defRPr/>
            </a:pPr>
            <a:endParaRPr lang="he-IL">
              <a:ea typeface="Arial Unicode MS" pitchFamily="34" charset="-128"/>
              <a:cs typeface="Arial Unicode MS" pitchFamily="34" charset="-128"/>
            </a:endParaRP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>
                <a:ea typeface="Arial Unicode MS" pitchFamily="34" charset="-128"/>
                <a:cs typeface="Arial Unicode MS" pitchFamily="34" charset="-128"/>
              </a:rPr>
              <a:t>לאן הלאה?</a:t>
            </a:r>
          </a:p>
          <a:p>
            <a:pPr lvl="1" algn="r" rtl="1" eaLnBrk="1" hangingPunct="1">
              <a:defRPr/>
            </a:pPr>
            <a:r>
              <a:rPr lang="he-IL">
                <a:ea typeface="Arial Unicode MS" pitchFamily="34" charset="-128"/>
                <a:cs typeface="Arial Unicode MS" pitchFamily="34" charset="-128"/>
              </a:rPr>
              <a:t>מעבדים מרובי ליבה</a:t>
            </a:r>
          </a:p>
          <a:p>
            <a:pPr algn="r" rtl="1" eaLnBrk="1" hangingPunct="1">
              <a:defRPr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27300" y="260350"/>
            <a:ext cx="6045200" cy="573088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he-IL" dirty="0">
                <a:cs typeface="Arial" pitchFamily="34" charset="0"/>
              </a:rPr>
              <a:t>שפה חדשה:</a:t>
            </a:r>
            <a:r>
              <a:rPr lang="en-US" dirty="0">
                <a:cs typeface="Arial" pitchFamily="34" charset="0"/>
              </a:rPr>
              <a:t> </a:t>
            </a:r>
            <a:r>
              <a:rPr lang="he-IL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IA64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	</a:t>
            </a:r>
            <a:r>
              <a:rPr lang="en-US" u="sng" dirty="0"/>
              <a:t>Name</a:t>
            </a:r>
            <a:r>
              <a:rPr lang="en-US" dirty="0"/>
              <a:t>	</a:t>
            </a:r>
            <a:r>
              <a:rPr lang="en-US" u="sng" dirty="0"/>
              <a:t>Date</a:t>
            </a:r>
            <a:r>
              <a:rPr lang="en-US" dirty="0"/>
              <a:t>	</a:t>
            </a:r>
            <a:r>
              <a:rPr lang="en-US" u="sng" dirty="0"/>
              <a:t>Transistors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Itanium	2001	10M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ארכיטקטורת </a:t>
            </a:r>
            <a:r>
              <a:rPr lang="en-US" dirty="0">
                <a:cs typeface="Arial" pitchFamily="34" charset="0"/>
              </a:rPr>
              <a:t>64 </a:t>
            </a:r>
            <a:r>
              <a:rPr lang="he-IL" dirty="0">
                <a:cs typeface="Arial" pitchFamily="34" charset="0"/>
              </a:rPr>
              <a:t> סיביות</a:t>
            </a:r>
            <a:endParaRPr lang="en-US" dirty="0">
              <a:cs typeface="Arial" pitchFamily="34" charset="0"/>
            </a:endParaRP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שפה שונה לגמרי, עם התמקדות מוחלטת בביצועים (בניגוד לנוחות אימפלמנטציה של מהדרים, למשל)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אחד המאפיינים המרכזיים:</a:t>
            </a:r>
            <a:r>
              <a:rPr lang="en-US" dirty="0">
                <a:cs typeface="Arial" pitchFamily="34" charset="0"/>
              </a:rPr>
              <a:t> </a:t>
            </a:r>
            <a:r>
              <a:rPr lang="he-IL" dirty="0">
                <a:cs typeface="Arial" pitchFamily="34" charset="0"/>
              </a:rPr>
              <a:t>מכיל פקודות לביצוע </a:t>
            </a:r>
            <a:r>
              <a:rPr lang="he-IL" u="sng" dirty="0">
                <a:cs typeface="Arial" pitchFamily="34" charset="0"/>
              </a:rPr>
              <a:t>במקביל</a:t>
            </a:r>
            <a:r>
              <a:rPr lang="he-IL" dirty="0">
                <a:cs typeface="Arial" pitchFamily="34" charset="0"/>
              </a:rPr>
              <a:t>. המהדר יכול להחליט ששתי פעולות אינן תלויות ולהכריז עליהן ככאלה עם פקודות </a:t>
            </a:r>
            <a:r>
              <a:rPr lang="en-US" dirty="0">
                <a:cs typeface="Arial" pitchFamily="34" charset="0"/>
              </a:rPr>
              <a:t>IA64</a:t>
            </a:r>
            <a:r>
              <a:rPr lang="he-IL" dirty="0">
                <a:cs typeface="Arial" pitchFamily="34" charset="0"/>
              </a:rPr>
              <a:t>.</a:t>
            </a:r>
          </a:p>
          <a:p>
            <a:pPr marL="839788" lvl="2" indent="-16510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 בניגוד  לארכיטקטורת </a:t>
            </a:r>
            <a:r>
              <a:rPr lang="en-US" dirty="0">
                <a:cs typeface="Arial" pitchFamily="34" charset="0"/>
              </a:rPr>
              <a:t>IA32</a:t>
            </a:r>
            <a:r>
              <a:rPr lang="he-IL" dirty="0">
                <a:cs typeface="Arial" pitchFamily="34" charset="0"/>
              </a:rPr>
              <a:t> ששם הדבר נעשה באופן מוגבל וברמת החומרה.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יודע להריץ גם </a:t>
            </a:r>
            <a:r>
              <a:rPr lang="he-IL" dirty="0" err="1">
                <a:cs typeface="Arial" pitchFamily="34" charset="0"/>
              </a:rPr>
              <a:t>תוכניות</a:t>
            </a:r>
            <a:r>
              <a:rPr lang="he-IL" dirty="0">
                <a:cs typeface="Arial" pitchFamily="34" charset="0"/>
              </a:rPr>
              <a:t> </a:t>
            </a:r>
            <a:r>
              <a:rPr lang="en-US" dirty="0"/>
              <a:t>IA32 </a:t>
            </a:r>
            <a:r>
              <a:rPr lang="he-IL" dirty="0">
                <a:cs typeface="Arial" pitchFamily="34" charset="0"/>
              </a:rPr>
              <a:t> (</a:t>
            </a:r>
            <a:r>
              <a:rPr lang="en-US" dirty="0"/>
              <a:t>On-board “x86 engine”</a:t>
            </a:r>
            <a:r>
              <a:rPr lang="he-IL" dirty="0">
                <a:cs typeface="Arial" pitchFamily="34" charset="0"/>
              </a:rPr>
              <a:t>)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Itanium 2	2002	221M</a:t>
            </a:r>
          </a:p>
          <a:p>
            <a:pPr marL="560388" lvl="1" indent="-222250" algn="r" defTabSz="895350" rtl="1" eaLnBrk="1" hangingPunct="1">
              <a:tabLst>
                <a:tab pos="2349500" algn="l"/>
              </a:tabLst>
              <a:defRPr/>
            </a:pPr>
            <a:r>
              <a:rPr lang="he-IL" dirty="0">
                <a:cs typeface="Arial" pitchFamily="34" charset="0"/>
              </a:rPr>
              <a:t>האצה משמעותית בביצועים</a:t>
            </a:r>
          </a:p>
          <a:p>
            <a:pPr marL="0" lvl="1" indent="0" algn="l" defTabSz="895350" eaLnBrk="1" hangingPunct="1">
              <a:buNone/>
              <a:tabLst>
                <a:tab pos="2349500" algn="l"/>
              </a:tabLst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Poulson 	2012	…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OFER@CDDEBJQLEVW0Y5HA" val="4806"/>
</p:tagLst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18201</TotalTime>
  <Pages>35</Pages>
  <Words>4246</Words>
  <Application>Microsoft Office PowerPoint</Application>
  <PresentationFormat>Letter Paper (8.5x11 in)</PresentationFormat>
  <Paragraphs>818</Paragraphs>
  <Slides>37</Slides>
  <Notes>19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 Unicode MS</vt:lpstr>
      <vt:lpstr>Wingdings</vt:lpstr>
      <vt:lpstr>Tahoma</vt:lpstr>
      <vt:lpstr>Arial</vt:lpstr>
      <vt:lpstr>Century Gothic</vt:lpstr>
      <vt:lpstr>Courier New</vt:lpstr>
      <vt:lpstr>Times New Roman</vt:lpstr>
      <vt:lpstr>class02</vt:lpstr>
      <vt:lpstr>שפת מכונה – מבוא    </vt:lpstr>
      <vt:lpstr>מעבדי IA32</vt:lpstr>
      <vt:lpstr>PowerPoint Presentation</vt:lpstr>
      <vt:lpstr>היסטוריה של x86</vt:lpstr>
      <vt:lpstr>היסטוריה של x86</vt:lpstr>
      <vt:lpstr>היסטוריה של x86</vt:lpstr>
      <vt:lpstr>השפה הנפוצה ביותר כיום:  x86-64</vt:lpstr>
      <vt:lpstr>מְאַיין וְלְאַן ? </vt:lpstr>
      <vt:lpstr>שפה חדשה:  IA64</vt:lpstr>
      <vt:lpstr>תזכורת: מתוכנית ב C לתוכנית ברת הרצה</vt:lpstr>
      <vt:lpstr>המידע מנקודת המבט של assembly...</vt:lpstr>
      <vt:lpstr>מאפיינים של Assembly</vt:lpstr>
      <vt:lpstr>הידור (תרגום ל Assembly)</vt:lpstr>
      <vt:lpstr>הידור (תרגום ל Assembly)</vt:lpstr>
      <vt:lpstr>הידור (תרגום ל Assembly)</vt:lpstr>
      <vt:lpstr>המחסנית (stack)</vt:lpstr>
      <vt:lpstr>פקודות תחילת/סוף פונקציה</vt:lpstr>
      <vt:lpstr>כיצד זה באמת נראה...</vt:lpstr>
      <vt:lpstr>החיבור ב sum...</vt:lpstr>
      <vt:lpstr>פקודת move: הזזת מידע</vt:lpstr>
      <vt:lpstr>שילובים אפשריים ב move</vt:lpstr>
      <vt:lpstr>שיטות מיעון פשוטות</vt:lpstr>
      <vt:lpstr>שיטת מיעון המתייחסת למערכים</vt:lpstr>
      <vt:lpstr>הפקודה leal</vt:lpstr>
      <vt:lpstr>דוגמה לשימוש בשיטות מיעון פשוטות</vt:lpstr>
      <vt:lpstr>ננסה להבין איך  Swapמבוצעת</vt:lpstr>
      <vt:lpstr>ננסה להבין איך  Swapמבוצעת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פעולות אריתמטיות – שני אופרנדים</vt:lpstr>
      <vt:lpstr>פעולות אריתמטיות – אופרנד אחד</vt:lpstr>
      <vt:lpstr>דוגמה נוספת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</dc:title>
  <dc:creator>Randal E. Bryant and David R. O'Hallaron</dc:creator>
  <cp:lastModifiedBy>Ofer Strichman</cp:lastModifiedBy>
  <cp:revision>181</cp:revision>
  <cp:lastPrinted>2012-04-15T07:20:51Z</cp:lastPrinted>
  <dcterms:created xsi:type="dcterms:W3CDTF">1998-08-11T09:19:24Z</dcterms:created>
  <dcterms:modified xsi:type="dcterms:W3CDTF">2024-07-04T05:42:21Z</dcterms:modified>
</cp:coreProperties>
</file>