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>
  <p:sldMasterIdLst>
    <p:sldMasterId id="2147483649" r:id="rId1"/>
  </p:sldMasterIdLst>
  <p:notesMasterIdLst>
    <p:notesMasterId r:id="rId39"/>
  </p:notesMasterIdLst>
  <p:handoutMasterIdLst>
    <p:handoutMasterId r:id="rId40"/>
  </p:handoutMasterIdLst>
  <p:sldIdLst>
    <p:sldId id="343" r:id="rId2"/>
    <p:sldId id="344" r:id="rId3"/>
    <p:sldId id="398" r:id="rId4"/>
    <p:sldId id="345" r:id="rId5"/>
    <p:sldId id="346" r:id="rId6"/>
    <p:sldId id="375" r:id="rId7"/>
    <p:sldId id="400" r:id="rId8"/>
    <p:sldId id="391" r:id="rId9"/>
    <p:sldId id="348" r:id="rId10"/>
    <p:sldId id="350" r:id="rId11"/>
    <p:sldId id="392" r:id="rId12"/>
    <p:sldId id="352" r:id="rId13"/>
    <p:sldId id="387" r:id="rId14"/>
    <p:sldId id="401" r:id="rId15"/>
    <p:sldId id="390" r:id="rId16"/>
    <p:sldId id="396" r:id="rId17"/>
    <p:sldId id="389" r:id="rId18"/>
    <p:sldId id="399" r:id="rId19"/>
    <p:sldId id="354" r:id="rId20"/>
    <p:sldId id="358" r:id="rId21"/>
    <p:sldId id="359" r:id="rId22"/>
    <p:sldId id="360" r:id="rId23"/>
    <p:sldId id="394" r:id="rId24"/>
    <p:sldId id="395" r:id="rId25"/>
    <p:sldId id="361" r:id="rId26"/>
    <p:sldId id="393" r:id="rId27"/>
    <p:sldId id="362" r:id="rId28"/>
    <p:sldId id="377" r:id="rId29"/>
    <p:sldId id="378" r:id="rId30"/>
    <p:sldId id="379" r:id="rId31"/>
    <p:sldId id="380" r:id="rId32"/>
    <p:sldId id="381" r:id="rId33"/>
    <p:sldId id="382" r:id="rId34"/>
    <p:sldId id="383" r:id="rId35"/>
    <p:sldId id="365" r:id="rId36"/>
    <p:sldId id="384" r:id="rId37"/>
    <p:sldId id="368" r:id="rId38"/>
  </p:sldIdLst>
  <p:sldSz cx="9144000" cy="6858000" type="letter"/>
  <p:notesSz cx="6799263" cy="9875838"/>
  <p:embeddedFontLst>
    <p:embeddedFont>
      <p:font typeface="Arial Unicode MS" panose="020B0604020202020204" charset="-128"/>
      <p:regular r:id="rId41"/>
    </p:embeddedFont>
    <p:embeddedFont>
      <p:font typeface="Century Gothic" panose="020B0502020202020204" pitchFamily="34" charset="0"/>
      <p:regular r:id="rId42"/>
      <p:bold r:id="rId43"/>
      <p:italic r:id="rId44"/>
      <p:boldItalic r:id="rId45"/>
    </p:embeddedFont>
    <p:embeddedFont>
      <p:font typeface="Tahoma" panose="020B0604030504040204" pitchFamily="34" charset="0"/>
      <p:regular r:id="rId46"/>
      <p:bold r:id="rId47"/>
    </p:embeddedFont>
  </p:embeddedFontLst>
  <p:custDataLst>
    <p:tags r:id="rId48"/>
  </p:custDataLst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 Unicode MS" pitchFamily="34" charset="-128"/>
        <a:ea typeface="+mn-ea"/>
        <a:cs typeface="Arial" charset="0"/>
      </a:defRPr>
    </a:lvl1pPr>
    <a:lvl2pPr marL="4572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 Unicode MS" pitchFamily="34" charset="-128"/>
        <a:ea typeface="+mn-ea"/>
        <a:cs typeface="Arial" charset="0"/>
      </a:defRPr>
    </a:lvl2pPr>
    <a:lvl3pPr marL="9144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 Unicode MS" pitchFamily="34" charset="-128"/>
        <a:ea typeface="+mn-ea"/>
        <a:cs typeface="Arial" charset="0"/>
      </a:defRPr>
    </a:lvl3pPr>
    <a:lvl4pPr marL="13716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 Unicode MS" pitchFamily="34" charset="-128"/>
        <a:ea typeface="+mn-ea"/>
        <a:cs typeface="Arial" charset="0"/>
      </a:defRPr>
    </a:lvl4pPr>
    <a:lvl5pPr marL="18288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 Unicode MS" pitchFamily="34" charset="-128"/>
        <a:ea typeface="+mn-ea"/>
        <a:cs typeface="Arial" charset="0"/>
      </a:defRPr>
    </a:lvl5pPr>
    <a:lvl6pPr marL="2286000" algn="r" defTabSz="914400" rtl="1" eaLnBrk="1" latinLnBrk="0" hangingPunct="1">
      <a:defRPr b="1" kern="1200">
        <a:solidFill>
          <a:schemeClr val="tx1"/>
        </a:solidFill>
        <a:latin typeface="Arial Unicode MS" pitchFamily="34" charset="-128"/>
        <a:ea typeface="+mn-ea"/>
        <a:cs typeface="Arial" charset="0"/>
      </a:defRPr>
    </a:lvl6pPr>
    <a:lvl7pPr marL="2743200" algn="r" defTabSz="914400" rtl="1" eaLnBrk="1" latinLnBrk="0" hangingPunct="1">
      <a:defRPr b="1" kern="1200">
        <a:solidFill>
          <a:schemeClr val="tx1"/>
        </a:solidFill>
        <a:latin typeface="Arial Unicode MS" pitchFamily="34" charset="-128"/>
        <a:ea typeface="+mn-ea"/>
        <a:cs typeface="Arial" charset="0"/>
      </a:defRPr>
    </a:lvl7pPr>
    <a:lvl8pPr marL="3200400" algn="r" defTabSz="914400" rtl="1" eaLnBrk="1" latinLnBrk="0" hangingPunct="1">
      <a:defRPr b="1" kern="1200">
        <a:solidFill>
          <a:schemeClr val="tx1"/>
        </a:solidFill>
        <a:latin typeface="Arial Unicode MS" pitchFamily="34" charset="-128"/>
        <a:ea typeface="+mn-ea"/>
        <a:cs typeface="Arial" charset="0"/>
      </a:defRPr>
    </a:lvl8pPr>
    <a:lvl9pPr marL="3657600" algn="r" defTabSz="914400" rtl="1" eaLnBrk="1" latinLnBrk="0" hangingPunct="1">
      <a:defRPr b="1" kern="1200">
        <a:solidFill>
          <a:schemeClr val="tx1"/>
        </a:solidFill>
        <a:latin typeface="Arial Unicode MS" pitchFamily="34" charset="-128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113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>
          <p15:clr>
            <a:srgbClr val="A4A3A4"/>
          </p15:clr>
        </p15:guide>
        <p15:guide id="2" pos="214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FF"/>
    <a:srgbClr val="CCFF33"/>
    <a:srgbClr val="00CCFF"/>
    <a:srgbClr val="FF00FF"/>
    <a:srgbClr val="CC0000"/>
    <a:srgbClr val="FFFF99"/>
    <a:srgbClr val="9403B9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53" autoAdjust="0"/>
    <p:restoredTop sz="82254" autoAdjust="0"/>
  </p:normalViewPr>
  <p:slideViewPr>
    <p:cSldViewPr>
      <p:cViewPr varScale="1">
        <p:scale>
          <a:sx n="78" d="100"/>
          <a:sy n="78" d="100"/>
        </p:scale>
        <p:origin x="1650" y="90"/>
      </p:cViewPr>
      <p:guideLst>
        <p:guide orient="horz" pos="3113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1584" y="-104"/>
      </p:cViewPr>
      <p:guideLst>
        <p:guide orient="horz" pos="311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font" Target="fonts/font2.fntdata"/><Relationship Id="rId47" Type="http://schemas.openxmlformats.org/officeDocument/2006/relationships/font" Target="fonts/font7.fntdata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45" Type="http://schemas.openxmlformats.org/officeDocument/2006/relationships/font" Target="fonts/font5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font" Target="fonts/font4.fntdata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font" Target="fonts/font3.fntdata"/><Relationship Id="rId48" Type="http://schemas.openxmlformats.org/officeDocument/2006/relationships/tags" Target="tags/tag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font" Target="fonts/font6.fntdata"/><Relationship Id="rId20" Type="http://schemas.openxmlformats.org/officeDocument/2006/relationships/slide" Target="slides/slide19.xml"/><Relationship Id="rId41" Type="http://schemas.openxmlformats.org/officeDocument/2006/relationships/font" Target="fonts/font1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3019425" y="9405938"/>
            <a:ext cx="763588" cy="255587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87312" tIns="44450" rIns="87312" bIns="44450">
            <a:spAutoFit/>
          </a:bodyPr>
          <a:lstStyle/>
          <a:p>
            <a:pPr algn="ctr" defTabSz="868363" rtl="0" eaLnBrk="0" hangingPunct="0">
              <a:lnSpc>
                <a:spcPct val="90000"/>
              </a:lnSpc>
              <a:defRPr/>
            </a:pPr>
            <a:r>
              <a:rPr lang="en-US" sz="1200" b="0">
                <a:cs typeface="+mn-cs"/>
              </a:rPr>
              <a:t>Page </a:t>
            </a:r>
            <a:fld id="{625F66A8-DBCB-4C5A-9064-7393798C06FA}" type="slidenum">
              <a:rPr lang="he-IL" sz="1200" b="0">
                <a:cs typeface="+mn-cs"/>
              </a:rPr>
              <a:pPr algn="ctr" defTabSz="868363" rtl="0" eaLnBrk="0" hangingPunct="0">
                <a:lnSpc>
                  <a:spcPct val="90000"/>
                </a:lnSpc>
                <a:defRPr/>
              </a:pPr>
              <a:t>‹#›</a:t>
            </a:fld>
            <a:endParaRPr lang="en-US" sz="1200" b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60971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692650"/>
            <a:ext cx="4986337" cy="44418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Body Text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2997200" y="9405938"/>
            <a:ext cx="806450" cy="255587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87312" tIns="44450" rIns="87312" bIns="44450">
            <a:spAutoFit/>
          </a:bodyPr>
          <a:lstStyle/>
          <a:p>
            <a:pPr algn="ctr" defTabSz="868363" rtl="0" eaLnBrk="0" hangingPunct="0">
              <a:lnSpc>
                <a:spcPct val="90000"/>
              </a:lnSpc>
              <a:defRPr/>
            </a:pPr>
            <a:r>
              <a:rPr lang="en-US" sz="1200" b="0">
                <a:latin typeface="Century Gothic" pitchFamily="34" charset="0"/>
                <a:cs typeface="+mn-cs"/>
              </a:rPr>
              <a:t>Page </a:t>
            </a:r>
            <a:fld id="{5532AC54-DE6C-4DE8-BA74-C2ADBE56AA54}" type="slidenum">
              <a:rPr lang="he-IL" sz="1200" b="0">
                <a:latin typeface="Century Gothic" pitchFamily="34" charset="0"/>
                <a:cs typeface="+mn-cs"/>
              </a:rPr>
              <a:pPr algn="ctr" defTabSz="868363" rtl="0" eaLnBrk="0" hangingPunct="0">
                <a:lnSpc>
                  <a:spcPct val="90000"/>
                </a:lnSpc>
                <a:defRPr/>
              </a:pPr>
              <a:t>‹#›</a:t>
            </a:fld>
            <a:endParaRPr lang="en-US" sz="1200" b="0">
              <a:latin typeface="Century Gothic" pitchFamily="34" charset="0"/>
              <a:cs typeface="+mn-cs"/>
            </a:endParaRP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1388" y="747713"/>
            <a:ext cx="4916487" cy="36877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7042276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 comparison: the computer that guided </a:t>
            </a:r>
            <a:r>
              <a:rPr lang="en-US" dirty="0" err="1"/>
              <a:t>Apolo</a:t>
            </a:r>
            <a:r>
              <a:rPr lang="en-US" dirty="0"/>
              <a:t> 11 to the moon had 32k memory, and ran at a frequency of 2</a:t>
            </a:r>
            <a:r>
              <a:rPr lang="en-US" baseline="0" dirty="0"/>
              <a:t> </a:t>
            </a:r>
            <a:r>
              <a:rPr lang="en-US" baseline="0" dirty="0" err="1"/>
              <a:t>Mhrtz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840159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r" rtl="1"/>
            <a:r>
              <a:rPr lang="he-IL" dirty="0"/>
              <a:t>מידע נוסף שנשמר במחסנית: כתובת של משתנה זמני שיש צורך בכתובת שלו. זה קורה כשיש השמה כגון </a:t>
            </a:r>
            <a:r>
              <a:rPr lang="en-US" dirty="0">
                <a:cs typeface="Arial" charset="0"/>
              </a:rPr>
              <a:t>x = &amp;y</a:t>
            </a:r>
            <a:r>
              <a:rPr lang="he-IL" dirty="0"/>
              <a:t>. גם </a:t>
            </a:r>
            <a:r>
              <a:rPr lang="he-IL" dirty="0" err="1"/>
              <a:t>כש</a:t>
            </a:r>
            <a:r>
              <a:rPr lang="he-IL" dirty="0"/>
              <a:t> </a:t>
            </a:r>
            <a:r>
              <a:rPr lang="en-US" dirty="0">
                <a:cs typeface="Arial" charset="0"/>
              </a:rPr>
              <a:t>y</a:t>
            </a:r>
            <a:r>
              <a:rPr lang="he-IL" dirty="0"/>
              <a:t> לוקאלי ויש עבורו מקום ברגיסטר, מכיוון שצריך כתובת בשבילו אז עושים לו הקצאה במחסנית (לרגיסטר אין כתובת).</a:t>
            </a:r>
          </a:p>
          <a:p>
            <a:pPr algn="r" rtl="1"/>
            <a:r>
              <a:rPr lang="he-IL" dirty="0"/>
              <a:t>נזכור שהכתיבה במחסנית היא מלמעלה למטה, כלומר כתובות יורדות.</a:t>
            </a:r>
          </a:p>
          <a:p>
            <a:pPr algn="r" rtl="1"/>
            <a:r>
              <a:rPr lang="en-US" dirty="0">
                <a:cs typeface="Arial" charset="0"/>
              </a:rPr>
              <a:t>R7,R8</a:t>
            </a:r>
            <a:r>
              <a:rPr lang="he-IL" dirty="0"/>
              <a:t> הם רגיסטרים. שומרים בהם את מקום תחילת הפונקציה הנוכחית </a:t>
            </a:r>
            <a:r>
              <a:rPr lang="en-US" dirty="0">
                <a:cs typeface="Arial" charset="0"/>
              </a:rPr>
              <a:t>(frame pointer)</a:t>
            </a:r>
            <a:r>
              <a:rPr lang="he-IL" dirty="0"/>
              <a:t> והמקום האחרון בו כתוב במחסנית. מדוע צריך את ה </a:t>
            </a:r>
            <a:r>
              <a:rPr lang="en-US" dirty="0">
                <a:cs typeface="Arial" charset="0"/>
              </a:rPr>
              <a:t>frame pointer</a:t>
            </a:r>
            <a:r>
              <a:rPr lang="he-IL" dirty="0"/>
              <a:t>? למשל כי ממנו והלאה נמצאים הפרמטרים. בגלל זה ראינו קודם פקודות בסגנון </a:t>
            </a:r>
            <a:r>
              <a:rPr lang="en-US" dirty="0">
                <a:cs typeface="Arial" charset="0"/>
              </a:rPr>
              <a:t>move 12(R8)</a:t>
            </a:r>
            <a:r>
              <a:rPr lang="he-IL" dirty="0"/>
              <a:t>. עוד פרטים על כך בהערות בשקף הבא.</a:t>
            </a:r>
          </a:p>
          <a:p>
            <a:pPr algn="r" rtl="1"/>
            <a:r>
              <a:rPr lang="en-US" dirty="0"/>
              <a:t>Stack pointer moves with each entry to the stack. Frame pointer points to the beginning of the frame, i.e. the space in the stack that is dedicated to the procedure. </a:t>
            </a:r>
          </a:p>
          <a:p>
            <a:pPr algn="r" rtl="1"/>
            <a:endParaRPr lang="en-US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18618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r" rtl="1"/>
            <a:r>
              <a:rPr lang="he-IL" dirty="0"/>
              <a:t>נשים לב שה</a:t>
            </a:r>
            <a:r>
              <a:rPr lang="he-IL" baseline="0" dirty="0"/>
              <a:t> </a:t>
            </a:r>
            <a:r>
              <a:rPr lang="en-US" baseline="0" dirty="0"/>
              <a:t>frame-pointer</a:t>
            </a:r>
            <a:r>
              <a:rPr lang="he-IL" baseline="0" dirty="0"/>
              <a:t> של הפונקציה הקוראת יהיה האיבר הראשון במסגרת של הפונקציה הנקראת. עמ' 171 (מהדורה ראשונה) מסביר את זה. </a:t>
            </a:r>
          </a:p>
          <a:p>
            <a:pPr algn="r" rtl="1"/>
            <a:r>
              <a:rPr lang="he-IL" baseline="0" dirty="0"/>
              <a:t>כמו כן נשים לב שמהדר מודרני </a:t>
            </a:r>
            <a:r>
              <a:rPr lang="he-IL" baseline="0" dirty="0" err="1"/>
              <a:t>שהאופטימיזציות</a:t>
            </a:r>
            <a:r>
              <a:rPr lang="he-IL" baseline="0" dirty="0"/>
              <a:t> שלו מופעלות, לא יצור את המסגרת הזאת מלכתחילה כי אין כאן בכלל כתיבה למחסנית. אבל הדוגמה פשוטה ולכן מספיק טובה כדי להבין שפת מכונה.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1458821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r" rtl="1"/>
            <a:r>
              <a:rPr lang="en-US" dirty="0"/>
              <a:t>%</a:t>
            </a:r>
            <a:r>
              <a:rPr lang="en-US" dirty="0" err="1"/>
              <a:t>ebp</a:t>
            </a:r>
            <a:r>
              <a:rPr lang="en-US" dirty="0"/>
              <a:t> = R8</a:t>
            </a:r>
            <a:r>
              <a:rPr lang="he-IL" dirty="0"/>
              <a:t>  </a:t>
            </a:r>
            <a:endParaRPr lang="en-US" dirty="0"/>
          </a:p>
          <a:p>
            <a:pPr algn="r" rtl="1"/>
            <a:r>
              <a:rPr lang="en-US" dirty="0"/>
              <a:t>%</a:t>
            </a:r>
            <a:r>
              <a:rPr lang="en-US" dirty="0" err="1"/>
              <a:t>esp</a:t>
            </a:r>
            <a:r>
              <a:rPr lang="en-US" dirty="0"/>
              <a:t> = R7</a:t>
            </a:r>
          </a:p>
          <a:p>
            <a:pPr algn="r" rtl="1"/>
            <a:r>
              <a:rPr lang="he-IL" dirty="0"/>
              <a:t>בהתחלה שומרים את </a:t>
            </a:r>
            <a:r>
              <a:rPr lang="en-US" dirty="0"/>
              <a:t>R8</a:t>
            </a:r>
            <a:r>
              <a:rPr lang="he-IL" dirty="0"/>
              <a:t>, אשר כרגע מחזיק את ה </a:t>
            </a:r>
            <a:r>
              <a:rPr lang="en-US" dirty="0"/>
              <a:t>frame-pointer</a:t>
            </a:r>
            <a:r>
              <a:rPr lang="he-IL" dirty="0"/>
              <a:t> של הפונקציה הקוראת, במחסנית. כשנצא מהפונקציה הנקראת נצטרך לשחזר את הערך הזה עם </a:t>
            </a:r>
            <a:r>
              <a:rPr lang="en-US" dirty="0"/>
              <a:t>pop</a:t>
            </a:r>
            <a:r>
              <a:rPr lang="he-IL" dirty="0"/>
              <a:t> </a:t>
            </a:r>
          </a:p>
          <a:p>
            <a:pPr algn="r" rtl="1"/>
            <a:r>
              <a:rPr lang="he-IL" dirty="0"/>
              <a:t>אח"כ מעתיקים את </a:t>
            </a:r>
            <a:r>
              <a:rPr lang="en-US" dirty="0"/>
              <a:t>R7</a:t>
            </a:r>
            <a:r>
              <a:rPr lang="he-IL" dirty="0"/>
              <a:t> ל </a:t>
            </a:r>
            <a:r>
              <a:rPr lang="en-US" dirty="0"/>
              <a:t>R8</a:t>
            </a:r>
            <a:r>
              <a:rPr lang="he-IL" dirty="0"/>
              <a:t>. הסיבה היא שמה שהיה ה </a:t>
            </a:r>
            <a:r>
              <a:rPr lang="en-US" dirty="0"/>
              <a:t>stack pointer</a:t>
            </a:r>
            <a:r>
              <a:rPr lang="he-IL" dirty="0"/>
              <a:t> בפונקציה הקוראת הופך להיות ה </a:t>
            </a:r>
            <a:r>
              <a:rPr lang="en-US" dirty="0"/>
              <a:t>frame pointer</a:t>
            </a:r>
            <a:r>
              <a:rPr lang="he-IL" dirty="0"/>
              <a:t> בפונקציה הנקראת. </a:t>
            </a:r>
          </a:p>
          <a:p>
            <a:pPr algn="r" rtl="1"/>
            <a:r>
              <a:rPr lang="he-IL" dirty="0"/>
              <a:t>בסוף הפונקציה:</a:t>
            </a:r>
            <a:r>
              <a:rPr lang="en-US" dirty="0"/>
              <a:t> </a:t>
            </a:r>
            <a:endParaRPr lang="he-IL" dirty="0"/>
          </a:p>
          <a:p>
            <a:pPr algn="r" rtl="1"/>
            <a:r>
              <a:rPr lang="he-IL" dirty="0"/>
              <a:t>משחזרים את </a:t>
            </a:r>
            <a:r>
              <a:rPr lang="en-US" dirty="0"/>
              <a:t>R7</a:t>
            </a:r>
            <a:r>
              <a:rPr lang="he-IL" dirty="0"/>
              <a:t> על ידי זה שמעתיקים אליו את </a:t>
            </a:r>
            <a:r>
              <a:rPr lang="en-US" dirty="0"/>
              <a:t>R8</a:t>
            </a:r>
            <a:r>
              <a:rPr lang="he-IL" dirty="0"/>
              <a:t>  </a:t>
            </a:r>
            <a:r>
              <a:rPr lang="en-US" dirty="0"/>
              <a:t>(</a:t>
            </a:r>
            <a:r>
              <a:rPr lang="en-US" dirty="0" err="1"/>
              <a:t>movl</a:t>
            </a:r>
            <a:r>
              <a:rPr lang="en-US" dirty="0"/>
              <a:t> R7 R8)</a:t>
            </a:r>
            <a:endParaRPr lang="he-IL" dirty="0"/>
          </a:p>
          <a:p>
            <a:pPr algn="r" rtl="1"/>
            <a:r>
              <a:rPr lang="he-IL" dirty="0"/>
              <a:t>משחזרים את </a:t>
            </a:r>
            <a:r>
              <a:rPr lang="en-US" dirty="0"/>
              <a:t>R8</a:t>
            </a:r>
            <a:r>
              <a:rPr lang="he-IL" dirty="0"/>
              <a:t> של הפונקציה המקורית </a:t>
            </a:r>
            <a:r>
              <a:rPr lang="en-US" dirty="0"/>
              <a:t>(</a:t>
            </a:r>
            <a:r>
              <a:rPr lang="en-US" dirty="0" err="1"/>
              <a:t>popl</a:t>
            </a:r>
            <a:r>
              <a:rPr lang="en-US" dirty="0"/>
              <a:t> R8)</a:t>
            </a:r>
            <a:r>
              <a:rPr lang="he-I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74351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/>
              <a:t>This is already after R1 contains y (see previous slides).</a:t>
            </a:r>
          </a:p>
          <a:p>
            <a:endParaRPr lang="en-US" dirty="0"/>
          </a:p>
          <a:p>
            <a:r>
              <a:rPr lang="en-US" dirty="0"/>
              <a:t>Why R8+8 ?</a:t>
            </a:r>
          </a:p>
          <a:p>
            <a:r>
              <a:rPr lang="en-US" dirty="0"/>
              <a:t>As will be shown in the next slide, R8 holds the frame pointer of the current function. The arguments to the current function are stored in the *caller* function, which is always higher (higher address) in the stack. Specifically, the first argument is stored in location +8. The second will be in +12 if the first requires 4 bytes, but may be something else otherwise.</a:t>
            </a:r>
          </a:p>
        </p:txBody>
      </p:sp>
    </p:spTree>
    <p:extLst>
      <p:ext uri="{BB962C8B-B14F-4D97-AF65-F5344CB8AC3E}">
        <p14:creationId xmlns:p14="http://schemas.microsoft.com/office/powerpoint/2010/main" val="257811308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0186763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r" rtl="1"/>
            <a:r>
              <a:rPr lang="he-IL" dirty="0"/>
              <a:t>בשיעור הבא נראה דוגמה לשימוש בפקודה זאת.</a:t>
            </a:r>
          </a:p>
          <a:p>
            <a:pPr algn="r" rtl="1"/>
            <a:r>
              <a:rPr lang="he-IL" dirty="0">
                <a:cs typeface="Arial" charset="0"/>
              </a:rPr>
              <a:t>תרגיל: כיצד תראה פקודת </a:t>
            </a:r>
            <a:r>
              <a:rPr lang="en-US" dirty="0">
                <a:cs typeface="Arial" charset="0"/>
              </a:rPr>
              <a:t>move</a:t>
            </a:r>
            <a:r>
              <a:rPr lang="he-IL" dirty="0">
                <a:cs typeface="Arial" charset="0"/>
              </a:rPr>
              <a:t> עבור </a:t>
            </a:r>
            <a:r>
              <a:rPr lang="en-US" baseline="0" dirty="0">
                <a:cs typeface="Arial" charset="0"/>
              </a:rPr>
              <a:t>J = a[3]</a:t>
            </a:r>
          </a:p>
        </p:txBody>
      </p:sp>
    </p:spTree>
    <p:extLst>
      <p:ext uri="{BB962C8B-B14F-4D97-AF65-F5344CB8AC3E}">
        <p14:creationId xmlns:p14="http://schemas.microsoft.com/office/powerpoint/2010/main" val="251683480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r" rtl="1"/>
            <a:r>
              <a:rPr lang="he-IL" dirty="0"/>
              <a:t>דוגמאות לשימוש ב </a:t>
            </a:r>
            <a:r>
              <a:rPr lang="en-US" dirty="0" err="1"/>
              <a:t>leal</a:t>
            </a:r>
            <a:r>
              <a:rPr lang="he-IL" dirty="0"/>
              <a:t> בהקשר אחר (לא הבאת כתובת). </a:t>
            </a:r>
            <a:r>
              <a:rPr lang="en-US" dirty="0"/>
              <a:t>Leal</a:t>
            </a:r>
            <a:r>
              <a:rPr lang="he-IL" dirty="0"/>
              <a:t> יודע רק להכפיל בכפולות של חזקת 2 ( </a:t>
            </a:r>
            <a:r>
              <a:rPr lang="en-US" dirty="0"/>
              <a:t>,...2,4,8,16</a:t>
            </a:r>
            <a:r>
              <a:rPr lang="he-IL" dirty="0"/>
              <a:t>)</a:t>
            </a:r>
          </a:p>
          <a:p>
            <a:pPr algn="r" rtl="1"/>
            <a:r>
              <a:rPr lang="he-IL" dirty="0"/>
              <a:t>נניח ש </a:t>
            </a:r>
            <a:r>
              <a:rPr lang="en-US" dirty="0"/>
              <a:t>n</a:t>
            </a:r>
            <a:r>
              <a:rPr lang="he-IL" dirty="0"/>
              <a:t> נמצא ב </a:t>
            </a:r>
            <a:r>
              <a:rPr lang="en-US" dirty="0"/>
              <a:t>R2</a:t>
            </a:r>
            <a:r>
              <a:rPr lang="he-IL" dirty="0"/>
              <a:t> ו </a:t>
            </a:r>
            <a:r>
              <a:rPr lang="en-US" dirty="0"/>
              <a:t>x</a:t>
            </a:r>
            <a:r>
              <a:rPr lang="he-IL" dirty="0"/>
              <a:t> ב </a:t>
            </a:r>
            <a:r>
              <a:rPr lang="en-US" dirty="0"/>
              <a:t>R3</a:t>
            </a:r>
            <a:endParaRPr lang="he-IL" dirty="0"/>
          </a:p>
          <a:p>
            <a:pPr algn="l" rtl="0"/>
            <a:r>
              <a:rPr lang="en-US" dirty="0"/>
              <a:t>x = n * 8  </a:t>
            </a:r>
            <a:r>
              <a:rPr lang="en-US" dirty="0">
                <a:sym typeface="Wingdings" panose="05000000000000000000" pitchFamily="2" charset="2"/>
              </a:rPr>
              <a:t> </a:t>
            </a:r>
            <a:r>
              <a:rPr lang="en-US" dirty="0" err="1">
                <a:sym typeface="Wingdings" panose="05000000000000000000" pitchFamily="2" charset="2"/>
              </a:rPr>
              <a:t>leal</a:t>
            </a:r>
            <a:r>
              <a:rPr lang="en-US" dirty="0">
                <a:sym typeface="Wingdings" panose="05000000000000000000" pitchFamily="2" charset="2"/>
              </a:rPr>
              <a:t> (, R2, 8) R3</a:t>
            </a:r>
            <a:endParaRPr lang="he-IL" dirty="0"/>
          </a:p>
          <a:p>
            <a:pPr algn="r" rtl="1"/>
            <a:endParaRPr lang="he-IL" dirty="0"/>
          </a:p>
          <a:p>
            <a:pPr algn="r" rtl="1"/>
            <a:r>
              <a:rPr lang="he-IL" dirty="0"/>
              <a:t>מה קורה כאן ?</a:t>
            </a:r>
            <a:r>
              <a:rPr lang="en-US" dirty="0"/>
              <a:t> </a:t>
            </a:r>
            <a:r>
              <a:rPr lang="he-IL" dirty="0"/>
              <a:t> האיבר הראשון הוא ריק, ולכן החישוב שמתקבל הוא </a:t>
            </a:r>
            <a:r>
              <a:rPr lang="en-US" dirty="0"/>
              <a:t>0 + n * 8</a:t>
            </a:r>
            <a:r>
              <a:rPr lang="he-IL" dirty="0"/>
              <a:t>. בגלל שזה </a:t>
            </a:r>
            <a:r>
              <a:rPr lang="en-US" dirty="0" err="1"/>
              <a:t>leal</a:t>
            </a:r>
            <a:r>
              <a:rPr lang="he-IL" dirty="0"/>
              <a:t> הוא לוקח את הערך בתוך הסוגריים, ולא את הערך </a:t>
            </a:r>
            <a:r>
              <a:rPr lang="he-IL" dirty="0" err="1"/>
              <a:t>המוצבע</a:t>
            </a:r>
            <a:r>
              <a:rPr lang="he-IL" dirty="0"/>
              <a:t> על ידי זה. </a:t>
            </a:r>
          </a:p>
          <a:p>
            <a:pPr algn="r" rtl="1"/>
            <a:endParaRPr lang="he-IL" dirty="0"/>
          </a:p>
          <a:p>
            <a:pPr algn="l" rtl="0"/>
            <a:r>
              <a:rPr lang="en-US" dirty="0"/>
              <a:t>X = n * 15 </a:t>
            </a:r>
            <a:r>
              <a:rPr lang="en-US" dirty="0">
                <a:sym typeface="Wingdings" panose="05000000000000000000" pitchFamily="2" charset="2"/>
              </a:rPr>
              <a:t> </a:t>
            </a:r>
          </a:p>
          <a:p>
            <a:pPr algn="l" rtl="0"/>
            <a:r>
              <a:rPr lang="en-US" dirty="0">
                <a:sym typeface="Wingdings" panose="05000000000000000000" pitchFamily="2" charset="2"/>
              </a:rPr>
              <a:t>Leal(R2,R2,4) R3</a:t>
            </a:r>
          </a:p>
          <a:p>
            <a:pPr algn="l" rtl="0"/>
            <a:r>
              <a:rPr lang="en-US" dirty="0">
                <a:sym typeface="Wingdings" panose="05000000000000000000" pitchFamily="2" charset="2"/>
              </a:rPr>
              <a:t>Leal(R3,R3,2) R3</a:t>
            </a:r>
          </a:p>
          <a:p>
            <a:pPr algn="r" rtl="1"/>
            <a:r>
              <a:rPr lang="he-IL" dirty="0">
                <a:sym typeface="Wingdings" panose="05000000000000000000" pitchFamily="2" charset="2"/>
              </a:rPr>
              <a:t>מה שעשינו כאן זה הכפלה ב 5 בשורה הראשונה </a:t>
            </a:r>
            <a:r>
              <a:rPr lang="en-US" dirty="0">
                <a:sym typeface="Wingdings" panose="05000000000000000000" pitchFamily="2" charset="2"/>
              </a:rPr>
              <a:t>(R2 + R2*4)</a:t>
            </a:r>
            <a:r>
              <a:rPr lang="he-IL" dirty="0">
                <a:sym typeface="Wingdings" panose="05000000000000000000" pitchFamily="2" charset="2"/>
              </a:rPr>
              <a:t>, והכפלת התוצאה ב 3, בשורה השנייה. </a:t>
            </a:r>
            <a:endParaRPr lang="he-IL" dirty="0"/>
          </a:p>
          <a:p>
            <a:pPr algn="r" rtl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90301285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r" rtl="1"/>
            <a:r>
              <a:rPr lang="he-IL"/>
              <a:t>אפשר לדעת שזה </a:t>
            </a:r>
            <a:r>
              <a:rPr lang="en-US">
                <a:cs typeface="Arial" charset="0"/>
              </a:rPr>
              <a:t>yp</a:t>
            </a:r>
            <a:r>
              <a:rPr lang="he-IL"/>
              <a:t> רק לפי המיקום בזיכרון. אם בוחנים את הזיכרון (בשקף הבא) רואים שבהזחה 12 נמצא </a:t>
            </a:r>
            <a:r>
              <a:rPr lang="en-US">
                <a:cs typeface="Arial" charset="0"/>
              </a:rPr>
              <a:t>Y</a:t>
            </a:r>
            <a:r>
              <a:rPr lang="he-IL"/>
              <a:t>.</a:t>
            </a:r>
            <a:endParaRPr lang="en-U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890214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r" rtl="1"/>
            <a:r>
              <a:rPr lang="he-IL"/>
              <a:t>מידע נוסף על המחסנית: כתובת של משתנה זמני שיש צורך בכתובת שלו. זה קורה כשיש השמה כגון </a:t>
            </a:r>
            <a:r>
              <a:rPr lang="en-US">
                <a:cs typeface="Arial" charset="0"/>
              </a:rPr>
              <a:t>x = &amp;y</a:t>
            </a:r>
            <a:r>
              <a:rPr lang="he-IL"/>
              <a:t>. גם כש </a:t>
            </a:r>
            <a:r>
              <a:rPr lang="en-US">
                <a:cs typeface="Arial" charset="0"/>
              </a:rPr>
              <a:t>y</a:t>
            </a:r>
            <a:r>
              <a:rPr lang="he-IL"/>
              <a:t> לוקאלי ויש עבורו מקום, עדיין צריך את הכתובת שלו.</a:t>
            </a:r>
            <a:endParaRPr lang="en-U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671706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0" marR="0" indent="0" algn="r" defTabSz="914400" rtl="1" eaLnBrk="0" fontAlgn="base" latinLnBrk="0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מי ביצע את החישוב הזה ?</a:t>
            </a:r>
            <a:r>
              <a:rPr lang="en-US" dirty="0"/>
              <a:t> </a:t>
            </a:r>
          </a:p>
          <a:p>
            <a:pPr algn="r" rtl="1"/>
            <a:r>
              <a:rPr lang="he-IL" dirty="0"/>
              <a:t>המהדר</a:t>
            </a:r>
            <a:endParaRPr lang="en-US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11880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r" rtl="1"/>
            <a:r>
              <a:rPr lang="he-IL" dirty="0"/>
              <a:t>בעשור האחרון אינטל עברו למעבד חדש כל שנתיים (היה פעם ב 3 שנים ומעלה בעבר).</a:t>
            </a:r>
          </a:p>
        </p:txBody>
      </p:sp>
    </p:spTree>
    <p:extLst>
      <p:ext uri="{BB962C8B-B14F-4D97-AF65-F5344CB8AC3E}">
        <p14:creationId xmlns:p14="http://schemas.microsoft.com/office/powerpoint/2010/main" val="11767889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 comparison: the computer that guided Apollo 11 to the moon, had</a:t>
            </a:r>
            <a:r>
              <a:rPr lang="en-US" baseline="0" dirty="0"/>
              <a:t> 32k of memory and ran at a frequency of 2Mhz.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9187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he-IL" dirty="0"/>
              <a:t>לגבי חלקו של פרופ' אורי </a:t>
            </a:r>
            <a:r>
              <a:rPr lang="he-IL" dirty="0" err="1"/>
              <a:t>וייזר</a:t>
            </a:r>
            <a:r>
              <a:rPr lang="he-IL" dirty="0"/>
              <a:t>:</a:t>
            </a:r>
            <a:r>
              <a:rPr lang="en-US" dirty="0"/>
              <a:t> </a:t>
            </a:r>
            <a:r>
              <a:rPr lang="he-IL" dirty="0"/>
              <a:t>"...</a:t>
            </a:r>
            <a:r>
              <a:rPr lang="he-IL" sz="1200" b="0" i="0" kern="1200" dirty="0" err="1">
                <a:solidFill>
                  <a:schemeClr val="tx1"/>
                </a:solidFill>
                <a:effectLst/>
                <a:latin typeface="Century Gothic" pitchFamily="34" charset="0"/>
                <a:ea typeface="+mn-ea"/>
                <a:cs typeface="+mn-cs"/>
              </a:rPr>
              <a:t>וייזר</a:t>
            </a:r>
            <a:r>
              <a:rPr lang="he-IL" sz="1200" b="0" i="0" kern="1200" dirty="0">
                <a:solidFill>
                  <a:schemeClr val="tx1"/>
                </a:solidFill>
                <a:effectLst/>
                <a:latin typeface="Century Gothic" pitchFamily="34" charset="0"/>
                <a:ea typeface="+mn-ea"/>
                <a:cs typeface="+mn-cs"/>
              </a:rPr>
              <a:t> נטל חלק בפיתוח ה 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Century Gothic" pitchFamily="34" charset="0"/>
                <a:ea typeface="+mn-ea"/>
                <a:cs typeface="+mn-cs"/>
              </a:rPr>
              <a:t>MMX- </a:t>
            </a:r>
            <a:r>
              <a:rPr lang="he-IL" sz="1200" b="0" i="0" kern="1200" dirty="0">
                <a:solidFill>
                  <a:schemeClr val="tx1"/>
                </a:solidFill>
                <a:effectLst/>
                <a:latin typeface="Century Gothic" pitchFamily="34" charset="0"/>
                <a:ea typeface="+mn-ea"/>
                <a:cs typeface="+mn-cs"/>
              </a:rPr>
              <a:t> סט פקודות של עיבוד נתונים מרובים בפקודה יחידה ב-64 ביט (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Century Gothic" pitchFamily="34" charset="0"/>
                <a:ea typeface="+mn-ea"/>
                <a:cs typeface="+mn-cs"/>
              </a:rPr>
              <a:t>SIMD</a:t>
            </a:r>
            <a:r>
              <a:rPr lang="en-US" sz="1200" b="0" i="0" kern="1200" baseline="0" dirty="0">
                <a:solidFill>
                  <a:schemeClr val="tx1"/>
                </a:solidFill>
                <a:effectLst/>
                <a:latin typeface="Century Gothic" pitchFamily="34" charset="0"/>
                <a:ea typeface="+mn-ea"/>
                <a:cs typeface="+mn-cs"/>
              </a:rPr>
              <a:t> – single instruction multiple data</a:t>
            </a:r>
            <a:r>
              <a:rPr lang="he-IL" sz="1200" b="0" i="0" kern="1200" baseline="0" dirty="0">
                <a:solidFill>
                  <a:schemeClr val="tx1"/>
                </a:solidFill>
                <a:effectLst/>
                <a:latin typeface="Century Gothic" pitchFamily="34" charset="0"/>
                <a:ea typeface="+mn-ea"/>
                <a:cs typeface="+mn-cs"/>
              </a:rPr>
              <a:t>)</a:t>
            </a:r>
            <a:endParaRPr lang="he-IL" sz="1200" b="0" i="0" kern="1200" dirty="0">
              <a:solidFill>
                <a:schemeClr val="tx1"/>
              </a:solidFill>
              <a:effectLst/>
              <a:latin typeface="Century Gothic" pitchFamily="34" charset="0"/>
              <a:ea typeface="+mn-ea"/>
              <a:cs typeface="+mn-cs"/>
            </a:endParaRPr>
          </a:p>
          <a:p>
            <a:pPr algn="r" rtl="1"/>
            <a:r>
              <a:rPr lang="he-IL" sz="1200" b="0" i="0" kern="1200" dirty="0">
                <a:solidFill>
                  <a:schemeClr val="tx1"/>
                </a:solidFill>
                <a:effectLst/>
                <a:latin typeface="Century Gothic" pitchFamily="34" charset="0"/>
                <a:ea typeface="+mn-ea"/>
                <a:cs typeface="+mn-cs"/>
              </a:rPr>
              <a:t>פיתוח זה </a:t>
            </a:r>
            <a:r>
              <a:rPr lang="he-IL" sz="1200" b="0" i="0" kern="1200" dirty="0" err="1">
                <a:solidFill>
                  <a:schemeClr val="tx1"/>
                </a:solidFill>
                <a:effectLst/>
                <a:latin typeface="Century Gothic" pitchFamily="34" charset="0"/>
                <a:ea typeface="+mn-ea"/>
                <a:cs typeface="+mn-cs"/>
              </a:rPr>
              <a:t>איפשר</a:t>
            </a:r>
            <a:r>
              <a:rPr lang="he-IL" sz="1200" b="0" i="0" kern="1200" dirty="0">
                <a:solidFill>
                  <a:schemeClr val="tx1"/>
                </a:solidFill>
                <a:effectLst/>
                <a:latin typeface="Century Gothic" pitchFamily="34" charset="0"/>
                <a:ea typeface="+mn-ea"/>
                <a:cs typeface="+mn-cs"/>
              </a:rPr>
              <a:t> את הגברת הביצועים של עיבוד אותות דיגיטליים, עיבוד גרפי, זיהוי דיבור וקידוד ופיענוח של וידאו.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583182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>
                <a:cs typeface="Arial" charset="0"/>
              </a:rPr>
              <a:t>Celeron – mostly for mobile. Requires ~40 watt, whereas Pentium 4 is in the range of 70 – 110 Watts (depends on the exact model – there are many).</a:t>
            </a:r>
          </a:p>
          <a:p>
            <a:r>
              <a:rPr lang="en-US" dirty="0" err="1"/>
              <a:t>Hyperthreading</a:t>
            </a:r>
            <a:r>
              <a:rPr lang="en-US" dirty="0"/>
              <a:t> – 2 processes in parallel on the same core. Based</a:t>
            </a:r>
            <a:r>
              <a:rPr lang="en-US" baseline="0" dirty="0"/>
              <a:t> on double the registers; when one process is waiting for data, the other one comes into play.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72338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r" rtl="1"/>
            <a:r>
              <a:rPr lang="he-IL"/>
              <a:t>מעבדים מרובי ליבה פותרים בעיקר בעיית אנרגיה / חום. כלומר ניתן היה אולי להאיץ את המעבדים הנוכחיים, אבל תוך עליה במעלה שלישית של צריכת אנרגיה. </a:t>
            </a:r>
            <a:endParaRPr lang="en-U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96036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r" rtl="1"/>
            <a:r>
              <a:rPr lang="en-US" dirty="0"/>
              <a:t>Itanium </a:t>
            </a:r>
            <a:r>
              <a:rPr lang="he-IL" dirty="0"/>
              <a:t> נחשב </a:t>
            </a:r>
            <a:r>
              <a:rPr lang="he-IL" dirty="0" err="1"/>
              <a:t>לכשלון</a:t>
            </a:r>
            <a:r>
              <a:rPr lang="he-IL" dirty="0"/>
              <a:t>, בין השאר כי לא ידעו איך להשתמש בזה באופן אוטומטי (לא הצליחו לכתוב מהדרים שישתמשו בזה באופן מושכל). אינטל המשיכה לפתח את זה עבור שוק השרתים ו</a:t>
            </a:r>
            <a:r>
              <a:rPr lang="en-US" dirty="0">
                <a:cs typeface="Arial" charset="0"/>
              </a:rPr>
              <a:t> high-end computing</a:t>
            </a:r>
            <a:r>
              <a:rPr lang="he-IL" dirty="0"/>
              <a:t>, והתחילה להרוויח מזה החל מ 2009.</a:t>
            </a:r>
            <a:endParaRPr lang="en-US" dirty="0"/>
          </a:p>
          <a:p>
            <a:pPr algn="r" rtl="1"/>
            <a:r>
              <a:rPr lang="he-IL" dirty="0">
                <a:cs typeface="Arial" charset="0"/>
              </a:rPr>
              <a:t>הופסק ב 2020.</a:t>
            </a:r>
            <a:endParaRPr lang="en-US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87877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r" rtl="1"/>
            <a:r>
              <a:rPr lang="en-US" dirty="0"/>
              <a:t>condition codes</a:t>
            </a:r>
            <a:r>
              <a:rPr lang="he-IL" dirty="0"/>
              <a:t> הם למעשה רגיסטרים בגודל של סיבית אחת, שמחזיקה סטטוס של פקודות אריתמטיות (נראה בהמשך).</a:t>
            </a:r>
            <a:endParaRPr lang="en-US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85101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r" rtl="1"/>
            <a:r>
              <a:rPr lang="he-IL" dirty="0"/>
              <a:t>תוצאת הפונקציה תמיד נשמרת ב </a:t>
            </a:r>
            <a:r>
              <a:rPr lang="en-US" dirty="0">
                <a:cs typeface="Arial" charset="0"/>
              </a:rPr>
              <a:t>R1</a:t>
            </a:r>
            <a:r>
              <a:rPr lang="he-IL" dirty="0"/>
              <a:t>  (בספר, רגיסטר </a:t>
            </a:r>
            <a:r>
              <a:rPr lang="en-US" dirty="0">
                <a:cs typeface="Arial" charset="0"/>
              </a:rPr>
              <a:t>%</a:t>
            </a:r>
            <a:r>
              <a:rPr lang="en-US" dirty="0" err="1">
                <a:cs typeface="Arial" charset="0"/>
              </a:rPr>
              <a:t>eax</a:t>
            </a:r>
            <a:r>
              <a:rPr lang="he-IL" dirty="0"/>
              <a:t>).</a:t>
            </a:r>
          </a:p>
          <a:p>
            <a:pPr algn="r" rtl="1"/>
            <a:endParaRPr lang="he-IL" dirty="0">
              <a:cs typeface="Arial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/>
              <a:t>gcc</a:t>
            </a:r>
            <a:r>
              <a:rPr lang="en-US" dirty="0"/>
              <a:t> –S </a:t>
            </a:r>
            <a:r>
              <a:rPr lang="he-IL" dirty="0"/>
              <a:t> מייצר קובץ  </a:t>
            </a:r>
            <a:r>
              <a:rPr lang="en-US" dirty="0" err="1">
                <a:latin typeface="Courier New" pitchFamily="49" charset="0"/>
              </a:rPr>
              <a:t>code.s</a:t>
            </a:r>
            <a:endParaRPr lang="en-US" dirty="0">
              <a:latin typeface="Courier New" pitchFamily="49" charset="0"/>
            </a:endParaRPr>
          </a:p>
          <a:p>
            <a:pPr algn="r" rtl="1"/>
            <a:endParaRPr lang="en-US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53737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2501900"/>
            <a:ext cx="64008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365125"/>
            <a:ext cx="7772400" cy="114300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2066" tIns="46033" rIns="92066" bIns="46033"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150" y="247650"/>
            <a:ext cx="2206625" cy="6197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513" y="247650"/>
            <a:ext cx="6472237" cy="6197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513" y="1220788"/>
            <a:ext cx="4076700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9613" y="1220788"/>
            <a:ext cx="4078287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0513" y="1220788"/>
            <a:ext cx="8307387" cy="522446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04813" y="247650"/>
            <a:ext cx="8716962" cy="78105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69696"/>
            </a:outerShdw>
          </a:effec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228600" y="6400800"/>
            <a:ext cx="584200" cy="284163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Arial Unicode MS" pitchFamily="34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 Unicode MS" pitchFamily="34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 Unicode MS" pitchFamily="34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 Unicode MS" pitchFamily="34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 Unicode MS" pitchFamily="34" charset="-128"/>
              </a:defRPr>
            </a:lvl5pPr>
            <a:lvl6pPr marL="2514600" indent="-2286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Unicode MS" pitchFamily="34" charset="-128"/>
              </a:defRPr>
            </a:lvl6pPr>
            <a:lvl7pPr marL="2971800" indent="-2286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Unicode MS" pitchFamily="34" charset="-128"/>
              </a:defRPr>
            </a:lvl7pPr>
            <a:lvl8pPr marL="3429000" indent="-2286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Unicode MS" pitchFamily="34" charset="-128"/>
              </a:defRPr>
            </a:lvl8pPr>
            <a:lvl9pPr marL="3886200" indent="-2286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Unicode MS" pitchFamily="34" charset="-128"/>
              </a:defRPr>
            </a:lvl9pPr>
          </a:lstStyle>
          <a:p>
            <a:pPr algn="ctr" rtl="0" eaLnBrk="0" hangingPunct="0">
              <a:lnSpc>
                <a:spcPct val="90000"/>
              </a:lnSpc>
              <a:defRPr/>
            </a:pPr>
            <a:r>
              <a:rPr lang="en-US" sz="1400" b="0">
                <a:solidFill>
                  <a:schemeClr val="hlink"/>
                </a:solidFill>
                <a:cs typeface="+mn-cs"/>
              </a:rPr>
              <a:t>– </a:t>
            </a:r>
            <a:fld id="{4631905E-2253-45B5-8E80-B30F833844AF}" type="slidenum">
              <a:rPr lang="he-IL" sz="1400" b="0" smtClean="0">
                <a:solidFill>
                  <a:schemeClr val="hlink"/>
                </a:solidFill>
                <a:cs typeface="Arial" pitchFamily="34" charset="0"/>
              </a:rPr>
              <a:pPr algn="ctr" rtl="0" eaLnBrk="0" hangingPunct="0">
                <a:lnSpc>
                  <a:spcPct val="90000"/>
                </a:lnSpc>
                <a:defRPr/>
              </a:pPr>
              <a:t>‹#›</a:t>
            </a:fld>
            <a:r>
              <a:rPr lang="en-US" sz="1400" b="0">
                <a:solidFill>
                  <a:schemeClr val="hlink"/>
                </a:solidFill>
                <a:cs typeface="+mn-cs"/>
              </a:rPr>
              <a:t> –</a:t>
            </a:r>
            <a:endParaRPr lang="en-US" sz="1400" b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</p:sldLayoutIdLst>
  <p:transition spd="med"/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Arial Unicode MS" pitchFamily="34" charset="-128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Arial Unicode MS" pitchFamily="34" charset="-128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Arial Unicode MS" pitchFamily="34" charset="-128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Arial Unicode MS" pitchFamily="34" charset="-128"/>
        </a:defRPr>
      </a:lvl5pPr>
      <a:lvl6pPr marL="4572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Arial Unicode MS" pitchFamily="34" charset="-128"/>
        </a:defRPr>
      </a:lvl6pPr>
      <a:lvl7pPr marL="9144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Arial Unicode MS" pitchFamily="34" charset="-128"/>
        </a:defRPr>
      </a:lvl7pPr>
      <a:lvl8pPr marL="13716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Arial Unicode MS" pitchFamily="34" charset="-128"/>
        </a:defRPr>
      </a:lvl8pPr>
      <a:lvl9pPr marL="18288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Arial Unicode MS" pitchFamily="34" charset="-128"/>
        </a:defRPr>
      </a:lvl9pPr>
    </p:titleStyle>
    <p:bodyStyle>
      <a:lvl1pPr marL="385763" indent="-385763" algn="l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4538" indent="-246063" algn="l" rtl="0" eaLnBrk="0" fontAlgn="base" hangingPunct="0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6175" indent="-238125" algn="l" rtl="0" eaLnBrk="0" fontAlgn="base" hangingPunct="0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</a:defRPr>
      </a:lvl4pPr>
      <a:lvl5pPr marL="24511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9083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33655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8227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42799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181100" y="1836738"/>
            <a:ext cx="7148513" cy="1565275"/>
          </a:xfrm>
        </p:spPr>
        <p:txBody>
          <a:bodyPr/>
          <a:lstStyle/>
          <a:p>
            <a:pPr algn="ctr" eaLnBrk="1" hangingPunct="1">
              <a:defRPr/>
            </a:pPr>
            <a:r>
              <a:rPr lang="he-IL">
                <a:cs typeface="Arial" pitchFamily="34" charset="0"/>
              </a:rPr>
              <a:t>שפת מכונה – מבוא</a:t>
            </a:r>
            <a:br>
              <a:rPr lang="he-IL">
                <a:cs typeface="Arial" pitchFamily="34" charset="0"/>
              </a:rPr>
            </a:br>
            <a:r>
              <a:rPr lang="he-IL" sz="1600">
                <a:cs typeface="Arial" pitchFamily="34" charset="0"/>
              </a:rPr>
              <a:t> </a:t>
            </a:r>
            <a:br>
              <a:rPr lang="he-IL" sz="1600">
                <a:cs typeface="Arial" pitchFamily="34" charset="0"/>
              </a:rPr>
            </a:br>
            <a:br>
              <a:rPr lang="he-IL" sz="1600">
                <a:latin typeface="Tahoma" pitchFamily="34" charset="0"/>
                <a:cs typeface="Tahoma" pitchFamily="34" charset="0"/>
              </a:rPr>
            </a:br>
            <a:endParaRPr lang="en-US" sz="3400" b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0425" y="3719513"/>
            <a:ext cx="4384675" cy="2462212"/>
          </a:xfrm>
        </p:spPr>
        <p:txBody>
          <a:bodyPr lIns="90487" tIns="44450" rIns="90487" bIns="44450"/>
          <a:lstStyle/>
          <a:p>
            <a:pPr algn="r" rtl="1" eaLnBrk="1" hangingPunct="1">
              <a:defRPr/>
            </a:pPr>
            <a:r>
              <a:rPr lang="he-IL">
                <a:cs typeface="Arial" pitchFamily="34" charset="0"/>
              </a:rPr>
              <a:t>נושאים</a:t>
            </a:r>
          </a:p>
          <a:p>
            <a:pPr algn="r" rtl="1" eaLnBrk="1" hangingPunct="1">
              <a:buFont typeface="Wingdings" pitchFamily="2" charset="2"/>
              <a:buChar char="l"/>
              <a:defRPr/>
            </a:pPr>
            <a:r>
              <a:rPr lang="he-IL">
                <a:cs typeface="Arial" pitchFamily="34" charset="0"/>
              </a:rPr>
              <a:t>היסטוריה</a:t>
            </a:r>
          </a:p>
          <a:p>
            <a:pPr algn="r" rtl="1" eaLnBrk="1" hangingPunct="1">
              <a:buFont typeface="Wingdings" pitchFamily="2" charset="2"/>
              <a:buChar char="l"/>
              <a:defRPr/>
            </a:pPr>
            <a:r>
              <a:rPr lang="he-IL">
                <a:cs typeface="Arial" pitchFamily="34" charset="0"/>
              </a:rPr>
              <a:t>גישה לזיכרון</a:t>
            </a:r>
          </a:p>
          <a:p>
            <a:pPr algn="r" rtl="1" eaLnBrk="1" hangingPunct="1">
              <a:buFont typeface="Wingdings" pitchFamily="2" charset="2"/>
              <a:buChar char="l"/>
              <a:defRPr/>
            </a:pPr>
            <a:r>
              <a:rPr lang="he-IL">
                <a:cs typeface="Arial" pitchFamily="34" charset="0"/>
              </a:rPr>
              <a:t>פקודות אריתמטיות</a:t>
            </a:r>
            <a:endParaRPr lang="en-US">
              <a:cs typeface="Arial" pitchFamily="34" charset="0"/>
            </a:endParaRPr>
          </a:p>
        </p:txBody>
      </p:sp>
      <p:sp>
        <p:nvSpPr>
          <p:cNvPr id="141318" name="Text Box 6"/>
          <p:cNvSpPr txBox="1">
            <a:spLocks noChangeArrowheads="1"/>
          </p:cNvSpPr>
          <p:nvPr/>
        </p:nvSpPr>
        <p:spPr bwMode="auto">
          <a:xfrm>
            <a:off x="984250" y="2855913"/>
            <a:ext cx="7178675" cy="112077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45720" rIns="45720">
            <a:spAutoFit/>
          </a:bodyPr>
          <a:lstStyle/>
          <a:p>
            <a:pPr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he-IL" b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מבוסס על פרק 3 של </a:t>
            </a:r>
            <a:br>
              <a:rPr lang="he-IL" b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</a:br>
            <a:r>
              <a:rPr lang="en-US" b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Computer Systems – a programmers perspective / Bryant &amp; O’hallrron</a:t>
            </a:r>
            <a:br>
              <a:rPr lang="en-US" b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</a:br>
            <a:endParaRPr lang="he-IL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pitchFamily="34" charset="0"/>
            </a:endParaRPr>
          </a:p>
          <a:p>
            <a:pPr rtl="0" eaLnBrk="0" hangingPunct="0">
              <a:lnSpc>
                <a:spcPct val="90000"/>
              </a:lnSpc>
              <a:defRPr/>
            </a:pPr>
            <a:endParaRPr lang="en-US"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19614" y="5997059"/>
            <a:ext cx="51909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he-IL" b="1" i="1" dirty="0">
                <a:solidFill>
                  <a:srgbClr val="FF0000"/>
                </a:solidFill>
              </a:rPr>
              <a:t>קריאה בספר הקורס</a:t>
            </a:r>
            <a:r>
              <a:rPr lang="he-IL" i="1" dirty="0">
                <a:solidFill>
                  <a:srgbClr val="FF0000"/>
                </a:solidFill>
              </a:rPr>
              <a:t>: נושאים נבחרים מפרק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he-IL" i="1" dirty="0">
                <a:solidFill>
                  <a:srgbClr val="FF0000"/>
                </a:solidFill>
              </a:rPr>
              <a:t> </a:t>
            </a:r>
            <a:r>
              <a:rPr lang="en-US" i="1" dirty="0">
                <a:solidFill>
                  <a:srgbClr val="FF0000"/>
                </a:solidFill>
              </a:rPr>
              <a:t>3.1 – 3.5</a:t>
            </a:r>
            <a:endParaRPr lang="he-IL" i="1" dirty="0">
              <a:solidFill>
                <a:srgbClr val="FF0000"/>
              </a:solidFill>
            </a:endParaRPr>
          </a:p>
          <a:p>
            <a:pPr algn="r" rtl="1"/>
            <a:r>
              <a:rPr lang="he-IL" b="1" i="1" dirty="0">
                <a:solidFill>
                  <a:srgbClr val="FF0000"/>
                </a:solidFill>
              </a:rPr>
              <a:t>הדגמה 3: </a:t>
            </a:r>
            <a:r>
              <a:rPr lang="en-US" b="1" i="1" dirty="0">
                <a:solidFill>
                  <a:srgbClr val="FF0000"/>
                </a:solidFill>
              </a:rPr>
              <a:t>machine language</a:t>
            </a:r>
            <a:endParaRPr lang="he-IL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ChangeArrowheads="1"/>
          </p:cNvSpPr>
          <p:nvPr/>
        </p:nvSpPr>
        <p:spPr bwMode="auto">
          <a:xfrm>
            <a:off x="958850" y="2590800"/>
            <a:ext cx="727075" cy="36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rtl="0" eaLnBrk="0" hangingPunct="0"/>
            <a:r>
              <a:rPr lang="en-US"/>
              <a:t>text</a:t>
            </a:r>
          </a:p>
        </p:txBody>
      </p:sp>
      <p:sp>
        <p:nvSpPr>
          <p:cNvPr id="30722" name="Rectangle 3"/>
          <p:cNvSpPr>
            <a:spLocks noChangeArrowheads="1"/>
          </p:cNvSpPr>
          <p:nvPr/>
        </p:nvSpPr>
        <p:spPr bwMode="auto">
          <a:xfrm>
            <a:off x="958850" y="3810000"/>
            <a:ext cx="727075" cy="36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rtl="0" eaLnBrk="0" hangingPunct="0"/>
            <a:r>
              <a:rPr lang="en-US"/>
              <a:t>text</a:t>
            </a:r>
          </a:p>
        </p:txBody>
      </p:sp>
      <p:sp>
        <p:nvSpPr>
          <p:cNvPr id="30723" name="Rectangle 4"/>
          <p:cNvSpPr>
            <a:spLocks noChangeArrowheads="1"/>
          </p:cNvSpPr>
          <p:nvPr/>
        </p:nvSpPr>
        <p:spPr bwMode="auto">
          <a:xfrm>
            <a:off x="685800" y="4876800"/>
            <a:ext cx="1000125" cy="36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rtl="0" eaLnBrk="0" hangingPunct="0"/>
            <a:r>
              <a:rPr lang="en-US"/>
              <a:t>binary</a:t>
            </a:r>
          </a:p>
        </p:txBody>
      </p:sp>
      <p:sp>
        <p:nvSpPr>
          <p:cNvPr id="30724" name="Rectangle 5"/>
          <p:cNvSpPr>
            <a:spLocks noChangeArrowheads="1"/>
          </p:cNvSpPr>
          <p:nvPr/>
        </p:nvSpPr>
        <p:spPr bwMode="auto">
          <a:xfrm>
            <a:off x="685800" y="5943600"/>
            <a:ext cx="1000125" cy="36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rtl="0" eaLnBrk="0" hangingPunct="0"/>
            <a:r>
              <a:rPr lang="en-US"/>
              <a:t>binary</a:t>
            </a:r>
          </a:p>
        </p:txBody>
      </p:sp>
      <p:sp>
        <p:nvSpPr>
          <p:cNvPr id="30725" name="Line 6"/>
          <p:cNvSpPr>
            <a:spLocks noChangeShapeType="1"/>
          </p:cNvSpPr>
          <p:nvPr/>
        </p:nvSpPr>
        <p:spPr bwMode="auto">
          <a:xfrm>
            <a:off x="3989388" y="3054350"/>
            <a:ext cx="0" cy="584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0487" tIns="44450" rIns="90487" bIns="44450">
            <a:spAutoFit/>
          </a:bodyPr>
          <a:lstStyle/>
          <a:p>
            <a:endParaRPr lang="he-IL"/>
          </a:p>
        </p:txBody>
      </p:sp>
      <p:sp>
        <p:nvSpPr>
          <p:cNvPr id="30726" name="Rectangle 7"/>
          <p:cNvSpPr>
            <a:spLocks noChangeArrowheads="1"/>
          </p:cNvSpPr>
          <p:nvPr/>
        </p:nvSpPr>
        <p:spPr bwMode="auto">
          <a:xfrm>
            <a:off x="4295775" y="3171825"/>
            <a:ext cx="2501900" cy="36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 rtl="0" eaLnBrk="0" hangingPunct="0"/>
            <a:r>
              <a:rPr lang="en-US"/>
              <a:t>Compiler (</a:t>
            </a:r>
            <a:r>
              <a:rPr lang="en-US">
                <a:latin typeface="Courier New" pitchFamily="49" charset="0"/>
              </a:rPr>
              <a:t>gcc -S</a:t>
            </a:r>
            <a:r>
              <a:rPr lang="en-US"/>
              <a:t>)</a:t>
            </a:r>
          </a:p>
        </p:txBody>
      </p:sp>
      <p:sp>
        <p:nvSpPr>
          <p:cNvPr id="30727" name="Rectangle 8"/>
          <p:cNvSpPr>
            <a:spLocks noChangeArrowheads="1"/>
          </p:cNvSpPr>
          <p:nvPr/>
        </p:nvSpPr>
        <p:spPr bwMode="auto">
          <a:xfrm>
            <a:off x="4279900" y="4314825"/>
            <a:ext cx="3048000" cy="36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 rtl="0" eaLnBrk="0" hangingPunct="0"/>
            <a:r>
              <a:rPr lang="en-US"/>
              <a:t>Assembler (</a:t>
            </a:r>
            <a:r>
              <a:rPr lang="en-US">
                <a:latin typeface="Courier New" pitchFamily="49" charset="0"/>
              </a:rPr>
              <a:t>gcc</a:t>
            </a:r>
            <a:r>
              <a:rPr lang="en-US"/>
              <a:t> or </a:t>
            </a:r>
            <a:r>
              <a:rPr lang="en-US">
                <a:latin typeface="Courier New" pitchFamily="49" charset="0"/>
              </a:rPr>
              <a:t>as</a:t>
            </a:r>
            <a:r>
              <a:rPr lang="en-US"/>
              <a:t>)</a:t>
            </a:r>
          </a:p>
        </p:txBody>
      </p:sp>
      <p:sp>
        <p:nvSpPr>
          <p:cNvPr id="30728" name="Rectangle 9"/>
          <p:cNvSpPr>
            <a:spLocks noChangeArrowheads="1"/>
          </p:cNvSpPr>
          <p:nvPr/>
        </p:nvSpPr>
        <p:spPr bwMode="auto">
          <a:xfrm>
            <a:off x="1676400" y="5410200"/>
            <a:ext cx="2638425" cy="36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 rtl="0" eaLnBrk="0" hangingPunct="0"/>
            <a:r>
              <a:rPr lang="en-US"/>
              <a:t>Linker (</a:t>
            </a:r>
            <a:r>
              <a:rPr lang="en-US">
                <a:latin typeface="Courier New" pitchFamily="49" charset="0"/>
              </a:rPr>
              <a:t>gcc</a:t>
            </a:r>
            <a:r>
              <a:rPr lang="en-US"/>
              <a:t> or </a:t>
            </a:r>
            <a:r>
              <a:rPr lang="en-US">
                <a:latin typeface="Courier New" pitchFamily="49" charset="0"/>
              </a:rPr>
              <a:t>ld</a:t>
            </a:r>
            <a:r>
              <a:rPr lang="en-US"/>
              <a:t>)</a:t>
            </a:r>
          </a:p>
        </p:txBody>
      </p:sp>
      <p:sp>
        <p:nvSpPr>
          <p:cNvPr id="30729" name="Rectangle 10"/>
          <p:cNvSpPr>
            <a:spLocks noChangeArrowheads="1"/>
          </p:cNvSpPr>
          <p:nvPr/>
        </p:nvSpPr>
        <p:spPr bwMode="auto">
          <a:xfrm>
            <a:off x="2357438" y="2579688"/>
            <a:ext cx="3263900" cy="392112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ctr" rtl="0" eaLnBrk="0" hangingPunct="0"/>
            <a:r>
              <a:rPr lang="en-US"/>
              <a:t>C program (</a:t>
            </a:r>
            <a:r>
              <a:rPr lang="en-US">
                <a:latin typeface="Courier New" pitchFamily="49" charset="0"/>
              </a:rPr>
              <a:t>p1.c p2.c</a:t>
            </a:r>
            <a:r>
              <a:rPr lang="en-US"/>
              <a:t>)</a:t>
            </a:r>
          </a:p>
        </p:txBody>
      </p:sp>
      <p:sp>
        <p:nvSpPr>
          <p:cNvPr id="30730" name="Rectangle 11"/>
          <p:cNvSpPr>
            <a:spLocks noChangeArrowheads="1"/>
          </p:cNvSpPr>
          <p:nvPr/>
        </p:nvSpPr>
        <p:spPr bwMode="auto">
          <a:xfrm>
            <a:off x="2243138" y="3657600"/>
            <a:ext cx="3492500" cy="392113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ctr" rtl="0" eaLnBrk="0" hangingPunct="0"/>
            <a:r>
              <a:rPr lang="en-US"/>
              <a:t>Asm program (</a:t>
            </a:r>
            <a:r>
              <a:rPr lang="en-US">
                <a:latin typeface="Courier New" pitchFamily="49" charset="0"/>
              </a:rPr>
              <a:t>p1.s p2.s</a:t>
            </a:r>
            <a:r>
              <a:rPr lang="en-US"/>
              <a:t>)</a:t>
            </a:r>
          </a:p>
        </p:txBody>
      </p:sp>
      <p:sp>
        <p:nvSpPr>
          <p:cNvPr id="30731" name="Rectangle 12"/>
          <p:cNvSpPr>
            <a:spLocks noChangeArrowheads="1"/>
          </p:cNvSpPr>
          <p:nvPr/>
        </p:nvSpPr>
        <p:spPr bwMode="auto">
          <a:xfrm>
            <a:off x="2128838" y="4800600"/>
            <a:ext cx="3721100" cy="392113"/>
          </a:xfrm>
          <a:prstGeom prst="rect">
            <a:avLst/>
          </a:prstGeom>
          <a:solidFill>
            <a:srgbClr val="CCFF33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ctr" rtl="0" eaLnBrk="0" hangingPunct="0"/>
            <a:r>
              <a:rPr lang="en-US"/>
              <a:t>Object program (</a:t>
            </a:r>
            <a:r>
              <a:rPr lang="en-US">
                <a:latin typeface="Courier New" pitchFamily="49" charset="0"/>
              </a:rPr>
              <a:t>p1.o p2.o</a:t>
            </a:r>
            <a:r>
              <a:rPr lang="en-US"/>
              <a:t>)</a:t>
            </a:r>
          </a:p>
        </p:txBody>
      </p:sp>
      <p:sp>
        <p:nvSpPr>
          <p:cNvPr id="30732" name="Rectangle 13"/>
          <p:cNvSpPr>
            <a:spLocks noChangeArrowheads="1"/>
          </p:cNvSpPr>
          <p:nvPr/>
        </p:nvSpPr>
        <p:spPr bwMode="auto">
          <a:xfrm>
            <a:off x="2133600" y="5943600"/>
            <a:ext cx="3748088" cy="392113"/>
          </a:xfrm>
          <a:prstGeom prst="rect">
            <a:avLst/>
          </a:prstGeom>
          <a:solidFill>
            <a:srgbClr val="CC99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ctr" rtl="0" eaLnBrk="0" hangingPunct="0"/>
            <a:r>
              <a:rPr lang="en-US"/>
              <a:t>Executable program (</a:t>
            </a:r>
            <a:r>
              <a:rPr lang="en-US">
                <a:latin typeface="Courier New" pitchFamily="49" charset="0"/>
              </a:rPr>
              <a:t>p</a:t>
            </a:r>
            <a:r>
              <a:rPr lang="en-US"/>
              <a:t>)</a:t>
            </a:r>
          </a:p>
        </p:txBody>
      </p:sp>
      <p:sp>
        <p:nvSpPr>
          <p:cNvPr id="30733" name="Line 14"/>
          <p:cNvSpPr>
            <a:spLocks noChangeShapeType="1"/>
          </p:cNvSpPr>
          <p:nvPr/>
        </p:nvSpPr>
        <p:spPr bwMode="auto">
          <a:xfrm>
            <a:off x="3989388" y="4197350"/>
            <a:ext cx="0" cy="584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0487" tIns="44450" rIns="90487" bIns="44450">
            <a:spAutoFit/>
          </a:bodyPr>
          <a:lstStyle/>
          <a:p>
            <a:endParaRPr lang="he-IL"/>
          </a:p>
        </p:txBody>
      </p:sp>
      <p:sp>
        <p:nvSpPr>
          <p:cNvPr id="30734" name="Line 15"/>
          <p:cNvSpPr>
            <a:spLocks noChangeShapeType="1"/>
          </p:cNvSpPr>
          <p:nvPr/>
        </p:nvSpPr>
        <p:spPr bwMode="auto">
          <a:xfrm>
            <a:off x="3989388" y="5340350"/>
            <a:ext cx="0" cy="584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0487" tIns="44450" rIns="90487" bIns="44450">
            <a:spAutoFit/>
          </a:bodyPr>
          <a:lstStyle/>
          <a:p>
            <a:endParaRPr lang="he-IL"/>
          </a:p>
        </p:txBody>
      </p:sp>
      <p:sp>
        <p:nvSpPr>
          <p:cNvPr id="30735" name="Rectangle 16"/>
          <p:cNvSpPr>
            <a:spLocks noChangeArrowheads="1"/>
          </p:cNvSpPr>
          <p:nvPr/>
        </p:nvSpPr>
        <p:spPr bwMode="auto">
          <a:xfrm>
            <a:off x="6248400" y="4800600"/>
            <a:ext cx="2044700" cy="666750"/>
          </a:xfrm>
          <a:prstGeom prst="rect">
            <a:avLst/>
          </a:prstGeom>
          <a:solidFill>
            <a:srgbClr val="CCFF33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ctr" rtl="0" eaLnBrk="0" hangingPunct="0"/>
            <a:r>
              <a:rPr lang="en-US"/>
              <a:t>Static libraries (</a:t>
            </a:r>
            <a:r>
              <a:rPr lang="en-US">
                <a:latin typeface="Courier New" pitchFamily="49" charset="0"/>
              </a:rPr>
              <a:t>.a</a:t>
            </a:r>
            <a:r>
              <a:rPr lang="en-US"/>
              <a:t>)</a:t>
            </a:r>
          </a:p>
        </p:txBody>
      </p:sp>
      <p:sp>
        <p:nvSpPr>
          <p:cNvPr id="30736" name="Line 17"/>
          <p:cNvSpPr>
            <a:spLocks noChangeShapeType="1"/>
          </p:cNvSpPr>
          <p:nvPr/>
        </p:nvSpPr>
        <p:spPr bwMode="auto">
          <a:xfrm flipH="1">
            <a:off x="5257800" y="5029200"/>
            <a:ext cx="990600" cy="914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0487" tIns="44450" rIns="90487" bIns="44450">
            <a:spAutoFit/>
          </a:bodyPr>
          <a:lstStyle/>
          <a:p>
            <a:endParaRPr lang="he-IL"/>
          </a:p>
        </p:txBody>
      </p:sp>
      <p:sp>
        <p:nvSpPr>
          <p:cNvPr id="13330" name="Rectangle 18"/>
          <p:cNvSpPr>
            <a:spLocks noGrp="1" noChangeArrowheads="1"/>
          </p:cNvSpPr>
          <p:nvPr>
            <p:ph type="title"/>
          </p:nvPr>
        </p:nvSpPr>
        <p:spPr>
          <a:xfrm>
            <a:off x="250825" y="304800"/>
            <a:ext cx="8281988" cy="573088"/>
          </a:xfrm>
        </p:spPr>
        <p:txBody>
          <a:bodyPr/>
          <a:lstStyle/>
          <a:p>
            <a:pPr algn="r" rtl="1" eaLnBrk="1" hangingPunct="1">
              <a:defRPr/>
            </a:pPr>
            <a:r>
              <a:rPr lang="he-IL">
                <a:cs typeface="Arial" pitchFamily="34" charset="0"/>
              </a:rPr>
              <a:t>תזכורת:</a:t>
            </a:r>
            <a:r>
              <a:rPr lang="en-US">
                <a:cs typeface="Arial" pitchFamily="34" charset="0"/>
              </a:rPr>
              <a:t> </a:t>
            </a:r>
            <a:r>
              <a:rPr lang="he-IL">
                <a:cs typeface="Arial" pitchFamily="34" charset="0"/>
              </a:rPr>
              <a:t>מתוכנית ב </a:t>
            </a:r>
            <a:r>
              <a:rPr lang="en-US">
                <a:cs typeface="Arial" pitchFamily="34" charset="0"/>
              </a:rPr>
              <a:t>C</a:t>
            </a:r>
            <a:r>
              <a:rPr lang="he-IL">
                <a:cs typeface="Arial" pitchFamily="34" charset="0"/>
              </a:rPr>
              <a:t> לתוכנית ברת הרצה</a:t>
            </a:r>
            <a:endParaRPr lang="en-US">
              <a:cs typeface="Arial" pitchFamily="34" charset="0"/>
            </a:endParaRPr>
          </a:p>
        </p:txBody>
      </p:sp>
      <p:sp>
        <p:nvSpPr>
          <p:cNvPr id="30738" name="Rectangle 19"/>
          <p:cNvSpPr>
            <a:spLocks noGrp="1" noChangeArrowheads="1"/>
          </p:cNvSpPr>
          <p:nvPr>
            <p:ph type="body" idx="1"/>
          </p:nvPr>
        </p:nvSpPr>
        <p:spPr>
          <a:xfrm>
            <a:off x="290513" y="990600"/>
            <a:ext cx="8307387" cy="1285875"/>
          </a:xfrm>
        </p:spPr>
        <p:txBody>
          <a:bodyPr/>
          <a:lstStyle/>
          <a:p>
            <a:pPr marL="560388" lvl="1" indent="-222250" algn="r" defTabSz="895350" rtl="1" eaLnBrk="1" hangingPunct="1">
              <a:tabLst>
                <a:tab pos="2286000" algn="l"/>
                <a:tab pos="3543300" algn="l"/>
              </a:tabLst>
            </a:pPr>
            <a:r>
              <a:rPr lang="he-IL">
                <a:cs typeface="Arial" charset="0"/>
              </a:rPr>
              <a:t>נניח שהתוכנית נמצאת בקבצים </a:t>
            </a:r>
            <a:r>
              <a:rPr lang="en-US">
                <a:latin typeface="Courier New" pitchFamily="49" charset="0"/>
              </a:rPr>
              <a:t>p1.c p2.c</a:t>
            </a:r>
            <a:endParaRPr lang="en-US"/>
          </a:p>
          <a:p>
            <a:pPr marL="560388" lvl="1" indent="-222250" algn="r" defTabSz="895350" rtl="1" eaLnBrk="1" hangingPunct="1">
              <a:tabLst>
                <a:tab pos="2286000" algn="l"/>
                <a:tab pos="3543300" algn="l"/>
              </a:tabLst>
            </a:pPr>
            <a:r>
              <a:rPr lang="he-IL">
                <a:cs typeface="Arial" charset="0"/>
              </a:rPr>
              <a:t>נהַדר עם </a:t>
            </a:r>
            <a:r>
              <a:rPr lang="en-US"/>
              <a:t>: 	</a:t>
            </a:r>
            <a:r>
              <a:rPr lang="en-US">
                <a:latin typeface="Courier New" pitchFamily="49" charset="0"/>
              </a:rPr>
              <a:t>gcc -O p1.c p2.c -o p</a:t>
            </a:r>
            <a:endParaRPr lang="he-IL">
              <a:latin typeface="Courier New" pitchFamily="49" charset="0"/>
              <a:cs typeface="Courier New" pitchFamily="49" charset="0"/>
            </a:endParaRPr>
          </a:p>
          <a:p>
            <a:pPr marL="560388" lvl="1" indent="-222250" algn="r" defTabSz="895350" rtl="1" eaLnBrk="1" hangingPunct="1">
              <a:tabLst>
                <a:tab pos="2286000" algn="l"/>
                <a:tab pos="3543300" algn="l"/>
              </a:tabLst>
            </a:pPr>
            <a:r>
              <a:rPr lang="he-IL">
                <a:latin typeface="Courier New" pitchFamily="49" charset="0"/>
                <a:cs typeface="Courier New" pitchFamily="49" charset="0"/>
              </a:rPr>
              <a:t>(</a:t>
            </a:r>
            <a:r>
              <a:rPr lang="en-US">
                <a:latin typeface="Courier New" pitchFamily="49" charset="0"/>
                <a:cs typeface="Courier New" pitchFamily="49" charset="0"/>
              </a:rPr>
              <a:t>-O</a:t>
            </a:r>
            <a:r>
              <a:rPr lang="he-IL">
                <a:latin typeface="Courier New" pitchFamily="49" charset="0"/>
                <a:cs typeface="Courier New" pitchFamily="49" charset="0"/>
              </a:rPr>
              <a:t> </a:t>
            </a:r>
            <a:r>
              <a:rPr lang="he-IL">
                <a:cs typeface="Arial" charset="0"/>
              </a:rPr>
              <a:t>אופטימיזציות בסיסיות</a:t>
            </a:r>
            <a:r>
              <a:rPr lang="he-IL">
                <a:latin typeface="Courier New" pitchFamily="49" charset="0"/>
                <a:cs typeface="Courier New" pitchFamily="49" charset="0"/>
              </a:rPr>
              <a:t>, </a:t>
            </a:r>
            <a:r>
              <a:rPr lang="en-US">
                <a:latin typeface="Courier New" pitchFamily="49" charset="0"/>
                <a:cs typeface="Courier New" pitchFamily="49" charset="0"/>
              </a:rPr>
              <a:t>-o</a:t>
            </a:r>
            <a:r>
              <a:rPr lang="he-IL">
                <a:latin typeface="Courier New" pitchFamily="49" charset="0"/>
                <a:cs typeface="Courier New" pitchFamily="49" charset="0"/>
              </a:rPr>
              <a:t> </a:t>
            </a:r>
            <a:r>
              <a:rPr lang="he-IL">
                <a:cs typeface="Arial" charset="0"/>
              </a:rPr>
              <a:t>בינארי בקובץ</a:t>
            </a:r>
            <a:r>
              <a:rPr lang="he-IL">
                <a:latin typeface="Courier New" pitchFamily="49" charset="0"/>
                <a:cs typeface="Courier New" pitchFamily="49" charset="0"/>
              </a:rPr>
              <a:t> </a:t>
            </a:r>
            <a:r>
              <a:rPr lang="en-US">
                <a:latin typeface="Courier New" pitchFamily="49" charset="0"/>
                <a:cs typeface="Courier New" pitchFamily="49" charset="0"/>
              </a:rPr>
              <a:t>p</a:t>
            </a:r>
            <a:r>
              <a:rPr lang="he-IL">
                <a:latin typeface="Courier New" pitchFamily="49" charset="0"/>
                <a:cs typeface="Courier New" pitchFamily="49" charset="0"/>
              </a:rPr>
              <a:t>)</a:t>
            </a:r>
            <a:endParaRPr lang="en-US"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4632" cy="573088"/>
          </a:xfrm>
        </p:spPr>
        <p:txBody>
          <a:bodyPr/>
          <a:lstStyle/>
          <a:p>
            <a:pPr algn="r" rtl="1" eaLnBrk="1" hangingPunct="1">
              <a:defRPr/>
            </a:pPr>
            <a:r>
              <a:rPr lang="he-IL" dirty="0">
                <a:ea typeface="Arial Unicode MS" pitchFamily="34" charset="-128"/>
                <a:cs typeface="Arial Unicode MS" pitchFamily="34" charset="-128"/>
              </a:rPr>
              <a:t>המידע מנקודת המבט של </a:t>
            </a:r>
            <a:r>
              <a:rPr lang="en-US" dirty="0">
                <a:ea typeface="Arial Unicode MS" pitchFamily="34" charset="-128"/>
                <a:cs typeface="Arial Unicode MS" pitchFamily="34" charset="-128"/>
              </a:rPr>
              <a:t>assembly</a:t>
            </a:r>
            <a:r>
              <a:rPr lang="he-IL" dirty="0">
                <a:ea typeface="Arial Unicode MS" pitchFamily="34" charset="-128"/>
                <a:cs typeface="Arial Unicode MS" pitchFamily="34" charset="-128"/>
              </a:rPr>
              <a:t>...</a:t>
            </a:r>
            <a:endParaRPr lang="en-US" dirty="0"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1746" name="Rectangle 3"/>
          <p:cNvSpPr>
            <a:spLocks noChangeArrowheads="1"/>
          </p:cNvSpPr>
          <p:nvPr/>
        </p:nvSpPr>
        <p:spPr bwMode="auto">
          <a:xfrm>
            <a:off x="1600200" y="1600200"/>
            <a:ext cx="381000" cy="1447800"/>
          </a:xfrm>
          <a:prstGeom prst="rect">
            <a:avLst/>
          </a:prstGeom>
          <a:solidFill>
            <a:srgbClr val="00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0" eaLnBrk="0" hangingPunct="0"/>
            <a:r>
              <a:rPr lang="en-US"/>
              <a:t>P</a:t>
            </a:r>
          </a:p>
          <a:p>
            <a:pPr algn="ctr" rtl="0" eaLnBrk="0" hangingPunct="0"/>
            <a:r>
              <a:rPr lang="en-US"/>
              <a:t>C</a:t>
            </a:r>
          </a:p>
        </p:txBody>
      </p:sp>
      <p:sp>
        <p:nvSpPr>
          <p:cNvPr id="31747" name="Rectangle 4"/>
          <p:cNvSpPr>
            <a:spLocks noChangeArrowheads="1"/>
          </p:cNvSpPr>
          <p:nvPr/>
        </p:nvSpPr>
        <p:spPr bwMode="auto">
          <a:xfrm>
            <a:off x="2362200" y="1447800"/>
            <a:ext cx="1633736" cy="762000"/>
          </a:xfrm>
          <a:prstGeom prst="rect">
            <a:avLst/>
          </a:prstGeom>
          <a:solidFill>
            <a:srgbClr val="00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0" eaLnBrk="0" hangingPunct="0"/>
            <a:r>
              <a:rPr lang="en-US" dirty="0"/>
              <a:t>Registers</a:t>
            </a:r>
          </a:p>
        </p:txBody>
      </p:sp>
      <p:sp>
        <p:nvSpPr>
          <p:cNvPr id="31748" name="Rectangle 5"/>
          <p:cNvSpPr>
            <a:spLocks noChangeArrowheads="1"/>
          </p:cNvSpPr>
          <p:nvPr/>
        </p:nvSpPr>
        <p:spPr bwMode="auto">
          <a:xfrm>
            <a:off x="1066800" y="990600"/>
            <a:ext cx="3200400" cy="2209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/>
          <a:lstStyle/>
          <a:p>
            <a:pPr algn="ctr" rtl="0" eaLnBrk="0" hangingPunct="0"/>
            <a:r>
              <a:rPr lang="en-US"/>
              <a:t>CPU</a:t>
            </a:r>
          </a:p>
        </p:txBody>
      </p:sp>
      <p:sp>
        <p:nvSpPr>
          <p:cNvPr id="31749" name="Rectangle 6"/>
          <p:cNvSpPr>
            <a:spLocks noChangeArrowheads="1"/>
          </p:cNvSpPr>
          <p:nvPr/>
        </p:nvSpPr>
        <p:spPr bwMode="auto">
          <a:xfrm>
            <a:off x="6019800" y="990600"/>
            <a:ext cx="2286000" cy="38100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Ctr="1"/>
          <a:lstStyle/>
          <a:p>
            <a:pPr algn="ctr" rtl="0" eaLnBrk="0" hangingPunct="0"/>
            <a:r>
              <a:rPr lang="en-US"/>
              <a:t>Memory</a:t>
            </a:r>
          </a:p>
        </p:txBody>
      </p:sp>
      <p:sp>
        <p:nvSpPr>
          <p:cNvPr id="31750" name="Text Box 7"/>
          <p:cNvSpPr txBox="1">
            <a:spLocks noChangeArrowheads="1"/>
          </p:cNvSpPr>
          <p:nvPr/>
        </p:nvSpPr>
        <p:spPr bwMode="auto">
          <a:xfrm>
            <a:off x="6019800" y="1676400"/>
            <a:ext cx="2286000" cy="912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ctr" eaLnBrk="0" hangingPunct="0"/>
            <a:r>
              <a:rPr lang="en-US" b="0"/>
              <a:t>Object Code</a:t>
            </a:r>
          </a:p>
          <a:p>
            <a:pPr algn="ctr" rtl="0" eaLnBrk="0" hangingPunct="0"/>
            <a:r>
              <a:rPr lang="en-US" b="0"/>
              <a:t>Program Data</a:t>
            </a:r>
          </a:p>
          <a:p>
            <a:pPr algn="ctr" rtl="0" eaLnBrk="0" hangingPunct="0"/>
            <a:r>
              <a:rPr lang="en-US" b="0"/>
              <a:t>OS Data</a:t>
            </a:r>
          </a:p>
        </p:txBody>
      </p:sp>
      <p:sp>
        <p:nvSpPr>
          <p:cNvPr id="31751" name="Line 8"/>
          <p:cNvSpPr>
            <a:spLocks noChangeShapeType="1"/>
          </p:cNvSpPr>
          <p:nvPr/>
        </p:nvSpPr>
        <p:spPr bwMode="auto">
          <a:xfrm>
            <a:off x="4267200" y="1752600"/>
            <a:ext cx="1752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1752" name="Line 9"/>
          <p:cNvSpPr>
            <a:spLocks noChangeShapeType="1"/>
          </p:cNvSpPr>
          <p:nvPr/>
        </p:nvSpPr>
        <p:spPr bwMode="auto">
          <a:xfrm>
            <a:off x="4267200" y="2286000"/>
            <a:ext cx="1752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1753" name="Line 10"/>
          <p:cNvSpPr>
            <a:spLocks noChangeShapeType="1"/>
          </p:cNvSpPr>
          <p:nvPr/>
        </p:nvSpPr>
        <p:spPr bwMode="auto">
          <a:xfrm>
            <a:off x="4267200" y="2819400"/>
            <a:ext cx="1752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1754" name="Text Box 11"/>
          <p:cNvSpPr txBox="1">
            <a:spLocks noChangeArrowheads="1"/>
          </p:cNvSpPr>
          <p:nvPr/>
        </p:nvSpPr>
        <p:spPr bwMode="auto">
          <a:xfrm>
            <a:off x="4267200" y="1346200"/>
            <a:ext cx="1752600" cy="36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ctr" rtl="0" eaLnBrk="0" hangingPunct="0"/>
            <a:r>
              <a:rPr lang="en-US" b="0"/>
              <a:t>Addresses</a:t>
            </a:r>
          </a:p>
        </p:txBody>
      </p:sp>
      <p:sp>
        <p:nvSpPr>
          <p:cNvPr id="31755" name="Text Box 12"/>
          <p:cNvSpPr txBox="1">
            <a:spLocks noChangeArrowheads="1"/>
          </p:cNvSpPr>
          <p:nvPr/>
        </p:nvSpPr>
        <p:spPr bwMode="auto">
          <a:xfrm>
            <a:off x="4267200" y="1905000"/>
            <a:ext cx="1752600" cy="36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ctr" rtl="0" eaLnBrk="0" hangingPunct="0"/>
            <a:r>
              <a:rPr lang="en-US" b="0"/>
              <a:t>Data</a:t>
            </a:r>
          </a:p>
        </p:txBody>
      </p:sp>
      <p:sp>
        <p:nvSpPr>
          <p:cNvPr id="31756" name="Text Box 13"/>
          <p:cNvSpPr txBox="1">
            <a:spLocks noChangeArrowheads="1"/>
          </p:cNvSpPr>
          <p:nvPr/>
        </p:nvSpPr>
        <p:spPr bwMode="auto">
          <a:xfrm>
            <a:off x="4343400" y="2438400"/>
            <a:ext cx="1676400" cy="36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ctr" rtl="0" eaLnBrk="0" hangingPunct="0"/>
            <a:r>
              <a:rPr lang="en-US" b="0"/>
              <a:t>Instructions</a:t>
            </a:r>
          </a:p>
        </p:txBody>
      </p:sp>
      <p:sp>
        <p:nvSpPr>
          <p:cNvPr id="31757" name="Rectangle 14"/>
          <p:cNvSpPr>
            <a:spLocks noChangeArrowheads="1"/>
          </p:cNvSpPr>
          <p:nvPr/>
        </p:nvSpPr>
        <p:spPr bwMode="auto">
          <a:xfrm>
            <a:off x="6477000" y="2971800"/>
            <a:ext cx="990600" cy="1371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0" eaLnBrk="0" hangingPunct="0"/>
            <a:r>
              <a:rPr lang="en-US"/>
              <a:t>Stack</a:t>
            </a:r>
          </a:p>
        </p:txBody>
      </p:sp>
      <p:sp>
        <p:nvSpPr>
          <p:cNvPr id="31758" name="Rectangle 15"/>
          <p:cNvSpPr>
            <a:spLocks noChangeArrowheads="1"/>
          </p:cNvSpPr>
          <p:nvPr/>
        </p:nvSpPr>
        <p:spPr bwMode="auto">
          <a:xfrm>
            <a:off x="2362200" y="2362200"/>
            <a:ext cx="1633736" cy="685800"/>
          </a:xfrm>
          <a:prstGeom prst="rect">
            <a:avLst/>
          </a:prstGeom>
          <a:solidFill>
            <a:srgbClr val="00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0" eaLnBrk="0" hangingPunct="0"/>
            <a:r>
              <a:rPr lang="en-US" dirty="0"/>
              <a:t>Condition</a:t>
            </a:r>
          </a:p>
          <a:p>
            <a:pPr algn="ctr" rtl="0" eaLnBrk="0" hangingPunct="0"/>
            <a:r>
              <a:rPr lang="en-US" dirty="0"/>
              <a:t>Code registers</a:t>
            </a:r>
          </a:p>
        </p:txBody>
      </p:sp>
      <p:sp>
        <p:nvSpPr>
          <p:cNvPr id="198672" name="Rectangle 16"/>
          <p:cNvSpPr>
            <a:spLocks noGrp="1" noChangeArrowheads="1"/>
          </p:cNvSpPr>
          <p:nvPr>
            <p:ph type="body" sz="half" idx="2"/>
          </p:nvPr>
        </p:nvSpPr>
        <p:spPr>
          <a:xfrm>
            <a:off x="4959350" y="5029200"/>
            <a:ext cx="4076700" cy="1568450"/>
          </a:xfrm>
        </p:spPr>
        <p:txBody>
          <a:bodyPr/>
          <a:lstStyle/>
          <a:p>
            <a:pPr lvl="1" algn="r" rtl="1" eaLnBrk="1" hangingPunct="1"/>
            <a:r>
              <a:rPr lang="he-IL" sz="1800" dirty="0">
                <a:ea typeface="Arial Unicode MS" pitchFamily="34" charset="-128"/>
                <a:cs typeface="Arial Unicode MS" pitchFamily="34" charset="-128"/>
              </a:rPr>
              <a:t>הזיכרון</a:t>
            </a:r>
            <a:endParaRPr lang="en-US" sz="1800" dirty="0">
              <a:ea typeface="Arial Unicode MS" pitchFamily="34" charset="-128"/>
              <a:cs typeface="Arial Unicode MS" pitchFamily="34" charset="-128"/>
            </a:endParaRPr>
          </a:p>
          <a:p>
            <a:pPr lvl="2" algn="r" rtl="1" eaLnBrk="1" hangingPunct="1"/>
            <a:r>
              <a:rPr lang="he-IL" sz="1600" dirty="0">
                <a:ea typeface="Arial Unicode MS" pitchFamily="34" charset="-128"/>
                <a:cs typeface="Arial Unicode MS" pitchFamily="34" charset="-128"/>
              </a:rPr>
              <a:t>מערך בתים עם כתובות.</a:t>
            </a:r>
            <a:endParaRPr lang="en-US" sz="1600" dirty="0"/>
          </a:p>
          <a:p>
            <a:pPr lvl="2" algn="r" rtl="1" eaLnBrk="1" hangingPunct="1"/>
            <a:r>
              <a:rPr lang="he-IL" sz="1600" dirty="0" err="1">
                <a:ea typeface="Arial Unicode MS" pitchFamily="34" charset="-128"/>
                <a:cs typeface="Arial Unicode MS" pitchFamily="34" charset="-128"/>
              </a:rPr>
              <a:t>תוכניות</a:t>
            </a:r>
            <a:r>
              <a:rPr lang="he-IL" sz="1600" dirty="0"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US" sz="1600" dirty="0">
                <a:ea typeface="Arial Unicode MS" pitchFamily="34" charset="-128"/>
                <a:cs typeface="Arial Unicode MS" pitchFamily="34" charset="-128"/>
              </a:rPr>
              <a:t>data</a:t>
            </a:r>
            <a:r>
              <a:rPr lang="he-IL" sz="1600" dirty="0">
                <a:ea typeface="Arial Unicode MS" pitchFamily="34" charset="-128"/>
                <a:cs typeface="Arial Unicode MS" pitchFamily="34" charset="-128"/>
              </a:rPr>
              <a:t>, מידע של מע"ה. </a:t>
            </a:r>
            <a:endParaRPr lang="en-US" sz="1600" dirty="0"/>
          </a:p>
          <a:p>
            <a:pPr lvl="2" algn="r" rtl="1" eaLnBrk="1" hangingPunct="1"/>
            <a:r>
              <a:rPr lang="he-IL" sz="1600" dirty="0">
                <a:ea typeface="Arial Unicode MS" pitchFamily="34" charset="-128"/>
                <a:cs typeface="Arial Unicode MS" pitchFamily="34" charset="-128"/>
              </a:rPr>
              <a:t>חלק מהזיכרון מוקדש ל-'מחסנית' </a:t>
            </a:r>
            <a:r>
              <a:rPr lang="en-US" sz="1600" dirty="0">
                <a:ea typeface="Arial Unicode MS" pitchFamily="34" charset="-128"/>
                <a:cs typeface="Arial Unicode MS" pitchFamily="34" charset="-128"/>
              </a:rPr>
              <a:t>(stack)</a:t>
            </a:r>
            <a:r>
              <a:rPr lang="he-IL" sz="1600" dirty="0">
                <a:ea typeface="Arial Unicode MS" pitchFamily="34" charset="-128"/>
                <a:cs typeface="Arial Unicode MS" pitchFamily="34" charset="-128"/>
              </a:rPr>
              <a:t> לצורך תמיכה בתוכניות פרוצדורליות.</a:t>
            </a:r>
            <a:endParaRPr lang="en-US" sz="1600" dirty="0"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98673" name="Rectangle 17"/>
          <p:cNvSpPr>
            <a:spLocks noChangeArrowheads="1"/>
          </p:cNvSpPr>
          <p:nvPr/>
        </p:nvSpPr>
        <p:spPr bwMode="auto">
          <a:xfrm>
            <a:off x="250825" y="3429000"/>
            <a:ext cx="4608513" cy="2684463"/>
          </a:xfrm>
          <a:prstGeom prst="rect">
            <a:avLst/>
          </a:prstGeom>
          <a:noFill/>
          <a:ln>
            <a:noFill/>
          </a:ln>
          <a:effectLst/>
        </p:spPr>
        <p:txBody>
          <a:bodyPr lIns="90479" tIns="44446" rIns="90479" bIns="44446"/>
          <a:lstStyle/>
          <a:p>
            <a:pPr defTabSz="895350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  <a:tabLst>
                <a:tab pos="1371600" algn="l"/>
                <a:tab pos="4572000" algn="l"/>
              </a:tabLst>
              <a:defRPr/>
            </a:pPr>
            <a:r>
              <a:rPr lang="he-IL" sz="20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Arial Unicode MS" pitchFamily="34" charset="-128"/>
                <a:cs typeface="Arial Unicode MS" pitchFamily="34" charset="-128"/>
              </a:rPr>
              <a:t>מצב המערכת:</a:t>
            </a:r>
            <a:endParaRPr lang="en-US" sz="2000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ea typeface="Arial Unicode MS" pitchFamily="34" charset="-128"/>
              <a:cs typeface="Arial Unicode MS" pitchFamily="34" charset="-128"/>
            </a:endParaRPr>
          </a:p>
          <a:p>
            <a:pPr marL="560388" lvl="1" indent="-222250" defTabSz="895350"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  <a:tabLst>
                <a:tab pos="1371600" algn="l"/>
                <a:tab pos="4572000" algn="l"/>
              </a:tabLst>
              <a:defRPr/>
            </a:pPr>
            <a:r>
              <a:rPr lang="en-US" dirty="0">
                <a:cs typeface="+mn-cs"/>
              </a:rPr>
              <a:t>PC	Program Counter </a:t>
            </a:r>
          </a:p>
          <a:p>
            <a:pPr marL="839788" lvl="2" indent="-165100" defTabSz="895350">
              <a:lnSpc>
                <a:spcPct val="107000"/>
              </a:lnSpc>
              <a:spcBef>
                <a:spcPct val="10000"/>
              </a:spcBef>
              <a:buClr>
                <a:srgbClr val="005400"/>
              </a:buClr>
              <a:buSzPct val="90000"/>
              <a:buFont typeface="Wingdings" pitchFamily="2" charset="2"/>
              <a:buChar char="l"/>
              <a:tabLst>
                <a:tab pos="1371600" algn="l"/>
                <a:tab pos="4572000" algn="l"/>
              </a:tabLst>
              <a:defRPr/>
            </a:pPr>
            <a:r>
              <a:rPr lang="he-IL" sz="1600" dirty="0">
                <a:solidFill>
                  <a:schemeClr val="folHlink"/>
                </a:solidFill>
                <a:ea typeface="Arial Unicode MS" pitchFamily="34" charset="-128"/>
                <a:cs typeface="Arial Unicode MS" pitchFamily="34" charset="-128"/>
              </a:rPr>
              <a:t>הכתובת של הפקודה הבאה</a:t>
            </a:r>
            <a:endParaRPr lang="en-US" sz="1600" dirty="0">
              <a:solidFill>
                <a:schemeClr val="folHlink"/>
              </a:solidFill>
              <a:ea typeface="Arial Unicode MS" pitchFamily="34" charset="-128"/>
              <a:cs typeface="Arial Unicode MS" pitchFamily="34" charset="-128"/>
            </a:endParaRPr>
          </a:p>
          <a:p>
            <a:pPr marL="560388" lvl="1" indent="-222250" defTabSz="895350"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  <a:tabLst>
                <a:tab pos="1371600" algn="l"/>
                <a:tab pos="4572000" algn="l"/>
              </a:tabLst>
              <a:defRPr/>
            </a:pPr>
            <a:r>
              <a:rPr lang="en-US" dirty="0">
                <a:cs typeface="+mn-cs"/>
              </a:rPr>
              <a:t>Registers</a:t>
            </a:r>
            <a:r>
              <a:rPr lang="he-IL" dirty="0">
                <a:ea typeface="Arial Unicode MS" pitchFamily="34" charset="-128"/>
                <a:cs typeface="Arial Unicode MS" pitchFamily="34" charset="-128"/>
              </a:rPr>
              <a:t>  </a:t>
            </a:r>
            <a:r>
              <a:rPr lang="en-US" dirty="0"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marL="839788" lvl="2" indent="-165100" defTabSz="895350">
              <a:lnSpc>
                <a:spcPct val="107000"/>
              </a:lnSpc>
              <a:spcBef>
                <a:spcPct val="10000"/>
              </a:spcBef>
              <a:buClr>
                <a:srgbClr val="005400"/>
              </a:buClr>
              <a:buSzPct val="90000"/>
              <a:buFont typeface="Wingdings" pitchFamily="2" charset="2"/>
              <a:buChar char="l"/>
              <a:tabLst>
                <a:tab pos="1371600" algn="l"/>
                <a:tab pos="4572000" algn="l"/>
              </a:tabLst>
              <a:defRPr/>
            </a:pPr>
            <a:r>
              <a:rPr lang="he-IL" sz="1600" dirty="0">
                <a:solidFill>
                  <a:schemeClr val="folHlink"/>
                </a:solidFill>
                <a:ea typeface="Arial Unicode MS" pitchFamily="34" charset="-128"/>
                <a:cs typeface="Arial Unicode MS" pitchFamily="34" charset="-128"/>
              </a:rPr>
              <a:t>רגיסטרים (אוגרים):</a:t>
            </a:r>
            <a:r>
              <a:rPr lang="en-US" sz="1600" dirty="0">
                <a:solidFill>
                  <a:schemeClr val="folHlink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he-IL" sz="1600" dirty="0">
                <a:solidFill>
                  <a:schemeClr val="folHlink"/>
                </a:solidFill>
                <a:ea typeface="Arial Unicode MS" pitchFamily="34" charset="-128"/>
                <a:cs typeface="Arial Unicode MS" pitchFamily="34" charset="-128"/>
              </a:rPr>
              <a:t>מידע שמשתמשים בו לעתים קרובות / השתמשו בו לאחרונה.</a:t>
            </a:r>
            <a:endParaRPr lang="en-US" sz="1600" dirty="0">
              <a:solidFill>
                <a:schemeClr val="folHlink"/>
              </a:solidFill>
              <a:cs typeface="+mn-cs"/>
            </a:endParaRPr>
          </a:p>
          <a:p>
            <a:pPr marL="560388" lvl="1" indent="-222250" defTabSz="895350"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  <a:tabLst>
                <a:tab pos="1371600" algn="l"/>
                <a:tab pos="4572000" algn="l"/>
              </a:tabLst>
              <a:defRPr/>
            </a:pPr>
            <a:r>
              <a:rPr lang="en-US" dirty="0">
                <a:cs typeface="+mn-cs"/>
              </a:rPr>
              <a:t>Condition Code registers</a:t>
            </a:r>
          </a:p>
          <a:p>
            <a:pPr marL="839788" lvl="2" indent="-165100" defTabSz="895350">
              <a:lnSpc>
                <a:spcPct val="107000"/>
              </a:lnSpc>
              <a:spcBef>
                <a:spcPct val="10000"/>
              </a:spcBef>
              <a:buClr>
                <a:srgbClr val="005400"/>
              </a:buClr>
              <a:buSzPct val="90000"/>
              <a:buFont typeface="Wingdings" pitchFamily="2" charset="2"/>
              <a:buChar char="l"/>
              <a:tabLst>
                <a:tab pos="1371600" algn="l"/>
                <a:tab pos="4572000" algn="l"/>
              </a:tabLst>
              <a:defRPr/>
            </a:pPr>
            <a:r>
              <a:rPr lang="he-IL" sz="1600" dirty="0">
                <a:solidFill>
                  <a:schemeClr val="folHlink"/>
                </a:solidFill>
                <a:ea typeface="Arial Unicode MS" pitchFamily="34" charset="-128"/>
                <a:cs typeface="Arial Unicode MS" pitchFamily="34" charset="-128"/>
              </a:rPr>
              <a:t>סטטוס של פקודות אריתמטיות שבוצעו לאחרונה. </a:t>
            </a:r>
            <a:endParaRPr lang="en-US" sz="1600" dirty="0">
              <a:solidFill>
                <a:schemeClr val="folHlink"/>
              </a:solidFill>
              <a:ea typeface="Arial Unicode MS" pitchFamily="34" charset="-128"/>
              <a:cs typeface="Arial Unicode MS" pitchFamily="34" charset="-128"/>
            </a:endParaRPr>
          </a:p>
          <a:p>
            <a:pPr marL="839788" lvl="2" indent="-165100" defTabSz="895350">
              <a:lnSpc>
                <a:spcPct val="107000"/>
              </a:lnSpc>
              <a:spcBef>
                <a:spcPct val="10000"/>
              </a:spcBef>
              <a:buClr>
                <a:srgbClr val="005400"/>
              </a:buClr>
              <a:buSzPct val="90000"/>
              <a:buFont typeface="Wingdings" pitchFamily="2" charset="2"/>
              <a:buChar char="l"/>
              <a:tabLst>
                <a:tab pos="1371600" algn="l"/>
                <a:tab pos="4572000" algn="l"/>
              </a:tabLst>
              <a:defRPr/>
            </a:pPr>
            <a:r>
              <a:rPr lang="he-IL" sz="1600" dirty="0">
                <a:solidFill>
                  <a:schemeClr val="folHlink"/>
                </a:solidFill>
                <a:ea typeface="Arial Unicode MS" pitchFamily="34" charset="-128"/>
                <a:cs typeface="Arial Unicode MS" pitchFamily="34" charset="-128"/>
              </a:rPr>
              <a:t>מיועד עבור </a:t>
            </a:r>
            <a:r>
              <a:rPr lang="en-US" sz="1600" dirty="0">
                <a:solidFill>
                  <a:schemeClr val="folHlink"/>
                </a:solidFill>
                <a:cs typeface="+mn-cs"/>
              </a:rPr>
              <a:t>conditional branching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86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986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986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986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98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672" grpId="0" build="p"/>
      <p:bldP spid="19867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6972300" cy="573088"/>
          </a:xfrm>
        </p:spPr>
        <p:txBody>
          <a:bodyPr/>
          <a:lstStyle/>
          <a:p>
            <a:pPr algn="r" rtl="1" eaLnBrk="1" hangingPunct="1">
              <a:defRPr/>
            </a:pPr>
            <a:r>
              <a:rPr lang="he-IL">
                <a:cs typeface="Arial" pitchFamily="34" charset="0"/>
              </a:rPr>
              <a:t>מאפיינים של </a:t>
            </a:r>
            <a:r>
              <a:rPr lang="en-US"/>
              <a:t>Assembly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914400"/>
            <a:ext cx="8548687" cy="5530850"/>
          </a:xfrm>
        </p:spPr>
        <p:txBody>
          <a:bodyPr/>
          <a:lstStyle/>
          <a:p>
            <a:pPr algn="r" rtl="1" eaLnBrk="1" hangingPunct="1">
              <a:defRPr/>
            </a:pPr>
            <a:r>
              <a:rPr lang="he-IL" dirty="0">
                <a:cs typeface="Arial" pitchFamily="34" charset="0"/>
              </a:rPr>
              <a:t>קבוצה מינימלית של סוגי  </a:t>
            </a:r>
            <a:r>
              <a:rPr lang="en-US" dirty="0">
                <a:cs typeface="Arial" pitchFamily="34" charset="0"/>
              </a:rPr>
              <a:t>data</a:t>
            </a:r>
            <a:endParaRPr lang="en-US" dirty="0"/>
          </a:p>
          <a:p>
            <a:pPr lvl="1" algn="r" rtl="1" eaLnBrk="1" hangingPunct="1">
              <a:defRPr/>
            </a:pPr>
            <a:r>
              <a:rPr lang="he-IL" dirty="0">
                <a:cs typeface="Arial" pitchFamily="34" charset="0"/>
              </a:rPr>
              <a:t>שלמים בגודל </a:t>
            </a:r>
            <a:r>
              <a:rPr lang="en-US" dirty="0">
                <a:cs typeface="Arial" pitchFamily="34" charset="0"/>
              </a:rPr>
              <a:t>1,2,4</a:t>
            </a:r>
            <a:r>
              <a:rPr lang="he-IL" dirty="0">
                <a:cs typeface="Arial" pitchFamily="34" charset="0"/>
              </a:rPr>
              <a:t> בתים</a:t>
            </a:r>
            <a:endParaRPr lang="en-US" dirty="0">
              <a:cs typeface="Arial" pitchFamily="34" charset="0"/>
            </a:endParaRPr>
          </a:p>
          <a:p>
            <a:pPr lvl="2" algn="r" rtl="1" eaLnBrk="1" hangingPunct="1">
              <a:defRPr/>
            </a:pPr>
            <a:r>
              <a:rPr lang="he-IL" dirty="0">
                <a:cs typeface="Arial" pitchFamily="34" charset="0"/>
              </a:rPr>
              <a:t>או ערכים, או כתובות.</a:t>
            </a:r>
            <a:endParaRPr lang="en-US" dirty="0">
              <a:cs typeface="Arial" pitchFamily="34" charset="0"/>
            </a:endParaRPr>
          </a:p>
          <a:p>
            <a:pPr lvl="1" algn="r" rtl="1" eaLnBrk="1" hangingPunct="1">
              <a:defRPr/>
            </a:pPr>
            <a:r>
              <a:rPr lang="en-US" dirty="0"/>
              <a:t>Floating point</a:t>
            </a:r>
            <a:r>
              <a:rPr lang="en-US" dirty="0">
                <a:cs typeface="Arial" pitchFamily="34" charset="0"/>
              </a:rPr>
              <a:t> </a:t>
            </a:r>
            <a:r>
              <a:rPr lang="he-IL" dirty="0">
                <a:cs typeface="Arial" pitchFamily="34" charset="0"/>
              </a:rPr>
              <a:t> בגודל </a:t>
            </a:r>
            <a:r>
              <a:rPr lang="en-US" dirty="0">
                <a:cs typeface="Arial" pitchFamily="34" charset="0"/>
              </a:rPr>
              <a:t>4</a:t>
            </a:r>
            <a:r>
              <a:rPr lang="he-IL" dirty="0">
                <a:cs typeface="Arial" pitchFamily="34" charset="0"/>
              </a:rPr>
              <a:t>, 8 או 10 בתים.</a:t>
            </a:r>
            <a:endParaRPr lang="en-US" dirty="0">
              <a:cs typeface="Arial" pitchFamily="34" charset="0"/>
            </a:endParaRPr>
          </a:p>
          <a:p>
            <a:pPr lvl="1" algn="r" rtl="1" eaLnBrk="1" hangingPunct="1">
              <a:defRPr/>
            </a:pPr>
            <a:r>
              <a:rPr lang="he-IL" dirty="0">
                <a:cs typeface="Arial" pitchFamily="34" charset="0"/>
              </a:rPr>
              <a:t>אין מבני נתונים מורכבים יותר (מערכים, מבנים, ...)</a:t>
            </a:r>
            <a:endParaRPr lang="en-US" dirty="0"/>
          </a:p>
          <a:p>
            <a:pPr lvl="2" algn="r" rtl="1" eaLnBrk="1" hangingPunct="1">
              <a:defRPr/>
            </a:pPr>
            <a:r>
              <a:rPr lang="he-IL" dirty="0">
                <a:cs typeface="Arial" pitchFamily="34" charset="0"/>
              </a:rPr>
              <a:t>מיוצגים על ידי רצף של בתים בזיכרון. </a:t>
            </a:r>
            <a:endParaRPr lang="en-US" dirty="0"/>
          </a:p>
          <a:p>
            <a:pPr algn="r" rtl="1" eaLnBrk="1" hangingPunct="1">
              <a:defRPr/>
            </a:pPr>
            <a:r>
              <a:rPr lang="he-IL" dirty="0">
                <a:cs typeface="Arial" pitchFamily="34" charset="0"/>
              </a:rPr>
              <a:t>פעולות בסיסיות בלבד</a:t>
            </a:r>
            <a:endParaRPr lang="en-US" dirty="0">
              <a:cs typeface="Arial" pitchFamily="34" charset="0"/>
            </a:endParaRPr>
          </a:p>
          <a:p>
            <a:pPr lvl="1" algn="r" rtl="1" eaLnBrk="1" hangingPunct="1">
              <a:defRPr/>
            </a:pPr>
            <a:r>
              <a:rPr lang="he-IL" dirty="0">
                <a:cs typeface="Arial" pitchFamily="34" charset="0"/>
              </a:rPr>
              <a:t>פעולה אריתמטית על רגיסטר או ערך בזיכרון</a:t>
            </a:r>
          </a:p>
          <a:p>
            <a:pPr lvl="1" algn="r" rtl="1" eaLnBrk="1" hangingPunct="1">
              <a:defRPr/>
            </a:pPr>
            <a:r>
              <a:rPr lang="he-IL" dirty="0">
                <a:cs typeface="Arial" pitchFamily="34" charset="0"/>
              </a:rPr>
              <a:t>העברת מידע בין זיכרון לרגיסטר</a:t>
            </a:r>
            <a:endParaRPr lang="en-US" dirty="0">
              <a:cs typeface="Arial" pitchFamily="34" charset="0"/>
            </a:endParaRPr>
          </a:p>
          <a:p>
            <a:pPr lvl="1" algn="r" rtl="1" eaLnBrk="1" hangingPunct="1">
              <a:defRPr/>
            </a:pPr>
            <a:r>
              <a:rPr lang="he-IL" dirty="0">
                <a:cs typeface="Arial" pitchFamily="34" charset="0"/>
              </a:rPr>
              <a:t>פקודות </a:t>
            </a:r>
            <a:r>
              <a:rPr lang="en-US" dirty="0">
                <a:cs typeface="Arial" pitchFamily="34" charset="0"/>
              </a:rPr>
              <a:t>control</a:t>
            </a:r>
          </a:p>
          <a:p>
            <a:pPr lvl="2" algn="r" rtl="1" eaLnBrk="1" hangingPunct="1">
              <a:defRPr/>
            </a:pPr>
            <a:r>
              <a:rPr lang="he-IL" dirty="0">
                <a:cs typeface="Arial" pitchFamily="34" charset="0"/>
              </a:rPr>
              <a:t>קפיצות אל מקומות אחרים בקוד</a:t>
            </a:r>
            <a:endParaRPr lang="en-US" dirty="0">
              <a:cs typeface="Arial" pitchFamily="34" charset="0"/>
            </a:endParaRPr>
          </a:p>
          <a:p>
            <a:pPr lvl="2" algn="r" rtl="1" eaLnBrk="1" hangingPunct="1">
              <a:defRPr/>
            </a:pPr>
            <a:r>
              <a:rPr lang="he-IL" dirty="0">
                <a:cs typeface="Arial" pitchFamily="34" charset="0"/>
              </a:rPr>
              <a:t>קפיצות מותנות </a:t>
            </a:r>
            <a:r>
              <a:rPr lang="en-US" dirty="0">
                <a:cs typeface="Arial" pitchFamily="34" charset="0"/>
              </a:rPr>
              <a:t>(conditional branches)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0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50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50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505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505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05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531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6845300" cy="555625"/>
          </a:xfrm>
        </p:spPr>
        <p:txBody>
          <a:bodyPr/>
          <a:lstStyle/>
          <a:p>
            <a:pPr algn="r" rtl="1" eaLnBrk="1" hangingPunct="1">
              <a:defRPr/>
            </a:pPr>
            <a:r>
              <a:rPr lang="he-IL">
                <a:cs typeface="Arial" pitchFamily="34" charset="0"/>
              </a:rPr>
              <a:t>הידור (תרגום ל </a:t>
            </a:r>
            <a:r>
              <a:rPr lang="en-US"/>
              <a:t>Assembly</a:t>
            </a:r>
            <a:r>
              <a:rPr lang="he-IL">
                <a:cs typeface="Arial" pitchFamily="34" charset="0"/>
              </a:rPr>
              <a:t>)</a:t>
            </a:r>
            <a:endParaRPr lang="en-US">
              <a:cs typeface="Arial" pitchFamily="34" charset="0"/>
            </a:endParaRPr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9325" y="1143000"/>
            <a:ext cx="1622425" cy="363538"/>
          </a:xfrm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/>
              <a:t>C Code</a:t>
            </a:r>
          </a:p>
          <a:p>
            <a:pPr eaLnBrk="1" hangingPunct="1">
              <a:defRPr/>
            </a:pPr>
            <a:endParaRPr lang="en-US"/>
          </a:p>
        </p:txBody>
      </p:sp>
      <p:sp>
        <p:nvSpPr>
          <p:cNvPr id="34819" name="Rectangle 4"/>
          <p:cNvSpPr>
            <a:spLocks noChangeArrowheads="1"/>
          </p:cNvSpPr>
          <p:nvPr/>
        </p:nvSpPr>
        <p:spPr bwMode="auto">
          <a:xfrm>
            <a:off x="304800" y="1600200"/>
            <a:ext cx="3883025" cy="1474788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 rtl="0" eaLnBrk="0" hangingPunct="0"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int sum(int x, int y)</a:t>
            </a:r>
          </a:p>
          <a:p>
            <a:pPr algn="l" rtl="0" eaLnBrk="0" hangingPunct="0"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{</a:t>
            </a:r>
          </a:p>
          <a:p>
            <a:pPr algn="l" rtl="0" eaLnBrk="0" hangingPunct="0"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  int t = x+y;</a:t>
            </a:r>
          </a:p>
          <a:p>
            <a:pPr algn="l" rtl="0" eaLnBrk="0" hangingPunct="0"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  return t;</a:t>
            </a:r>
          </a:p>
          <a:p>
            <a:pPr algn="l" rtl="0" eaLnBrk="0" hangingPunct="0"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}</a:t>
            </a:r>
          </a:p>
        </p:txBody>
      </p:sp>
      <p:sp>
        <p:nvSpPr>
          <p:cNvPr id="34820" name="Rectangle 5"/>
          <p:cNvSpPr>
            <a:spLocks noChangeArrowheads="1"/>
          </p:cNvSpPr>
          <p:nvPr/>
        </p:nvSpPr>
        <p:spPr bwMode="auto">
          <a:xfrm>
            <a:off x="4724400" y="1111250"/>
            <a:ext cx="3594100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7" tIns="44450" rIns="90487" bIns="44450"/>
          <a:lstStyle/>
          <a:p>
            <a:pPr marL="223838" indent="-223838" algn="l" defTabSz="895350" rtl="0" eaLnBrk="0" hangingPunct="0">
              <a:lnSpc>
                <a:spcPct val="90000"/>
              </a:lnSpc>
              <a:spcBef>
                <a:spcPct val="30000"/>
              </a:spcBef>
            </a:pPr>
            <a:r>
              <a:rPr lang="en-US" sz="2400">
                <a:solidFill>
                  <a:schemeClr val="tx2"/>
                </a:solidFill>
              </a:rPr>
              <a:t>Generated Assembly</a:t>
            </a:r>
          </a:p>
        </p:txBody>
      </p:sp>
      <p:sp>
        <p:nvSpPr>
          <p:cNvPr id="34821" name="Rectangle 6"/>
          <p:cNvSpPr>
            <a:spLocks noChangeArrowheads="1"/>
          </p:cNvSpPr>
          <p:nvPr/>
        </p:nvSpPr>
        <p:spPr bwMode="auto">
          <a:xfrm>
            <a:off x="4495800" y="1592263"/>
            <a:ext cx="4195763" cy="174942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 rtl="0" eaLnBrk="0" hangingPunct="0"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sum:</a:t>
            </a:r>
          </a:p>
          <a:p>
            <a:pPr algn="l" rtl="0" eaLnBrk="0" hangingPunct="0"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	..</a:t>
            </a:r>
          </a:p>
          <a:p>
            <a:pPr algn="l" rtl="0" eaLnBrk="0" hangingPunct="0"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	move </a:t>
            </a:r>
            <a:r>
              <a:rPr lang="en-US" i="1">
                <a:solidFill>
                  <a:schemeClr val="accent1"/>
                </a:solidFill>
                <a:latin typeface="Courier New" pitchFamily="49" charset="0"/>
              </a:rPr>
              <a:t>src</a:t>
            </a:r>
            <a:r>
              <a:rPr lang="en-US">
                <a:solidFill>
                  <a:schemeClr val="accent1"/>
                </a:solidFill>
                <a:latin typeface="Courier New" pitchFamily="49" charset="0"/>
              </a:rPr>
              <a:t> </a:t>
            </a:r>
            <a:r>
              <a:rPr lang="en-US" i="1">
                <a:solidFill>
                  <a:schemeClr val="accent1"/>
                </a:solidFill>
                <a:latin typeface="Courier New" pitchFamily="49" charset="0"/>
              </a:rPr>
              <a:t>target</a:t>
            </a:r>
            <a:r>
              <a:rPr lang="en-US">
                <a:latin typeface="Courier New" pitchFamily="49" charset="0"/>
              </a:rPr>
              <a:t> </a:t>
            </a:r>
          </a:p>
          <a:p>
            <a:pPr algn="l" rtl="0" eaLnBrk="0" hangingPunct="0"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	add </a:t>
            </a:r>
            <a:r>
              <a:rPr lang="en-US" i="1">
                <a:solidFill>
                  <a:schemeClr val="accent1"/>
                </a:solidFill>
                <a:latin typeface="Courier New" pitchFamily="49" charset="0"/>
              </a:rPr>
              <a:t>src</a:t>
            </a:r>
            <a:r>
              <a:rPr lang="en-US">
                <a:solidFill>
                  <a:schemeClr val="accent1"/>
                </a:solidFill>
                <a:latin typeface="Courier New" pitchFamily="49" charset="0"/>
              </a:rPr>
              <a:t> </a:t>
            </a:r>
            <a:r>
              <a:rPr lang="en-US" i="1">
                <a:solidFill>
                  <a:schemeClr val="accent1"/>
                </a:solidFill>
                <a:latin typeface="Courier New" pitchFamily="49" charset="0"/>
              </a:rPr>
              <a:t>target</a:t>
            </a:r>
            <a:endParaRPr lang="en-US">
              <a:solidFill>
                <a:schemeClr val="accent1"/>
              </a:solidFill>
              <a:latin typeface="Courier New" pitchFamily="49" charset="0"/>
            </a:endParaRPr>
          </a:p>
          <a:p>
            <a:pPr algn="l" rtl="0" eaLnBrk="0" hangingPunct="0"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		..</a:t>
            </a:r>
          </a:p>
          <a:p>
            <a:pPr algn="l" rtl="0" eaLnBrk="0" hangingPunct="0"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	return</a:t>
            </a:r>
          </a:p>
        </p:txBody>
      </p:sp>
      <p:sp>
        <p:nvSpPr>
          <p:cNvPr id="34822" name="Rectangle 7"/>
          <p:cNvSpPr>
            <a:spLocks noChangeArrowheads="1"/>
          </p:cNvSpPr>
          <p:nvPr/>
        </p:nvSpPr>
        <p:spPr bwMode="auto">
          <a:xfrm>
            <a:off x="4427538" y="4581525"/>
            <a:ext cx="4032250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he-IL"/>
              <a:t>ניתן לראות את ה </a:t>
            </a:r>
            <a:r>
              <a:rPr lang="en-US"/>
              <a:t>assembly </a:t>
            </a:r>
            <a:r>
              <a:rPr lang="he-IL"/>
              <a:t> על ידי</a:t>
            </a:r>
            <a:endParaRPr lang="en-US"/>
          </a:p>
          <a:p>
            <a:pPr algn="l" rtl="0" eaLnBrk="0" hangingPunct="0">
              <a:spcBef>
                <a:spcPct val="50000"/>
              </a:spcBef>
            </a:pPr>
            <a:r>
              <a:rPr lang="en-US">
                <a:latin typeface="Courier New" pitchFamily="49" charset="0"/>
              </a:rPr>
              <a:t>gcc -O -S code.c</a:t>
            </a:r>
          </a:p>
          <a:p>
            <a:pPr eaLnBrk="0" hangingPunct="0">
              <a:spcBef>
                <a:spcPct val="50000"/>
              </a:spcBef>
            </a:pPr>
            <a:r>
              <a:rPr lang="he-IL"/>
              <a:t>מייצר קובץ  </a:t>
            </a:r>
            <a:r>
              <a:rPr lang="en-US">
                <a:latin typeface="Courier New" pitchFamily="49" charset="0"/>
              </a:rPr>
              <a:t>code.s</a:t>
            </a:r>
          </a:p>
        </p:txBody>
      </p:sp>
    </p:spTree>
  </p:cSld>
  <p:clrMapOvr>
    <a:masterClrMapping/>
  </p:clrMapOvr>
  <p:transition>
    <p:dissolv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6845300" cy="555625"/>
          </a:xfrm>
        </p:spPr>
        <p:txBody>
          <a:bodyPr/>
          <a:lstStyle/>
          <a:p>
            <a:pPr algn="r" rtl="1" eaLnBrk="1" hangingPunct="1">
              <a:defRPr/>
            </a:pPr>
            <a:r>
              <a:rPr lang="he-IL">
                <a:cs typeface="Arial" pitchFamily="34" charset="0"/>
              </a:rPr>
              <a:t>הידור (תרגום ל </a:t>
            </a:r>
            <a:r>
              <a:rPr lang="en-US"/>
              <a:t>Assembly</a:t>
            </a:r>
            <a:r>
              <a:rPr lang="he-IL">
                <a:cs typeface="Arial" pitchFamily="34" charset="0"/>
              </a:rPr>
              <a:t>)</a:t>
            </a:r>
            <a:endParaRPr lang="en-US">
              <a:cs typeface="Arial" pitchFamily="34" charset="0"/>
            </a:endParaRPr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9325" y="1143000"/>
            <a:ext cx="1622425" cy="363538"/>
          </a:xfrm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/>
              <a:t>C Code</a:t>
            </a:r>
          </a:p>
          <a:p>
            <a:pPr eaLnBrk="1" hangingPunct="1">
              <a:defRPr/>
            </a:pPr>
            <a:endParaRPr lang="en-US"/>
          </a:p>
        </p:txBody>
      </p:sp>
      <p:sp>
        <p:nvSpPr>
          <p:cNvPr id="34819" name="Rectangle 4"/>
          <p:cNvSpPr>
            <a:spLocks noChangeArrowheads="1"/>
          </p:cNvSpPr>
          <p:nvPr/>
        </p:nvSpPr>
        <p:spPr bwMode="auto">
          <a:xfrm>
            <a:off x="304800" y="1600200"/>
            <a:ext cx="3883025" cy="1474788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 rtl="0" eaLnBrk="0" hangingPunct="0"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int sum(int x, int y)</a:t>
            </a:r>
          </a:p>
          <a:p>
            <a:pPr algn="l" rtl="0" eaLnBrk="0" hangingPunct="0"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{</a:t>
            </a:r>
          </a:p>
          <a:p>
            <a:pPr algn="l" rtl="0" eaLnBrk="0" hangingPunct="0"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  int t = x+y;</a:t>
            </a:r>
          </a:p>
          <a:p>
            <a:pPr algn="l" rtl="0" eaLnBrk="0" hangingPunct="0"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  return t;</a:t>
            </a:r>
          </a:p>
          <a:p>
            <a:pPr algn="l" rtl="0" eaLnBrk="0" hangingPunct="0"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}</a:t>
            </a:r>
          </a:p>
        </p:txBody>
      </p:sp>
      <p:sp>
        <p:nvSpPr>
          <p:cNvPr id="34820" name="Rectangle 5"/>
          <p:cNvSpPr>
            <a:spLocks noChangeArrowheads="1"/>
          </p:cNvSpPr>
          <p:nvPr/>
        </p:nvSpPr>
        <p:spPr bwMode="auto">
          <a:xfrm>
            <a:off x="4724400" y="1111250"/>
            <a:ext cx="3594100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7" tIns="44450" rIns="90487" bIns="44450"/>
          <a:lstStyle/>
          <a:p>
            <a:pPr marL="223838" indent="-223838" algn="l" defTabSz="895350" rtl="0" eaLnBrk="0" hangingPunct="0">
              <a:lnSpc>
                <a:spcPct val="90000"/>
              </a:lnSpc>
              <a:spcBef>
                <a:spcPct val="30000"/>
              </a:spcBef>
            </a:pPr>
            <a:r>
              <a:rPr lang="en-US" sz="2400">
                <a:solidFill>
                  <a:schemeClr val="tx2"/>
                </a:solidFill>
              </a:rPr>
              <a:t>Generated Assembly</a:t>
            </a:r>
          </a:p>
        </p:txBody>
      </p:sp>
      <p:sp>
        <p:nvSpPr>
          <p:cNvPr id="34821" name="Rectangle 6"/>
          <p:cNvSpPr>
            <a:spLocks noChangeArrowheads="1"/>
          </p:cNvSpPr>
          <p:nvPr/>
        </p:nvSpPr>
        <p:spPr bwMode="auto">
          <a:xfrm>
            <a:off x="4495800" y="1592263"/>
            <a:ext cx="4195763" cy="174942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 rtl="0"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sum:</a:t>
            </a:r>
          </a:p>
          <a:p>
            <a:pPr algn="l" rtl="0"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	..</a:t>
            </a:r>
          </a:p>
          <a:p>
            <a:pPr algn="l" rtl="0"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	move 12(R8),R1</a:t>
            </a:r>
          </a:p>
          <a:p>
            <a:pPr algn="l" rtl="0"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	add 8(R8),R1</a:t>
            </a:r>
          </a:p>
          <a:p>
            <a:pPr algn="l" rtl="0"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		..</a:t>
            </a:r>
          </a:p>
          <a:p>
            <a:pPr algn="l" rtl="0"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	return</a:t>
            </a:r>
          </a:p>
        </p:txBody>
      </p:sp>
      <p:sp>
        <p:nvSpPr>
          <p:cNvPr id="34822" name="Rectangle 7"/>
          <p:cNvSpPr>
            <a:spLocks noChangeArrowheads="1"/>
          </p:cNvSpPr>
          <p:nvPr/>
        </p:nvSpPr>
        <p:spPr bwMode="auto">
          <a:xfrm>
            <a:off x="4427538" y="4581525"/>
            <a:ext cx="4032250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he-IL"/>
              <a:t>ניתן לראות את ה </a:t>
            </a:r>
            <a:r>
              <a:rPr lang="en-US"/>
              <a:t>assembly </a:t>
            </a:r>
            <a:r>
              <a:rPr lang="he-IL"/>
              <a:t> על ידי</a:t>
            </a:r>
            <a:endParaRPr lang="en-US"/>
          </a:p>
          <a:p>
            <a:pPr algn="l" rtl="0" eaLnBrk="0" hangingPunct="0">
              <a:spcBef>
                <a:spcPct val="50000"/>
              </a:spcBef>
            </a:pPr>
            <a:r>
              <a:rPr lang="en-US">
                <a:latin typeface="Courier New" pitchFamily="49" charset="0"/>
              </a:rPr>
              <a:t>gcc -O -S code.c</a:t>
            </a:r>
          </a:p>
          <a:p>
            <a:pPr eaLnBrk="0" hangingPunct="0">
              <a:spcBef>
                <a:spcPct val="50000"/>
              </a:spcBef>
            </a:pPr>
            <a:r>
              <a:rPr lang="he-IL"/>
              <a:t>מייצר קובץ  </a:t>
            </a:r>
            <a:r>
              <a:rPr lang="en-US">
                <a:latin typeface="Courier New" pitchFamily="49" charset="0"/>
              </a:rPr>
              <a:t>code.s</a:t>
            </a:r>
          </a:p>
        </p:txBody>
      </p:sp>
      <p:sp>
        <p:nvSpPr>
          <p:cNvPr id="8" name="AutoShape 8"/>
          <p:cNvSpPr>
            <a:spLocks noChangeArrowheads="1"/>
          </p:cNvSpPr>
          <p:nvPr/>
        </p:nvSpPr>
        <p:spPr bwMode="auto">
          <a:xfrm>
            <a:off x="1907704" y="3168650"/>
            <a:ext cx="2159719" cy="1368425"/>
          </a:xfrm>
          <a:prstGeom prst="wedgeRectCallout">
            <a:avLst>
              <a:gd name="adj1" fmla="val 135016"/>
              <a:gd name="adj2" fmla="val -107150"/>
            </a:avLst>
          </a:prstGeom>
          <a:noFill/>
          <a:ln w="19050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lIns="45720" rIns="45720" anchor="ctr"/>
          <a:lstStyle/>
          <a:p>
            <a:pPr algn="ctr" eaLnBrk="0" hangingPunct="0">
              <a:lnSpc>
                <a:spcPct val="90000"/>
              </a:lnSpc>
            </a:pPr>
            <a:r>
              <a:rPr lang="he-IL" dirty="0"/>
              <a:t>ברגיסטר </a:t>
            </a:r>
            <a:r>
              <a:rPr lang="en-US" dirty="0"/>
              <a:t>R8 </a:t>
            </a:r>
            <a:r>
              <a:rPr lang="he-IL" dirty="0"/>
              <a:t> יש כתובת. הבא מהזיכרון את מה שיש בכתובת זאת +</a:t>
            </a:r>
            <a:r>
              <a:rPr lang="en-US" dirty="0"/>
              <a:t> 12 </a:t>
            </a:r>
          </a:p>
        </p:txBody>
      </p:sp>
      <p:sp>
        <p:nvSpPr>
          <p:cNvPr id="9" name="AutoShape 10"/>
          <p:cNvSpPr>
            <a:spLocks noChangeArrowheads="1"/>
          </p:cNvSpPr>
          <p:nvPr/>
        </p:nvSpPr>
        <p:spPr bwMode="auto">
          <a:xfrm>
            <a:off x="7089127" y="3804004"/>
            <a:ext cx="1800225" cy="504825"/>
          </a:xfrm>
          <a:prstGeom prst="wedgeRectCallout">
            <a:avLst>
              <a:gd name="adj1" fmla="val -62070"/>
              <a:gd name="adj2" fmla="val -314591"/>
            </a:avLst>
          </a:prstGeom>
          <a:noFill/>
          <a:ln w="19050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lIns="45720" rIns="45720" anchor="ctr"/>
          <a:lstStyle/>
          <a:p>
            <a:pPr algn="ctr" eaLnBrk="0" hangingPunct="0">
              <a:lnSpc>
                <a:spcPct val="90000"/>
              </a:lnSpc>
            </a:pPr>
            <a:r>
              <a:rPr lang="he-IL" dirty="0"/>
              <a:t>שם רגיסטר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9305072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6845300" cy="555625"/>
          </a:xfrm>
        </p:spPr>
        <p:txBody>
          <a:bodyPr/>
          <a:lstStyle/>
          <a:p>
            <a:pPr algn="r" rtl="1" eaLnBrk="1" hangingPunct="1">
              <a:defRPr/>
            </a:pPr>
            <a:r>
              <a:rPr lang="he-IL">
                <a:cs typeface="Arial" pitchFamily="34" charset="0"/>
              </a:rPr>
              <a:t>הידור (תרגום ל </a:t>
            </a:r>
            <a:r>
              <a:rPr lang="en-US"/>
              <a:t>Assembly</a:t>
            </a:r>
            <a:r>
              <a:rPr lang="he-IL">
                <a:cs typeface="Arial" pitchFamily="34" charset="0"/>
              </a:rPr>
              <a:t>)</a:t>
            </a:r>
            <a:endParaRPr lang="en-US">
              <a:cs typeface="Arial" pitchFamily="34" charset="0"/>
            </a:endParaRPr>
          </a:p>
        </p:txBody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9325" y="1143000"/>
            <a:ext cx="1622425" cy="363538"/>
          </a:xfrm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/>
              <a:t>C Code</a:t>
            </a:r>
          </a:p>
          <a:p>
            <a:pPr eaLnBrk="1" hangingPunct="1">
              <a:defRPr/>
            </a:pPr>
            <a:endParaRPr lang="en-US"/>
          </a:p>
        </p:txBody>
      </p:sp>
      <p:sp>
        <p:nvSpPr>
          <p:cNvPr id="35843" name="Rectangle 4"/>
          <p:cNvSpPr>
            <a:spLocks noChangeArrowheads="1"/>
          </p:cNvSpPr>
          <p:nvPr/>
        </p:nvSpPr>
        <p:spPr bwMode="auto">
          <a:xfrm>
            <a:off x="304800" y="1600200"/>
            <a:ext cx="3883025" cy="3136756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 rtl="0" eaLnBrk="0" hangingPunct="0">
              <a:tabLst>
                <a:tab pos="457200" algn="l"/>
                <a:tab pos="1485900" algn="l"/>
              </a:tabLst>
            </a:pP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 main() {</a:t>
            </a:r>
          </a:p>
          <a:p>
            <a:pPr algn="l" rtl="0"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 res, a = 2;</a:t>
            </a:r>
          </a:p>
          <a:p>
            <a:pPr algn="l" rtl="0"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res = sum(1, a + 3);</a:t>
            </a:r>
          </a:p>
          <a:p>
            <a:pPr algn="l" rtl="0"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return res - 1;</a:t>
            </a:r>
          </a:p>
          <a:p>
            <a:pPr algn="l" rtl="0"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}</a:t>
            </a:r>
          </a:p>
          <a:p>
            <a:pPr algn="l" rtl="0" eaLnBrk="0" hangingPunct="0">
              <a:tabLst>
                <a:tab pos="457200" algn="l"/>
                <a:tab pos="1485900" algn="l"/>
              </a:tabLst>
            </a:pPr>
            <a:endParaRPr lang="en-US" dirty="0">
              <a:latin typeface="Courier New" pitchFamily="49" charset="0"/>
            </a:endParaRPr>
          </a:p>
          <a:p>
            <a:pPr algn="l" rtl="0" eaLnBrk="0" hangingPunct="0">
              <a:tabLst>
                <a:tab pos="457200" algn="l"/>
                <a:tab pos="1485900" algn="l"/>
              </a:tabLst>
            </a:pP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 sum(</a:t>
            </a: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 x, </a:t>
            </a: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 y)</a:t>
            </a:r>
          </a:p>
          <a:p>
            <a:pPr algn="l" rtl="0"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{</a:t>
            </a:r>
          </a:p>
          <a:p>
            <a:pPr algn="l" rtl="0"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 t = </a:t>
            </a:r>
            <a:r>
              <a:rPr lang="en-US" dirty="0" err="1">
                <a:latin typeface="Courier New" pitchFamily="49" charset="0"/>
              </a:rPr>
              <a:t>x+y</a:t>
            </a:r>
            <a:r>
              <a:rPr lang="en-US" dirty="0">
                <a:latin typeface="Courier New" pitchFamily="49" charset="0"/>
              </a:rPr>
              <a:t>;</a:t>
            </a:r>
          </a:p>
          <a:p>
            <a:pPr algn="l" rtl="0"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return t;</a:t>
            </a:r>
          </a:p>
          <a:p>
            <a:pPr algn="l" rtl="0"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}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963005" y="1570666"/>
            <a:ext cx="3801042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dirty="0"/>
              <a:t>נזכור ש </a:t>
            </a:r>
            <a:r>
              <a:rPr lang="en-US" dirty="0"/>
              <a:t>sum</a:t>
            </a:r>
            <a:r>
              <a:rPr lang="he-IL" dirty="0"/>
              <a:t> נקראת מפונקציה אחרת :</a:t>
            </a:r>
          </a:p>
        </p:txBody>
      </p:sp>
      <p:sp>
        <p:nvSpPr>
          <p:cNvPr id="3" name="Rectangular Callout 2"/>
          <p:cNvSpPr/>
          <p:nvPr/>
        </p:nvSpPr>
        <p:spPr bwMode="auto">
          <a:xfrm>
            <a:off x="4499992" y="2132856"/>
            <a:ext cx="2413482" cy="341632"/>
          </a:xfrm>
          <a:prstGeom prst="wedgeRectCallout">
            <a:avLst>
              <a:gd name="adj1" fmla="val -88489"/>
              <a:gd name="adj2" fmla="val 16616"/>
            </a:avLst>
          </a:prstGeom>
          <a:noFill/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1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rgbClr val="FF0000"/>
                </a:solidFill>
              </a:rPr>
              <a:t>Actual</a:t>
            </a:r>
            <a:r>
              <a:rPr lang="en-US" dirty="0"/>
              <a:t> parameters: 1,5</a:t>
            </a:r>
            <a:endParaRPr kumimoji="0" lang="he-IL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Unicode MS" pitchFamily="34" charset="-128"/>
            </a:endParaRPr>
          </a:p>
        </p:txBody>
      </p:sp>
      <p:sp>
        <p:nvSpPr>
          <p:cNvPr id="12" name="Rectangular Callout 11"/>
          <p:cNvSpPr/>
          <p:nvPr/>
        </p:nvSpPr>
        <p:spPr bwMode="auto">
          <a:xfrm>
            <a:off x="4355976" y="3212429"/>
            <a:ext cx="2041585" cy="341632"/>
          </a:xfrm>
          <a:prstGeom prst="wedgeRectCallout">
            <a:avLst>
              <a:gd name="adj1" fmla="val -88489"/>
              <a:gd name="adj2" fmla="val 16616"/>
            </a:avLst>
          </a:prstGeom>
          <a:noFill/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1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rgbClr val="FF0000"/>
                </a:solidFill>
              </a:rPr>
              <a:t>Formal</a:t>
            </a:r>
            <a:r>
              <a:rPr lang="en-US" dirty="0"/>
              <a:t> parameters</a:t>
            </a:r>
            <a:endParaRPr kumimoji="0" lang="he-IL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Unicode MS" pitchFamily="34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74770" y="5301208"/>
            <a:ext cx="6489277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dirty="0"/>
              <a:t>הפונקציה הקוראת נקראת ה</a:t>
            </a:r>
            <a:r>
              <a:rPr lang="he-IL" dirty="0">
                <a:solidFill>
                  <a:srgbClr val="FF0000"/>
                </a:solidFill>
              </a:rPr>
              <a:t>הקשר</a:t>
            </a:r>
            <a:r>
              <a:rPr lang="he-IL" dirty="0"/>
              <a:t> </a:t>
            </a:r>
            <a:r>
              <a:rPr lang="en-US" dirty="0"/>
              <a:t>(context)</a:t>
            </a:r>
            <a:r>
              <a:rPr lang="he-IL" dirty="0"/>
              <a:t> של הפונקציה הנקראת.</a:t>
            </a:r>
          </a:p>
        </p:txBody>
      </p:sp>
    </p:spTree>
  </p:cSld>
  <p:clrMapOvr>
    <a:masterClrMapping/>
  </p:clrMapOvr>
  <p:transition>
    <p:dissolv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04813" y="247650"/>
            <a:ext cx="8559800" cy="781050"/>
          </a:xfrm>
        </p:spPr>
        <p:txBody>
          <a:bodyPr/>
          <a:lstStyle/>
          <a:p>
            <a:pPr algn="r" rtl="1" eaLnBrk="1" hangingPunct="1">
              <a:defRPr/>
            </a:pPr>
            <a:r>
              <a:rPr lang="he-IL">
                <a:cs typeface="Arial" pitchFamily="34" charset="0"/>
              </a:rPr>
              <a:t>המחסנית </a:t>
            </a:r>
            <a:r>
              <a:rPr lang="en-US">
                <a:cs typeface="Arial" pitchFamily="34" charset="0"/>
              </a:rPr>
              <a:t>(stack)</a:t>
            </a:r>
          </a:p>
        </p:txBody>
      </p:sp>
      <p:sp>
        <p:nvSpPr>
          <p:cNvPr id="207893" name="Rectangle 21"/>
          <p:cNvSpPr>
            <a:spLocks noGrp="1" noChangeArrowheads="1"/>
          </p:cNvSpPr>
          <p:nvPr>
            <p:ph type="body" idx="1"/>
          </p:nvPr>
        </p:nvSpPr>
        <p:spPr>
          <a:xfrm>
            <a:off x="1054100" y="1125538"/>
            <a:ext cx="7648575" cy="3743325"/>
          </a:xfrm>
        </p:spPr>
        <p:txBody>
          <a:bodyPr/>
          <a:lstStyle/>
          <a:p>
            <a:pPr algn="r" rtl="1" eaLnBrk="1" hangingPunct="1">
              <a:buFont typeface="Wingdings" pitchFamily="2" charset="2"/>
              <a:buChar char="l"/>
              <a:defRPr/>
            </a:pPr>
            <a:r>
              <a:rPr lang="he-IL" dirty="0">
                <a:solidFill>
                  <a:schemeClr val="tx1"/>
                </a:solidFill>
                <a:effectLst/>
                <a:ea typeface="Arial Unicode MS" pitchFamily="34" charset="-128"/>
                <a:cs typeface="Arial Unicode MS" pitchFamily="34" charset="-128"/>
              </a:rPr>
              <a:t>לכל פונקציה פעילה יש מסגרת </a:t>
            </a:r>
            <a:r>
              <a:rPr lang="en-US" dirty="0">
                <a:solidFill>
                  <a:schemeClr val="tx1"/>
                </a:solidFill>
                <a:effectLst/>
                <a:ea typeface="Arial Unicode MS" pitchFamily="34" charset="-128"/>
                <a:cs typeface="Arial Unicode MS" pitchFamily="34" charset="-128"/>
              </a:rPr>
              <a:t>(frame)</a:t>
            </a:r>
            <a:r>
              <a:rPr lang="he-IL" dirty="0">
                <a:solidFill>
                  <a:schemeClr val="tx1"/>
                </a:solidFill>
                <a:effectLst/>
                <a:ea typeface="Arial Unicode MS" pitchFamily="34" charset="-128"/>
                <a:cs typeface="Arial Unicode MS" pitchFamily="34" charset="-128"/>
              </a:rPr>
              <a:t> </a:t>
            </a:r>
            <a:br>
              <a:rPr lang="en-US" dirty="0">
                <a:solidFill>
                  <a:schemeClr val="tx1"/>
                </a:solidFill>
                <a:effectLst/>
                <a:ea typeface="Arial Unicode MS" pitchFamily="34" charset="-128"/>
                <a:cs typeface="Arial Unicode MS" pitchFamily="34" charset="-128"/>
              </a:rPr>
            </a:br>
            <a:r>
              <a:rPr lang="he-IL" dirty="0">
                <a:solidFill>
                  <a:schemeClr val="tx1"/>
                </a:solidFill>
                <a:effectLst/>
                <a:ea typeface="Arial Unicode MS" pitchFamily="34" charset="-128"/>
                <a:cs typeface="Arial Unicode MS" pitchFamily="34" charset="-128"/>
              </a:rPr>
              <a:t>במחסנית (טווח כתובות). כשהפונקציה </a:t>
            </a:r>
            <a:br>
              <a:rPr lang="en-US" dirty="0">
                <a:solidFill>
                  <a:schemeClr val="tx1"/>
                </a:solidFill>
                <a:effectLst/>
                <a:ea typeface="Arial Unicode MS" pitchFamily="34" charset="-128"/>
                <a:cs typeface="Arial Unicode MS" pitchFamily="34" charset="-128"/>
              </a:rPr>
            </a:br>
            <a:r>
              <a:rPr lang="he-IL" dirty="0">
                <a:solidFill>
                  <a:schemeClr val="tx1"/>
                </a:solidFill>
                <a:effectLst/>
                <a:ea typeface="Arial Unicode MS" pitchFamily="34" charset="-128"/>
                <a:cs typeface="Arial Unicode MS" pitchFamily="34" charset="-128"/>
              </a:rPr>
              <a:t>נקראת, נעשית הקצאה של מסגרת חדשה.  </a:t>
            </a:r>
          </a:p>
          <a:p>
            <a:pPr algn="r" rtl="1" eaLnBrk="1" hangingPunct="1">
              <a:buFont typeface="Wingdings" pitchFamily="2" charset="2"/>
              <a:buChar char="l"/>
              <a:defRPr/>
            </a:pPr>
            <a:r>
              <a:rPr lang="he-IL" dirty="0">
                <a:solidFill>
                  <a:schemeClr val="tx1"/>
                </a:solidFill>
                <a:effectLst/>
                <a:ea typeface="Arial Unicode MS" pitchFamily="34" charset="-128"/>
                <a:cs typeface="Arial Unicode MS" pitchFamily="34" charset="-128"/>
              </a:rPr>
              <a:t>המסגרת מכילה בין השאר:</a:t>
            </a:r>
            <a:r>
              <a:rPr lang="en-US" dirty="0">
                <a:solidFill>
                  <a:schemeClr val="tx1"/>
                </a:solidFill>
                <a:effectLst/>
                <a:ea typeface="Arial Unicode MS" pitchFamily="34" charset="-128"/>
                <a:cs typeface="Arial Unicode MS" pitchFamily="34" charset="-128"/>
              </a:rPr>
              <a:t> </a:t>
            </a:r>
            <a:endParaRPr lang="he-IL" dirty="0">
              <a:solidFill>
                <a:schemeClr val="tx1"/>
              </a:solidFill>
              <a:effectLst/>
              <a:ea typeface="Arial Unicode MS" pitchFamily="34" charset="-128"/>
              <a:cs typeface="Arial Unicode MS" pitchFamily="34" charset="-128"/>
            </a:endParaRPr>
          </a:p>
          <a:p>
            <a:pPr lvl="1" algn="r" rtl="1" eaLnBrk="1" hangingPunct="1">
              <a:defRPr/>
            </a:pPr>
            <a:r>
              <a:rPr lang="he-IL" dirty="0">
                <a:ea typeface="Arial Unicode MS" pitchFamily="34" charset="-128"/>
                <a:cs typeface="Arial Unicode MS" pitchFamily="34" charset="-128"/>
              </a:rPr>
              <a:t> משתנים מקומיים שאין רגיסטר פנוי עבורם </a:t>
            </a:r>
            <a:br>
              <a:rPr lang="en-US" dirty="0">
                <a:ea typeface="Arial Unicode MS" pitchFamily="34" charset="-128"/>
                <a:cs typeface="Arial Unicode MS" pitchFamily="34" charset="-128"/>
              </a:rPr>
            </a:br>
            <a:r>
              <a:rPr lang="he-IL" dirty="0">
                <a:ea typeface="Arial Unicode MS" pitchFamily="34" charset="-128"/>
                <a:cs typeface="Arial Unicode MS" pitchFamily="34" charset="-128"/>
              </a:rPr>
              <a:t>או שהם מטיפוס מורכב כגון מערך. </a:t>
            </a:r>
          </a:p>
          <a:p>
            <a:pPr lvl="1" algn="r" rtl="1" eaLnBrk="1" hangingPunct="1">
              <a:defRPr/>
            </a:pPr>
            <a:r>
              <a:rPr lang="he-IL" dirty="0">
                <a:ea typeface="Arial Unicode MS" pitchFamily="34" charset="-128"/>
                <a:cs typeface="Arial Unicode MS" pitchFamily="34" charset="-128"/>
              </a:rPr>
              <a:t> לפני הסוף: פרמטרים של הפונקציה הנקראת מפונקציה זאת.</a:t>
            </a:r>
          </a:p>
          <a:p>
            <a:pPr lvl="1" algn="r" rtl="1" eaLnBrk="1" hangingPunct="1">
              <a:defRPr/>
            </a:pPr>
            <a:r>
              <a:rPr lang="he-IL" dirty="0">
                <a:ea typeface="Arial Unicode MS" pitchFamily="34" charset="-128"/>
                <a:cs typeface="Arial Unicode MS" pitchFamily="34" charset="-128"/>
              </a:rPr>
              <a:t> בסוף:</a:t>
            </a:r>
            <a:r>
              <a:rPr lang="en-US" dirty="0"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he-IL" dirty="0">
                <a:ea typeface="Arial Unicode MS" pitchFamily="34" charset="-128"/>
                <a:cs typeface="Arial Unicode MS" pitchFamily="34" charset="-128"/>
              </a:rPr>
              <a:t>כתובת לחזרה (כתובת בזיכרון הראשי של הפקודה הבאה).</a:t>
            </a:r>
          </a:p>
          <a:p>
            <a:pPr algn="r" rtl="1" eaLnBrk="1" hangingPunct="1">
              <a:defRPr/>
            </a:pPr>
            <a:endParaRPr lang="en-US" dirty="0">
              <a:solidFill>
                <a:schemeClr val="tx1"/>
              </a:solidFill>
              <a:effectLst/>
              <a:ea typeface="Arial Unicode MS" pitchFamily="34" charset="-128"/>
              <a:cs typeface="Arial Unicode MS" pitchFamily="34" charset="-128"/>
            </a:endParaRPr>
          </a:p>
          <a:p>
            <a:pPr algn="r" rtl="1" eaLnBrk="1" hangingPunct="1">
              <a:defRPr/>
            </a:pPr>
            <a:endParaRPr lang="en-US" dirty="0"/>
          </a:p>
        </p:txBody>
      </p:sp>
      <p:grpSp>
        <p:nvGrpSpPr>
          <p:cNvPr id="36867" name="Group 5"/>
          <p:cNvGrpSpPr>
            <a:grpSpLocks/>
          </p:cNvGrpSpPr>
          <p:nvPr/>
        </p:nvGrpSpPr>
        <p:grpSpPr bwMode="auto">
          <a:xfrm>
            <a:off x="107950" y="115888"/>
            <a:ext cx="2165350" cy="2849562"/>
            <a:chOff x="3217" y="672"/>
            <a:chExt cx="1439" cy="2148"/>
          </a:xfrm>
        </p:grpSpPr>
        <p:sp>
          <p:nvSpPr>
            <p:cNvPr id="36870" name="Rectangle 6"/>
            <p:cNvSpPr>
              <a:spLocks noChangeArrowheads="1"/>
            </p:cNvSpPr>
            <p:nvPr/>
          </p:nvSpPr>
          <p:spPr bwMode="auto">
            <a:xfrm>
              <a:off x="3984" y="1584"/>
              <a:ext cx="672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rtl="0" eaLnBrk="0" hangingPunct="0"/>
              <a:r>
                <a:rPr lang="en-US">
                  <a:solidFill>
                    <a:schemeClr val="accent1"/>
                  </a:solidFill>
                  <a:latin typeface="Courier New" pitchFamily="49" charset="0"/>
                </a:rPr>
                <a:t>y</a:t>
              </a:r>
            </a:p>
          </p:txBody>
        </p:sp>
        <p:sp>
          <p:nvSpPr>
            <p:cNvPr id="36871" name="Rectangle 7"/>
            <p:cNvSpPr>
              <a:spLocks noChangeArrowheads="1"/>
            </p:cNvSpPr>
            <p:nvPr/>
          </p:nvSpPr>
          <p:spPr bwMode="auto">
            <a:xfrm>
              <a:off x="3984" y="1824"/>
              <a:ext cx="672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rtl="0" eaLnBrk="0" hangingPunct="0"/>
              <a:r>
                <a:rPr lang="en-US">
                  <a:solidFill>
                    <a:schemeClr val="accent1"/>
                  </a:solidFill>
                  <a:latin typeface="Courier New" pitchFamily="49" charset="0"/>
                </a:rPr>
                <a:t>x</a:t>
              </a:r>
            </a:p>
          </p:txBody>
        </p:sp>
        <p:sp>
          <p:nvSpPr>
            <p:cNvPr id="36872" name="Rectangle 8"/>
            <p:cNvSpPr>
              <a:spLocks noChangeArrowheads="1"/>
            </p:cNvSpPr>
            <p:nvPr/>
          </p:nvSpPr>
          <p:spPr bwMode="auto">
            <a:xfrm>
              <a:off x="3984" y="2064"/>
              <a:ext cx="672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rtl="0" eaLnBrk="0" hangingPunct="0"/>
              <a:r>
                <a:rPr lang="en-US">
                  <a:solidFill>
                    <a:schemeClr val="accent1"/>
                  </a:solidFill>
                </a:rPr>
                <a:t>Rtn adr</a:t>
              </a:r>
            </a:p>
          </p:txBody>
        </p:sp>
        <p:sp>
          <p:nvSpPr>
            <p:cNvPr id="36873" name="Rectangle 9"/>
            <p:cNvSpPr>
              <a:spLocks noChangeArrowheads="1"/>
            </p:cNvSpPr>
            <p:nvPr/>
          </p:nvSpPr>
          <p:spPr bwMode="auto">
            <a:xfrm>
              <a:off x="3984" y="2304"/>
              <a:ext cx="672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rtl="0" eaLnBrk="0" hangingPunct="0"/>
              <a:endParaRPr lang="he-IL">
                <a:solidFill>
                  <a:schemeClr val="accent1"/>
                </a:solidFill>
              </a:endParaRPr>
            </a:p>
          </p:txBody>
        </p:sp>
        <p:sp>
          <p:nvSpPr>
            <p:cNvPr id="36874" name="Line 10"/>
            <p:cNvSpPr>
              <a:spLocks noChangeShapeType="1"/>
            </p:cNvSpPr>
            <p:nvPr/>
          </p:nvSpPr>
          <p:spPr bwMode="auto">
            <a:xfrm flipH="1">
              <a:off x="3456" y="2444"/>
              <a:ext cx="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36875" name="Text Box 11"/>
            <p:cNvSpPr txBox="1">
              <a:spLocks noChangeArrowheads="1"/>
            </p:cNvSpPr>
            <p:nvPr/>
          </p:nvSpPr>
          <p:spPr bwMode="auto">
            <a:xfrm>
              <a:off x="3217" y="2305"/>
              <a:ext cx="304" cy="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rtl="0" eaLnBrk="0" hangingPunct="0"/>
              <a:r>
                <a:rPr lang="en-US">
                  <a:solidFill>
                    <a:schemeClr val="accent1"/>
                  </a:solidFill>
                  <a:latin typeface="Courier New" pitchFamily="49" charset="0"/>
                </a:rPr>
                <a:t>R8</a:t>
              </a:r>
            </a:p>
          </p:txBody>
        </p:sp>
        <p:sp>
          <p:nvSpPr>
            <p:cNvPr id="36876" name="Text Box 12"/>
            <p:cNvSpPr txBox="1">
              <a:spLocks noChangeArrowheads="1"/>
            </p:cNvSpPr>
            <p:nvPr/>
          </p:nvSpPr>
          <p:spPr bwMode="auto">
            <a:xfrm>
              <a:off x="3647" y="2307"/>
              <a:ext cx="395" cy="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rtl="0" eaLnBrk="0" hangingPunct="0"/>
              <a:r>
                <a:rPr lang="en-US">
                  <a:solidFill>
                    <a:schemeClr val="accent1"/>
                  </a:solidFill>
                  <a:latin typeface="Courier New" pitchFamily="49" charset="0"/>
                </a:rPr>
                <a:t> 0 </a:t>
              </a:r>
            </a:p>
          </p:txBody>
        </p:sp>
        <p:sp>
          <p:nvSpPr>
            <p:cNvPr id="36877" name="Text Box 13"/>
            <p:cNvSpPr txBox="1">
              <a:spLocks noChangeArrowheads="1"/>
            </p:cNvSpPr>
            <p:nvPr/>
          </p:nvSpPr>
          <p:spPr bwMode="auto">
            <a:xfrm>
              <a:off x="3648" y="2064"/>
              <a:ext cx="395" cy="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rtl="0" eaLnBrk="0" hangingPunct="0"/>
              <a:r>
                <a:rPr lang="en-US">
                  <a:solidFill>
                    <a:schemeClr val="accent1"/>
                  </a:solidFill>
                  <a:latin typeface="Courier New" pitchFamily="49" charset="0"/>
                </a:rPr>
                <a:t> 4 </a:t>
              </a:r>
            </a:p>
          </p:txBody>
        </p:sp>
        <p:sp>
          <p:nvSpPr>
            <p:cNvPr id="36878" name="Text Box 14"/>
            <p:cNvSpPr txBox="1">
              <a:spLocks noChangeArrowheads="1"/>
            </p:cNvSpPr>
            <p:nvPr/>
          </p:nvSpPr>
          <p:spPr bwMode="auto">
            <a:xfrm>
              <a:off x="3648" y="1824"/>
              <a:ext cx="395" cy="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rtl="0" eaLnBrk="0" hangingPunct="0"/>
              <a:r>
                <a:rPr lang="en-US">
                  <a:solidFill>
                    <a:schemeClr val="accent1"/>
                  </a:solidFill>
                  <a:latin typeface="Courier New" pitchFamily="49" charset="0"/>
                </a:rPr>
                <a:t> 8 </a:t>
              </a:r>
            </a:p>
          </p:txBody>
        </p:sp>
        <p:sp>
          <p:nvSpPr>
            <p:cNvPr id="36879" name="Text Box 15"/>
            <p:cNvSpPr txBox="1">
              <a:spLocks noChangeArrowheads="1"/>
            </p:cNvSpPr>
            <p:nvPr/>
          </p:nvSpPr>
          <p:spPr bwMode="auto">
            <a:xfrm>
              <a:off x="3648" y="1584"/>
              <a:ext cx="395" cy="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rtl="0" eaLnBrk="0" hangingPunct="0"/>
              <a:r>
                <a:rPr lang="en-US">
                  <a:solidFill>
                    <a:schemeClr val="accent1"/>
                  </a:solidFill>
                  <a:latin typeface="Courier New" pitchFamily="49" charset="0"/>
                </a:rPr>
                <a:t>12 </a:t>
              </a:r>
            </a:p>
          </p:txBody>
        </p:sp>
        <p:sp>
          <p:nvSpPr>
            <p:cNvPr id="36880" name="Text Box 16"/>
            <p:cNvSpPr txBox="1">
              <a:spLocks noChangeArrowheads="1"/>
            </p:cNvSpPr>
            <p:nvPr/>
          </p:nvSpPr>
          <p:spPr bwMode="auto">
            <a:xfrm>
              <a:off x="3408" y="1298"/>
              <a:ext cx="527" cy="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rtl="0" eaLnBrk="0" hangingPunct="0"/>
              <a:r>
                <a:rPr lang="en-US">
                  <a:solidFill>
                    <a:schemeClr val="accent1"/>
                  </a:solidFill>
                </a:rPr>
                <a:t>Offset</a:t>
              </a:r>
            </a:p>
          </p:txBody>
        </p:sp>
        <p:sp>
          <p:nvSpPr>
            <p:cNvPr id="36881" name="Rectangle 17"/>
            <p:cNvSpPr>
              <a:spLocks noChangeArrowheads="1"/>
            </p:cNvSpPr>
            <p:nvPr/>
          </p:nvSpPr>
          <p:spPr bwMode="auto">
            <a:xfrm>
              <a:off x="3984" y="672"/>
              <a:ext cx="672" cy="91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rtl="0" eaLnBrk="0" hangingPunct="0"/>
              <a:r>
                <a:rPr lang="en-US">
                  <a:solidFill>
                    <a:schemeClr val="accent1"/>
                  </a:solidFill>
                </a:rPr>
                <a:t>•</a:t>
              </a:r>
            </a:p>
            <a:p>
              <a:pPr algn="ctr" rtl="0" eaLnBrk="0" hangingPunct="0"/>
              <a:r>
                <a:rPr lang="en-US">
                  <a:solidFill>
                    <a:schemeClr val="accent1"/>
                  </a:solidFill>
                </a:rPr>
                <a:t>•</a:t>
              </a:r>
            </a:p>
            <a:p>
              <a:pPr algn="ctr" rtl="0" eaLnBrk="0" hangingPunct="0"/>
              <a:r>
                <a:rPr lang="en-US">
                  <a:solidFill>
                    <a:schemeClr val="accent1"/>
                  </a:solidFill>
                </a:rPr>
                <a:t>•</a:t>
              </a:r>
              <a:endParaRPr lang="en-US">
                <a:solidFill>
                  <a:schemeClr val="accent1"/>
                </a:solidFill>
                <a:latin typeface="Courier New" pitchFamily="49" charset="0"/>
              </a:endParaRPr>
            </a:p>
          </p:txBody>
        </p:sp>
        <p:sp>
          <p:nvSpPr>
            <p:cNvPr id="36882" name="Rectangle 18"/>
            <p:cNvSpPr>
              <a:spLocks noChangeArrowheads="1"/>
            </p:cNvSpPr>
            <p:nvPr/>
          </p:nvSpPr>
          <p:spPr bwMode="auto">
            <a:xfrm>
              <a:off x="3984" y="2544"/>
              <a:ext cx="672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rtl="0" eaLnBrk="0" hangingPunct="0"/>
              <a:endParaRPr lang="he-IL">
                <a:solidFill>
                  <a:schemeClr val="accent1"/>
                </a:solidFill>
              </a:endParaRPr>
            </a:p>
          </p:txBody>
        </p:sp>
        <p:sp>
          <p:nvSpPr>
            <p:cNvPr id="36883" name="Text Box 19"/>
            <p:cNvSpPr txBox="1">
              <a:spLocks noChangeArrowheads="1"/>
            </p:cNvSpPr>
            <p:nvPr/>
          </p:nvSpPr>
          <p:spPr bwMode="auto">
            <a:xfrm>
              <a:off x="3648" y="2543"/>
              <a:ext cx="395" cy="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rtl="0" eaLnBrk="0" hangingPunct="0"/>
              <a:r>
                <a:rPr lang="en-US">
                  <a:solidFill>
                    <a:schemeClr val="accent1"/>
                  </a:solidFill>
                  <a:latin typeface="Courier New" pitchFamily="49" charset="0"/>
                </a:rPr>
                <a:t>-4 </a:t>
              </a:r>
            </a:p>
          </p:txBody>
        </p:sp>
      </p:grpSp>
      <p:sp>
        <p:nvSpPr>
          <p:cNvPr id="3" name="Rectangle 2"/>
          <p:cNvSpPr/>
          <p:nvPr/>
        </p:nvSpPr>
        <p:spPr>
          <a:xfrm>
            <a:off x="1052513" y="4868863"/>
            <a:ext cx="7729537" cy="132959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85763" indent="-385763">
              <a:lnSpc>
                <a:spcPct val="95000"/>
              </a:lnSpc>
              <a:spcBef>
                <a:spcPct val="50000"/>
              </a:spcBef>
              <a:buClr>
                <a:srgbClr val="660033"/>
              </a:buClr>
              <a:buFont typeface="Wingdings" pitchFamily="2" charset="2"/>
              <a:buChar char="l"/>
              <a:defRPr/>
            </a:pPr>
            <a:r>
              <a:rPr lang="en-US" sz="2400" kern="0" dirty="0">
                <a:solidFill>
                  <a:srgbClr val="003300"/>
                </a:solidFill>
                <a:latin typeface="Arial Unicode MS"/>
                <a:ea typeface="Arial Unicode MS" pitchFamily="34" charset="-128"/>
                <a:cs typeface="Arial Unicode MS" pitchFamily="34" charset="-128"/>
              </a:rPr>
              <a:t>frame pointer</a:t>
            </a:r>
            <a:r>
              <a:rPr lang="he-IL" sz="2400" kern="0" dirty="0">
                <a:solidFill>
                  <a:srgbClr val="000066"/>
                </a:solidFill>
                <a:latin typeface="Arial Unicode MS"/>
                <a:ea typeface="Arial Unicode MS" pitchFamily="34" charset="-128"/>
                <a:cs typeface="Arial Unicode MS" pitchFamily="34" charset="-128"/>
              </a:rPr>
              <a:t> נשמר תמיד ב </a:t>
            </a:r>
            <a:r>
              <a:rPr lang="en-US" sz="2400" kern="0" dirty="0">
                <a:solidFill>
                  <a:srgbClr val="000066"/>
                </a:solidFill>
                <a:latin typeface="Arial Unicode MS"/>
                <a:ea typeface="Arial Unicode MS" pitchFamily="34" charset="-128"/>
                <a:cs typeface="Arial Unicode MS" pitchFamily="34" charset="-128"/>
              </a:rPr>
              <a:t>R8</a:t>
            </a:r>
            <a:r>
              <a:rPr lang="he-IL" sz="2400" kern="0" dirty="0">
                <a:solidFill>
                  <a:srgbClr val="000066"/>
                </a:solidFill>
                <a:latin typeface="Arial Unicode MS"/>
                <a:ea typeface="Arial Unicode MS" pitchFamily="34" charset="-128"/>
                <a:cs typeface="Arial Unicode MS" pitchFamily="34" charset="-128"/>
              </a:rPr>
              <a:t>.</a:t>
            </a:r>
          </a:p>
          <a:p>
            <a:pPr marL="385763" indent="-385763">
              <a:lnSpc>
                <a:spcPct val="95000"/>
              </a:lnSpc>
              <a:spcBef>
                <a:spcPct val="50000"/>
              </a:spcBef>
              <a:buClr>
                <a:srgbClr val="660033"/>
              </a:buClr>
              <a:buFont typeface="Wingdings" pitchFamily="2" charset="2"/>
              <a:buChar char="l"/>
              <a:defRPr/>
            </a:pPr>
            <a:r>
              <a:rPr lang="en-US" sz="2400" kern="0" dirty="0">
                <a:solidFill>
                  <a:srgbClr val="003300"/>
                </a:solidFill>
                <a:latin typeface="Arial Unicode MS"/>
                <a:ea typeface="Arial Unicode MS" pitchFamily="34" charset="-128"/>
                <a:cs typeface="Arial Unicode MS" pitchFamily="34" charset="-128"/>
              </a:rPr>
              <a:t>stack pointer</a:t>
            </a:r>
            <a:r>
              <a:rPr lang="he-IL" sz="2400" kern="0" dirty="0">
                <a:solidFill>
                  <a:srgbClr val="000066"/>
                </a:solidFill>
                <a:latin typeface="Arial Unicode MS"/>
                <a:ea typeface="Arial Unicode MS" pitchFamily="34" charset="-128"/>
                <a:cs typeface="Arial Unicode MS" pitchFamily="34" charset="-128"/>
              </a:rPr>
              <a:t> (המקום האחרון בו כתבתנו למחסנית) נשמר תמיד ב </a:t>
            </a:r>
            <a:r>
              <a:rPr lang="en-US" sz="2400" kern="0" dirty="0">
                <a:solidFill>
                  <a:srgbClr val="000066"/>
                </a:solidFill>
                <a:latin typeface="Arial Unicode MS"/>
                <a:ea typeface="Arial Unicode MS" pitchFamily="34" charset="-128"/>
                <a:cs typeface="Arial Unicode MS" pitchFamily="34" charset="-128"/>
              </a:rPr>
              <a:t>R7</a:t>
            </a:r>
            <a:r>
              <a:rPr lang="he-IL" sz="2400" kern="0" dirty="0">
                <a:solidFill>
                  <a:srgbClr val="000066"/>
                </a:solidFill>
                <a:latin typeface="Arial Unicode MS"/>
                <a:ea typeface="Arial Unicode MS" pitchFamily="34" charset="-128"/>
                <a:cs typeface="Arial Unicode MS" pitchFamily="34" charset="-128"/>
              </a:rPr>
              <a:t>. כשחוזרים מהפונקציה, הוא נסוג במחסנית.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1255713" y="271463"/>
            <a:ext cx="1012825" cy="2014537"/>
          </a:xfrm>
          <a:prstGeom prst="rect">
            <a:avLst/>
          </a:prstGeom>
          <a:noFill/>
          <a:ln w="38100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wrap="none" lIns="45720" rIns="45720" rtlCol="1" anchor="ctr">
            <a:spAutoFit/>
          </a:bodyPr>
          <a:lstStyle/>
          <a:p>
            <a:pPr rtl="0" eaLnBrk="0" hangingPunct="0">
              <a:lnSpc>
                <a:spcPct val="90000"/>
              </a:lnSpc>
              <a:defRPr/>
            </a:pPr>
            <a:endParaRPr lang="he-IL">
              <a:cs typeface="+mn-cs"/>
            </a:endParaRPr>
          </a:p>
        </p:txBody>
      </p:sp>
      <p:sp>
        <p:nvSpPr>
          <p:cNvPr id="21" name="TextBox 20"/>
          <p:cNvSpPr txBox="1"/>
          <p:nvPr/>
        </p:nvSpPr>
        <p:spPr>
          <a:xfrm rot="5400000">
            <a:off x="2100232" y="1141092"/>
            <a:ext cx="684804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/>
              <a:t>main</a:t>
            </a:r>
            <a:endParaRPr lang="he-IL" dirty="0"/>
          </a:p>
        </p:txBody>
      </p:sp>
      <p:sp>
        <p:nvSpPr>
          <p:cNvPr id="22" name="TextBox 21"/>
          <p:cNvSpPr txBox="1"/>
          <p:nvPr/>
        </p:nvSpPr>
        <p:spPr>
          <a:xfrm rot="5400000">
            <a:off x="2132293" y="2414226"/>
            <a:ext cx="620683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/>
              <a:t>sum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78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78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078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078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078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893" grpId="0" build="p"/>
      <p:bldP spid="3" grpId="0"/>
      <p:bldP spid="2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47650"/>
            <a:ext cx="7046913" cy="781050"/>
          </a:xfrm>
        </p:spPr>
        <p:txBody>
          <a:bodyPr/>
          <a:lstStyle/>
          <a:p>
            <a:pPr algn="r" rtl="1" eaLnBrk="1" hangingPunct="1">
              <a:defRPr/>
            </a:pPr>
            <a:r>
              <a:rPr lang="he-IL" dirty="0">
                <a:cs typeface="Arial" pitchFamily="34" charset="0"/>
              </a:rPr>
              <a:t>פקודות תחילת/סוף פונקציה</a:t>
            </a:r>
            <a:endParaRPr lang="en-US" dirty="0">
              <a:cs typeface="Arial" pitchFamily="34" charset="0"/>
            </a:endParaRPr>
          </a:p>
        </p:txBody>
      </p:sp>
      <p:sp>
        <p:nvSpPr>
          <p:cNvPr id="194563" name="Rectangle 3"/>
          <p:cNvSpPr>
            <a:spLocks noGrp="1" noChangeArrowheads="1"/>
          </p:cNvSpPr>
          <p:nvPr>
            <p:ph idx="1"/>
          </p:nvPr>
        </p:nvSpPr>
        <p:spPr>
          <a:xfrm>
            <a:off x="290513" y="1220788"/>
            <a:ext cx="8307387" cy="2063750"/>
          </a:xfrm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dirty="0"/>
              <a:t>C Code</a:t>
            </a: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38915" name="Rectangle 4"/>
          <p:cNvSpPr>
            <a:spLocks noChangeArrowheads="1"/>
          </p:cNvSpPr>
          <p:nvPr/>
        </p:nvSpPr>
        <p:spPr bwMode="auto">
          <a:xfrm>
            <a:off x="304800" y="1600200"/>
            <a:ext cx="3883025" cy="1474788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 rtl="0" eaLnBrk="0" hangingPunct="0"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int sum(int x, int y)</a:t>
            </a:r>
          </a:p>
          <a:p>
            <a:pPr algn="l" rtl="0" eaLnBrk="0" hangingPunct="0"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{</a:t>
            </a:r>
          </a:p>
          <a:p>
            <a:pPr algn="l" rtl="0" eaLnBrk="0" hangingPunct="0"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  int t = x+y;</a:t>
            </a:r>
          </a:p>
          <a:p>
            <a:pPr algn="l" rtl="0" eaLnBrk="0" hangingPunct="0"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  return t;</a:t>
            </a:r>
          </a:p>
          <a:p>
            <a:pPr algn="l" rtl="0" eaLnBrk="0" hangingPunct="0"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}</a:t>
            </a:r>
          </a:p>
        </p:txBody>
      </p:sp>
      <p:sp>
        <p:nvSpPr>
          <p:cNvPr id="38916" name="Rectangle 5"/>
          <p:cNvSpPr>
            <a:spLocks noChangeArrowheads="1"/>
          </p:cNvSpPr>
          <p:nvPr/>
        </p:nvSpPr>
        <p:spPr bwMode="auto">
          <a:xfrm>
            <a:off x="4643438" y="1160463"/>
            <a:ext cx="3594100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7" tIns="44450" rIns="90487" bIns="44450"/>
          <a:lstStyle/>
          <a:p>
            <a:pPr marL="223838" indent="-223838" algn="l" defTabSz="895350" rtl="0" eaLnBrk="0" hangingPunct="0">
              <a:lnSpc>
                <a:spcPct val="90000"/>
              </a:lnSpc>
              <a:spcBef>
                <a:spcPct val="30000"/>
              </a:spcBef>
            </a:pPr>
            <a:r>
              <a:rPr lang="en-US" sz="2400">
                <a:solidFill>
                  <a:schemeClr val="tx2"/>
                </a:solidFill>
              </a:rPr>
              <a:t>(almost)  Assembly</a:t>
            </a:r>
          </a:p>
          <a:p>
            <a:pPr marL="223838" indent="-223838" algn="ctr" defTabSz="895350" rtl="0" eaLnBrk="0" hangingPunct="0"/>
            <a:endParaRPr lang="en-US" sz="2400">
              <a:solidFill>
                <a:schemeClr val="tx2"/>
              </a:solidFill>
            </a:endParaRPr>
          </a:p>
        </p:txBody>
      </p:sp>
      <p:sp>
        <p:nvSpPr>
          <p:cNvPr id="38917" name="Rectangle 10"/>
          <p:cNvSpPr>
            <a:spLocks noChangeArrowheads="1"/>
          </p:cNvSpPr>
          <p:nvPr/>
        </p:nvSpPr>
        <p:spPr bwMode="auto">
          <a:xfrm>
            <a:off x="4495800" y="1592263"/>
            <a:ext cx="4195763" cy="22987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 rtl="0"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_sum:</a:t>
            </a:r>
          </a:p>
          <a:p>
            <a:pPr algn="l" rtl="0"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	1. push R8</a:t>
            </a:r>
          </a:p>
          <a:p>
            <a:pPr algn="l" rtl="0"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	2. move R7, R8</a:t>
            </a:r>
          </a:p>
          <a:p>
            <a:pPr algn="l" rtl="0"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	</a:t>
            </a:r>
            <a:r>
              <a:rPr lang="en-US" dirty="0">
                <a:solidFill>
                  <a:schemeClr val="accent1"/>
                </a:solidFill>
                <a:latin typeface="Courier New" pitchFamily="49" charset="0"/>
              </a:rPr>
              <a:t>3.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>
                <a:solidFill>
                  <a:schemeClr val="accent1"/>
                </a:solidFill>
                <a:latin typeface="Courier New" pitchFamily="49" charset="0"/>
              </a:rPr>
              <a:t>move 12(R8),R1</a:t>
            </a:r>
          </a:p>
          <a:p>
            <a:pPr algn="l" rtl="0"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solidFill>
                  <a:schemeClr val="accent1"/>
                </a:solidFill>
                <a:latin typeface="Courier New" pitchFamily="49" charset="0"/>
              </a:rPr>
              <a:t>	4. add 8(R8),R1</a:t>
            </a:r>
          </a:p>
          <a:p>
            <a:pPr algn="l" rtl="0"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	5. move R8, R7</a:t>
            </a:r>
          </a:p>
          <a:p>
            <a:pPr algn="l" rtl="0"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	6. pop R8</a:t>
            </a:r>
          </a:p>
          <a:p>
            <a:pPr algn="l" rtl="0"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	7. ret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627783" y="4329113"/>
            <a:ext cx="6063779" cy="258532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eaLnBrk="0" hangingPunct="0">
              <a:lnSpc>
                <a:spcPct val="90000"/>
              </a:lnSpc>
              <a:defRPr/>
            </a:pPr>
            <a:r>
              <a:rPr lang="he-IL" b="0" u="sng" dirty="0">
                <a:ea typeface="Arial Unicode MS" pitchFamily="34" charset="-128"/>
                <a:cs typeface="Arial Unicode MS" pitchFamily="34" charset="-128"/>
              </a:rPr>
              <a:t>תחילת פונקציה:</a:t>
            </a:r>
          </a:p>
          <a:p>
            <a:pPr marL="342900" indent="-342900" eaLnBrk="0" hangingPunct="0">
              <a:lnSpc>
                <a:spcPct val="90000"/>
              </a:lnSpc>
              <a:buFontTx/>
              <a:buAutoNum type="arabicPeriod"/>
              <a:defRPr/>
            </a:pPr>
            <a:r>
              <a:rPr lang="he-IL" b="0" dirty="0">
                <a:ea typeface="Arial Unicode MS" pitchFamily="34" charset="-128"/>
                <a:cs typeface="Arial Unicode MS" pitchFamily="34" charset="-128"/>
              </a:rPr>
              <a:t>שמור </a:t>
            </a:r>
            <a:r>
              <a:rPr lang="en-US" b="0" dirty="0">
                <a:ea typeface="Arial Unicode MS" pitchFamily="34" charset="-128"/>
                <a:cs typeface="Arial Unicode MS" pitchFamily="34" charset="-128"/>
              </a:rPr>
              <a:t>frame pointer</a:t>
            </a:r>
            <a:r>
              <a:rPr lang="he-IL" b="0" dirty="0">
                <a:ea typeface="Arial Unicode MS" pitchFamily="34" charset="-128"/>
                <a:cs typeface="Arial Unicode MS" pitchFamily="34" charset="-128"/>
              </a:rPr>
              <a:t> של פונקציה קוראת על המחסנית</a:t>
            </a:r>
          </a:p>
          <a:p>
            <a:pPr marL="342900" indent="-342900" eaLnBrk="0" hangingPunct="0">
              <a:lnSpc>
                <a:spcPct val="90000"/>
              </a:lnSpc>
              <a:buFontTx/>
              <a:buAutoNum type="arabicPeriod"/>
              <a:defRPr/>
            </a:pPr>
            <a:r>
              <a:rPr lang="en-US" b="0" dirty="0">
                <a:ea typeface="Arial Unicode MS" pitchFamily="34" charset="-128"/>
                <a:cs typeface="Arial Unicode MS" pitchFamily="34" charset="-128"/>
              </a:rPr>
              <a:t> stack pointer</a:t>
            </a:r>
            <a:r>
              <a:rPr lang="he-IL" b="0" dirty="0">
                <a:ea typeface="Arial Unicode MS" pitchFamily="34" charset="-128"/>
                <a:cs typeface="Arial Unicode MS" pitchFamily="34" charset="-128"/>
              </a:rPr>
              <a:t>של פונקציה קוראת הופך להיות </a:t>
            </a:r>
            <a:r>
              <a:rPr lang="en-US" b="0" dirty="0">
                <a:ea typeface="Arial Unicode MS" pitchFamily="34" charset="-128"/>
                <a:cs typeface="Arial Unicode MS" pitchFamily="34" charset="-128"/>
              </a:rPr>
              <a:t>frame-pointer</a:t>
            </a:r>
            <a:r>
              <a:rPr lang="he-IL" b="0" dirty="0">
                <a:ea typeface="Arial Unicode MS" pitchFamily="34" charset="-128"/>
                <a:cs typeface="Arial Unicode MS" pitchFamily="34" charset="-128"/>
              </a:rPr>
              <a:t> של פונקציה נקראת. </a:t>
            </a:r>
          </a:p>
          <a:p>
            <a:pPr eaLnBrk="0" hangingPunct="0">
              <a:lnSpc>
                <a:spcPct val="90000"/>
              </a:lnSpc>
              <a:defRPr/>
            </a:pPr>
            <a:endParaRPr lang="he-IL" b="0" dirty="0">
              <a:ea typeface="Arial Unicode MS" pitchFamily="34" charset="-128"/>
              <a:cs typeface="Arial Unicode MS" pitchFamily="34" charset="-128"/>
            </a:endParaRPr>
          </a:p>
          <a:p>
            <a:pPr eaLnBrk="0" hangingPunct="0">
              <a:lnSpc>
                <a:spcPct val="90000"/>
              </a:lnSpc>
              <a:defRPr/>
            </a:pPr>
            <a:r>
              <a:rPr lang="he-IL" b="0" u="sng" dirty="0">
                <a:ea typeface="Arial Unicode MS" pitchFamily="34" charset="-128"/>
                <a:cs typeface="Arial Unicode MS" pitchFamily="34" charset="-128"/>
              </a:rPr>
              <a:t>סוף פונקציה:</a:t>
            </a:r>
            <a:endParaRPr lang="en-US" b="0" u="sng" dirty="0">
              <a:ea typeface="Arial Unicode MS" pitchFamily="34" charset="-128"/>
              <a:cs typeface="Arial Unicode MS" pitchFamily="34" charset="-128"/>
            </a:endParaRPr>
          </a:p>
          <a:p>
            <a:pPr eaLnBrk="0" hangingPunct="0">
              <a:lnSpc>
                <a:spcPct val="90000"/>
              </a:lnSpc>
              <a:defRPr/>
            </a:pPr>
            <a:r>
              <a:rPr lang="he-IL" b="0" dirty="0">
                <a:ea typeface="Arial Unicode MS" pitchFamily="34" charset="-128"/>
                <a:cs typeface="Arial Unicode MS" pitchFamily="34" charset="-128"/>
              </a:rPr>
              <a:t>5. שחזר </a:t>
            </a:r>
            <a:r>
              <a:rPr lang="en-US" b="0" dirty="0">
                <a:ea typeface="Arial Unicode MS" pitchFamily="34" charset="-128"/>
                <a:cs typeface="Arial Unicode MS" pitchFamily="34" charset="-128"/>
              </a:rPr>
              <a:t>stack pointer</a:t>
            </a:r>
            <a:endParaRPr lang="he-IL" b="0" dirty="0">
              <a:ea typeface="Arial Unicode MS" pitchFamily="34" charset="-128"/>
              <a:cs typeface="Arial Unicode MS" pitchFamily="34" charset="-128"/>
            </a:endParaRPr>
          </a:p>
          <a:p>
            <a:pPr eaLnBrk="0" hangingPunct="0">
              <a:lnSpc>
                <a:spcPct val="90000"/>
              </a:lnSpc>
              <a:defRPr/>
            </a:pPr>
            <a:r>
              <a:rPr lang="he-IL" b="0" dirty="0">
                <a:ea typeface="Arial Unicode MS" pitchFamily="34" charset="-128"/>
                <a:cs typeface="Arial Unicode MS" pitchFamily="34" charset="-128"/>
              </a:rPr>
              <a:t>6. שחזר </a:t>
            </a:r>
            <a:r>
              <a:rPr lang="en-US" b="0" dirty="0">
                <a:ea typeface="Arial Unicode MS" pitchFamily="34" charset="-128"/>
                <a:cs typeface="Arial Unicode MS" pitchFamily="34" charset="-128"/>
              </a:rPr>
              <a:t>frame pointer</a:t>
            </a:r>
            <a:endParaRPr lang="he-IL" b="0" dirty="0">
              <a:ea typeface="Arial Unicode MS" pitchFamily="34" charset="-128"/>
              <a:cs typeface="Arial Unicode MS" pitchFamily="34" charset="-128"/>
            </a:endParaRPr>
          </a:p>
          <a:p>
            <a:pPr eaLnBrk="0" hangingPunct="0">
              <a:lnSpc>
                <a:spcPct val="90000"/>
              </a:lnSpc>
              <a:defRPr/>
            </a:pPr>
            <a:endParaRPr lang="en-US" b="0" dirty="0">
              <a:ea typeface="Arial Unicode MS" pitchFamily="34" charset="-128"/>
              <a:cs typeface="Arial Unicode MS" pitchFamily="34" charset="-128"/>
            </a:endParaRPr>
          </a:p>
          <a:p>
            <a:pPr rtl="0" eaLnBrk="0" hangingPunct="0">
              <a:lnSpc>
                <a:spcPct val="90000"/>
              </a:lnSpc>
              <a:defRPr/>
            </a:pPr>
            <a:endParaRPr lang="he-IL" b="0" dirty="0">
              <a:cs typeface="+mn-cs"/>
            </a:endParaRPr>
          </a:p>
        </p:txBody>
      </p:sp>
      <p:grpSp>
        <p:nvGrpSpPr>
          <p:cNvPr id="8" name="Group 5"/>
          <p:cNvGrpSpPr>
            <a:grpSpLocks/>
          </p:cNvGrpSpPr>
          <p:nvPr/>
        </p:nvGrpSpPr>
        <p:grpSpPr bwMode="auto">
          <a:xfrm>
            <a:off x="246410" y="3459758"/>
            <a:ext cx="2165350" cy="2849562"/>
            <a:chOff x="3217" y="672"/>
            <a:chExt cx="1439" cy="2148"/>
          </a:xfrm>
        </p:grpSpPr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3984" y="1584"/>
              <a:ext cx="672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rtl="0" eaLnBrk="0" hangingPunct="0"/>
              <a:r>
                <a:rPr lang="en-US">
                  <a:solidFill>
                    <a:schemeClr val="accent1"/>
                  </a:solidFill>
                  <a:latin typeface="Courier New" pitchFamily="49" charset="0"/>
                </a:rPr>
                <a:t>y</a:t>
              </a:r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auto">
            <a:xfrm>
              <a:off x="3984" y="1824"/>
              <a:ext cx="672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rtl="0" eaLnBrk="0" hangingPunct="0"/>
              <a:r>
                <a:rPr lang="en-US">
                  <a:solidFill>
                    <a:schemeClr val="accent1"/>
                  </a:solidFill>
                  <a:latin typeface="Courier New" pitchFamily="49" charset="0"/>
                </a:rPr>
                <a:t>x</a:t>
              </a:r>
            </a:p>
          </p:txBody>
        </p:sp>
        <p:sp>
          <p:nvSpPr>
            <p:cNvPr id="11" name="Rectangle 8"/>
            <p:cNvSpPr>
              <a:spLocks noChangeArrowheads="1"/>
            </p:cNvSpPr>
            <p:nvPr/>
          </p:nvSpPr>
          <p:spPr bwMode="auto">
            <a:xfrm>
              <a:off x="3984" y="2064"/>
              <a:ext cx="672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rtl="0" eaLnBrk="0" hangingPunct="0"/>
              <a:r>
                <a:rPr lang="en-US" dirty="0" err="1">
                  <a:solidFill>
                    <a:schemeClr val="accent1"/>
                  </a:solidFill>
                </a:rPr>
                <a:t>Rtn</a:t>
              </a:r>
              <a:r>
                <a:rPr lang="en-US" dirty="0">
                  <a:solidFill>
                    <a:schemeClr val="accent1"/>
                  </a:solidFill>
                </a:rPr>
                <a:t> </a:t>
              </a:r>
              <a:r>
                <a:rPr lang="en-US" dirty="0" err="1">
                  <a:solidFill>
                    <a:schemeClr val="accent1"/>
                  </a:solidFill>
                </a:rPr>
                <a:t>adr</a:t>
              </a:r>
              <a:endParaRPr lang="en-US" dirty="0">
                <a:solidFill>
                  <a:schemeClr val="accent1"/>
                </a:solidFill>
              </a:endParaRPr>
            </a:p>
          </p:txBody>
        </p:sp>
        <p:sp>
          <p:nvSpPr>
            <p:cNvPr id="12" name="Rectangle 9"/>
            <p:cNvSpPr>
              <a:spLocks noChangeArrowheads="1"/>
            </p:cNvSpPr>
            <p:nvPr/>
          </p:nvSpPr>
          <p:spPr bwMode="auto">
            <a:xfrm>
              <a:off x="3984" y="2304"/>
              <a:ext cx="672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rtl="0" eaLnBrk="0" hangingPunct="0"/>
              <a:r>
                <a:rPr lang="en-US" dirty="0" err="1">
                  <a:solidFill>
                    <a:schemeClr val="accent1"/>
                  </a:solidFill>
                </a:rPr>
                <a:t>Prev</a:t>
              </a:r>
              <a:r>
                <a:rPr lang="en-US" dirty="0">
                  <a:solidFill>
                    <a:schemeClr val="accent1"/>
                  </a:solidFill>
                </a:rPr>
                <a:t> R8</a:t>
              </a:r>
              <a:endParaRPr lang="he-IL" dirty="0">
                <a:solidFill>
                  <a:schemeClr val="accent1"/>
                </a:solidFill>
              </a:endParaRPr>
            </a:p>
          </p:txBody>
        </p:sp>
        <p:sp>
          <p:nvSpPr>
            <p:cNvPr id="13" name="Line 10"/>
            <p:cNvSpPr>
              <a:spLocks noChangeShapeType="1"/>
            </p:cNvSpPr>
            <p:nvPr/>
          </p:nvSpPr>
          <p:spPr bwMode="auto">
            <a:xfrm flipH="1">
              <a:off x="3456" y="2444"/>
              <a:ext cx="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14" name="Text Box 11"/>
            <p:cNvSpPr txBox="1">
              <a:spLocks noChangeArrowheads="1"/>
            </p:cNvSpPr>
            <p:nvPr/>
          </p:nvSpPr>
          <p:spPr bwMode="auto">
            <a:xfrm>
              <a:off x="3217" y="2305"/>
              <a:ext cx="304" cy="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rtl="0" eaLnBrk="0" hangingPunct="0"/>
              <a:r>
                <a:rPr lang="en-US">
                  <a:solidFill>
                    <a:schemeClr val="accent1"/>
                  </a:solidFill>
                  <a:latin typeface="Courier New" pitchFamily="49" charset="0"/>
                </a:rPr>
                <a:t>R8</a:t>
              </a:r>
            </a:p>
          </p:txBody>
        </p:sp>
        <p:sp>
          <p:nvSpPr>
            <p:cNvPr id="15" name="Text Box 12"/>
            <p:cNvSpPr txBox="1">
              <a:spLocks noChangeArrowheads="1"/>
            </p:cNvSpPr>
            <p:nvPr/>
          </p:nvSpPr>
          <p:spPr bwMode="auto">
            <a:xfrm>
              <a:off x="3647" y="2307"/>
              <a:ext cx="395" cy="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rtl="0" eaLnBrk="0" hangingPunct="0"/>
              <a:r>
                <a:rPr lang="en-US">
                  <a:solidFill>
                    <a:schemeClr val="accent1"/>
                  </a:solidFill>
                  <a:latin typeface="Courier New" pitchFamily="49" charset="0"/>
                </a:rPr>
                <a:t> 0 </a:t>
              </a:r>
            </a:p>
          </p:txBody>
        </p:sp>
        <p:sp>
          <p:nvSpPr>
            <p:cNvPr id="16" name="Text Box 13"/>
            <p:cNvSpPr txBox="1">
              <a:spLocks noChangeArrowheads="1"/>
            </p:cNvSpPr>
            <p:nvPr/>
          </p:nvSpPr>
          <p:spPr bwMode="auto">
            <a:xfrm>
              <a:off x="3648" y="2064"/>
              <a:ext cx="395" cy="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rtl="0" eaLnBrk="0" hangingPunct="0"/>
              <a:r>
                <a:rPr lang="en-US">
                  <a:solidFill>
                    <a:schemeClr val="accent1"/>
                  </a:solidFill>
                  <a:latin typeface="Courier New" pitchFamily="49" charset="0"/>
                </a:rPr>
                <a:t> 4 </a:t>
              </a:r>
            </a:p>
          </p:txBody>
        </p:sp>
        <p:sp>
          <p:nvSpPr>
            <p:cNvPr id="17" name="Text Box 14"/>
            <p:cNvSpPr txBox="1">
              <a:spLocks noChangeArrowheads="1"/>
            </p:cNvSpPr>
            <p:nvPr/>
          </p:nvSpPr>
          <p:spPr bwMode="auto">
            <a:xfrm>
              <a:off x="3648" y="1824"/>
              <a:ext cx="395" cy="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rtl="0" eaLnBrk="0" hangingPunct="0"/>
              <a:r>
                <a:rPr lang="en-US">
                  <a:solidFill>
                    <a:schemeClr val="accent1"/>
                  </a:solidFill>
                  <a:latin typeface="Courier New" pitchFamily="49" charset="0"/>
                </a:rPr>
                <a:t> 8 </a:t>
              </a:r>
            </a:p>
          </p:txBody>
        </p:sp>
        <p:sp>
          <p:nvSpPr>
            <p:cNvPr id="18" name="Text Box 15"/>
            <p:cNvSpPr txBox="1">
              <a:spLocks noChangeArrowheads="1"/>
            </p:cNvSpPr>
            <p:nvPr/>
          </p:nvSpPr>
          <p:spPr bwMode="auto">
            <a:xfrm>
              <a:off x="3648" y="1584"/>
              <a:ext cx="395" cy="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rtl="0" eaLnBrk="0" hangingPunct="0"/>
              <a:r>
                <a:rPr lang="en-US">
                  <a:solidFill>
                    <a:schemeClr val="accent1"/>
                  </a:solidFill>
                  <a:latin typeface="Courier New" pitchFamily="49" charset="0"/>
                </a:rPr>
                <a:t>12 </a:t>
              </a:r>
            </a:p>
          </p:txBody>
        </p:sp>
        <p:sp>
          <p:nvSpPr>
            <p:cNvPr id="19" name="Text Box 16"/>
            <p:cNvSpPr txBox="1">
              <a:spLocks noChangeArrowheads="1"/>
            </p:cNvSpPr>
            <p:nvPr/>
          </p:nvSpPr>
          <p:spPr bwMode="auto">
            <a:xfrm>
              <a:off x="3408" y="1298"/>
              <a:ext cx="527" cy="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rtl="0" eaLnBrk="0" hangingPunct="0"/>
              <a:r>
                <a:rPr lang="en-US">
                  <a:solidFill>
                    <a:schemeClr val="accent1"/>
                  </a:solidFill>
                </a:rPr>
                <a:t>Offset</a:t>
              </a:r>
            </a:p>
          </p:txBody>
        </p:sp>
        <p:sp>
          <p:nvSpPr>
            <p:cNvPr id="20" name="Rectangle 17"/>
            <p:cNvSpPr>
              <a:spLocks noChangeArrowheads="1"/>
            </p:cNvSpPr>
            <p:nvPr/>
          </p:nvSpPr>
          <p:spPr bwMode="auto">
            <a:xfrm>
              <a:off x="3984" y="672"/>
              <a:ext cx="672" cy="91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rtl="0" eaLnBrk="0" hangingPunct="0"/>
              <a:r>
                <a:rPr lang="en-US">
                  <a:solidFill>
                    <a:schemeClr val="accent1"/>
                  </a:solidFill>
                </a:rPr>
                <a:t>•</a:t>
              </a:r>
            </a:p>
            <a:p>
              <a:pPr algn="ctr" rtl="0" eaLnBrk="0" hangingPunct="0"/>
              <a:r>
                <a:rPr lang="en-US">
                  <a:solidFill>
                    <a:schemeClr val="accent1"/>
                  </a:solidFill>
                </a:rPr>
                <a:t>•</a:t>
              </a:r>
            </a:p>
            <a:p>
              <a:pPr algn="ctr" rtl="0" eaLnBrk="0" hangingPunct="0"/>
              <a:r>
                <a:rPr lang="en-US">
                  <a:solidFill>
                    <a:schemeClr val="accent1"/>
                  </a:solidFill>
                </a:rPr>
                <a:t>•</a:t>
              </a:r>
              <a:endParaRPr lang="en-US">
                <a:solidFill>
                  <a:schemeClr val="accent1"/>
                </a:solidFill>
                <a:latin typeface="Courier New" pitchFamily="49" charset="0"/>
              </a:endParaRPr>
            </a:p>
          </p:txBody>
        </p:sp>
        <p:sp>
          <p:nvSpPr>
            <p:cNvPr id="21" name="Rectangle 18"/>
            <p:cNvSpPr>
              <a:spLocks noChangeArrowheads="1"/>
            </p:cNvSpPr>
            <p:nvPr/>
          </p:nvSpPr>
          <p:spPr bwMode="auto">
            <a:xfrm>
              <a:off x="3984" y="2544"/>
              <a:ext cx="672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rtl="0" eaLnBrk="0" hangingPunct="0"/>
              <a:endParaRPr lang="he-IL">
                <a:solidFill>
                  <a:schemeClr val="accent1"/>
                </a:solidFill>
              </a:endParaRPr>
            </a:p>
          </p:txBody>
        </p:sp>
        <p:sp>
          <p:nvSpPr>
            <p:cNvPr id="22" name="Text Box 19"/>
            <p:cNvSpPr txBox="1">
              <a:spLocks noChangeArrowheads="1"/>
            </p:cNvSpPr>
            <p:nvPr/>
          </p:nvSpPr>
          <p:spPr bwMode="auto">
            <a:xfrm>
              <a:off x="3648" y="2543"/>
              <a:ext cx="395" cy="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rtl="0" eaLnBrk="0" hangingPunct="0"/>
              <a:r>
                <a:rPr lang="en-US">
                  <a:solidFill>
                    <a:schemeClr val="accent1"/>
                  </a:solidFill>
                  <a:latin typeface="Courier New" pitchFamily="49" charset="0"/>
                </a:rPr>
                <a:t>-4 </a:t>
              </a:r>
            </a:p>
          </p:txBody>
        </p:sp>
      </p:grpSp>
      <p:sp>
        <p:nvSpPr>
          <p:cNvPr id="23" name="Rectangle 22"/>
          <p:cNvSpPr/>
          <p:nvPr/>
        </p:nvSpPr>
        <p:spPr bwMode="auto">
          <a:xfrm>
            <a:off x="1398935" y="3591899"/>
            <a:ext cx="1012825" cy="2014537"/>
          </a:xfrm>
          <a:prstGeom prst="rect">
            <a:avLst/>
          </a:prstGeom>
          <a:noFill/>
          <a:ln w="38100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wrap="none" lIns="45720" rIns="45720" rtlCol="1" anchor="ctr">
            <a:spAutoFit/>
          </a:bodyPr>
          <a:lstStyle/>
          <a:p>
            <a:pPr rtl="0" eaLnBrk="0" hangingPunct="0">
              <a:lnSpc>
                <a:spcPct val="90000"/>
              </a:lnSpc>
              <a:defRPr/>
            </a:pPr>
            <a:endParaRPr lang="he-IL">
              <a:cs typeface="+mn-cs"/>
            </a:endParaRPr>
          </a:p>
        </p:txBody>
      </p:sp>
      <p:sp>
        <p:nvSpPr>
          <p:cNvPr id="2" name="TextBox 1"/>
          <p:cNvSpPr txBox="1"/>
          <p:nvPr/>
        </p:nvSpPr>
        <p:spPr>
          <a:xfrm rot="5400000">
            <a:off x="2326131" y="4469170"/>
            <a:ext cx="684804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/>
              <a:t>main</a:t>
            </a:r>
            <a:endParaRPr lang="he-IL" dirty="0"/>
          </a:p>
        </p:txBody>
      </p:sp>
      <p:sp>
        <p:nvSpPr>
          <p:cNvPr id="25" name="TextBox 24"/>
          <p:cNvSpPr txBox="1"/>
          <p:nvPr/>
        </p:nvSpPr>
        <p:spPr>
          <a:xfrm rot="5400000">
            <a:off x="2358192" y="5742304"/>
            <a:ext cx="620683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/>
              <a:t>sum</a:t>
            </a:r>
            <a:endParaRPr lang="he-IL" dirty="0"/>
          </a:p>
        </p:txBody>
      </p:sp>
    </p:spTree>
  </p:cSld>
  <p:clrMapOvr>
    <a:masterClrMapping/>
  </p:clrMapOvr>
  <p:transition>
    <p:dissolv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6845300" cy="555625"/>
          </a:xfrm>
        </p:spPr>
        <p:txBody>
          <a:bodyPr/>
          <a:lstStyle/>
          <a:p>
            <a:pPr algn="r" rtl="1" eaLnBrk="1" hangingPunct="1">
              <a:defRPr/>
            </a:pPr>
            <a:r>
              <a:rPr lang="he-IL">
                <a:cs typeface="Arial" pitchFamily="34" charset="0"/>
              </a:rPr>
              <a:t>כיצד זה באמת נראה...</a:t>
            </a:r>
            <a:endParaRPr lang="en-US">
              <a:cs typeface="Arial" pitchFamily="34" charset="0"/>
            </a:endParaRPr>
          </a:p>
        </p:txBody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9325" y="1143000"/>
            <a:ext cx="1622425" cy="363538"/>
          </a:xfrm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/>
              <a:t>C Code</a:t>
            </a:r>
          </a:p>
          <a:p>
            <a:pPr eaLnBrk="1" hangingPunct="1">
              <a:defRPr/>
            </a:pPr>
            <a:endParaRPr lang="en-US"/>
          </a:p>
        </p:txBody>
      </p:sp>
      <p:sp>
        <p:nvSpPr>
          <p:cNvPr id="40963" name="Rectangle 4"/>
          <p:cNvSpPr>
            <a:spLocks noChangeArrowheads="1"/>
          </p:cNvSpPr>
          <p:nvPr/>
        </p:nvSpPr>
        <p:spPr bwMode="auto">
          <a:xfrm>
            <a:off x="304800" y="1600200"/>
            <a:ext cx="3883025" cy="1474788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 rtl="0" eaLnBrk="0" hangingPunct="0"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int sum(int x, int y)</a:t>
            </a:r>
          </a:p>
          <a:p>
            <a:pPr algn="l" rtl="0" eaLnBrk="0" hangingPunct="0"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{</a:t>
            </a:r>
          </a:p>
          <a:p>
            <a:pPr algn="l" rtl="0" eaLnBrk="0" hangingPunct="0"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  int t = x+y;</a:t>
            </a:r>
          </a:p>
          <a:p>
            <a:pPr algn="l" rtl="0" eaLnBrk="0" hangingPunct="0"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  return t;</a:t>
            </a:r>
          </a:p>
          <a:p>
            <a:pPr algn="l" rtl="0" eaLnBrk="0" hangingPunct="0"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}</a:t>
            </a:r>
          </a:p>
        </p:txBody>
      </p:sp>
      <p:sp>
        <p:nvSpPr>
          <p:cNvPr id="40964" name="Rectangle 5"/>
          <p:cNvSpPr>
            <a:spLocks noChangeArrowheads="1"/>
          </p:cNvSpPr>
          <p:nvPr/>
        </p:nvSpPr>
        <p:spPr bwMode="auto">
          <a:xfrm>
            <a:off x="4724400" y="1111250"/>
            <a:ext cx="3594100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7" tIns="44450" rIns="90487" bIns="44450"/>
          <a:lstStyle/>
          <a:p>
            <a:pPr marL="223838" indent="-223838" algn="l" defTabSz="895350" rtl="0" eaLnBrk="0" hangingPunct="0">
              <a:lnSpc>
                <a:spcPct val="90000"/>
              </a:lnSpc>
              <a:spcBef>
                <a:spcPct val="30000"/>
              </a:spcBef>
            </a:pPr>
            <a:r>
              <a:rPr lang="en-US" sz="2400">
                <a:solidFill>
                  <a:schemeClr val="tx2"/>
                </a:solidFill>
              </a:rPr>
              <a:t>Generated Assembly</a:t>
            </a:r>
          </a:p>
          <a:p>
            <a:pPr marL="223838" indent="-223838" algn="ctr" defTabSz="895350" rtl="0" eaLnBrk="0" hangingPunct="0"/>
            <a:endParaRPr lang="en-US" sz="2400">
              <a:solidFill>
                <a:schemeClr val="tx2"/>
              </a:solidFill>
            </a:endParaRPr>
          </a:p>
        </p:txBody>
      </p:sp>
      <p:sp>
        <p:nvSpPr>
          <p:cNvPr id="40965" name="Rectangle 7"/>
          <p:cNvSpPr>
            <a:spLocks noChangeArrowheads="1"/>
          </p:cNvSpPr>
          <p:nvPr/>
        </p:nvSpPr>
        <p:spPr bwMode="auto">
          <a:xfrm>
            <a:off x="4427538" y="4581525"/>
            <a:ext cx="4032250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he-IL"/>
              <a:t>ניתן לראות את ה </a:t>
            </a:r>
            <a:r>
              <a:rPr lang="en-US"/>
              <a:t>assembly </a:t>
            </a:r>
            <a:r>
              <a:rPr lang="he-IL"/>
              <a:t> על ידי</a:t>
            </a:r>
            <a:endParaRPr lang="en-US"/>
          </a:p>
          <a:p>
            <a:pPr algn="l" rtl="0" eaLnBrk="0" hangingPunct="0">
              <a:spcBef>
                <a:spcPct val="50000"/>
              </a:spcBef>
            </a:pPr>
            <a:r>
              <a:rPr lang="en-US">
                <a:latin typeface="Courier New" pitchFamily="49" charset="0"/>
              </a:rPr>
              <a:t>gcc -O -S code.c</a:t>
            </a:r>
          </a:p>
          <a:p>
            <a:pPr eaLnBrk="0" hangingPunct="0">
              <a:spcBef>
                <a:spcPct val="50000"/>
              </a:spcBef>
            </a:pPr>
            <a:r>
              <a:rPr lang="he-IL"/>
              <a:t>מייצר קובץ  </a:t>
            </a:r>
            <a:r>
              <a:rPr lang="en-US">
                <a:latin typeface="Courier New" pitchFamily="49" charset="0"/>
              </a:rPr>
              <a:t>code.s</a:t>
            </a:r>
          </a:p>
        </p:txBody>
      </p:sp>
      <p:sp>
        <p:nvSpPr>
          <p:cNvPr id="40966" name="Rectangle 10"/>
          <p:cNvSpPr>
            <a:spLocks noChangeArrowheads="1"/>
          </p:cNvSpPr>
          <p:nvPr/>
        </p:nvSpPr>
        <p:spPr bwMode="auto">
          <a:xfrm>
            <a:off x="4495800" y="1592263"/>
            <a:ext cx="4195763" cy="22987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 rtl="0" eaLnBrk="0" hangingPunct="0"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_sum:</a:t>
            </a:r>
          </a:p>
          <a:p>
            <a:pPr algn="l" rtl="0" eaLnBrk="0" hangingPunct="0"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	pushl %ebp</a:t>
            </a:r>
          </a:p>
          <a:p>
            <a:pPr algn="l" rtl="0" eaLnBrk="0" hangingPunct="0"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	movl %esp,%ebp</a:t>
            </a:r>
          </a:p>
          <a:p>
            <a:pPr algn="l" rtl="0" eaLnBrk="0" hangingPunct="0"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	</a:t>
            </a:r>
            <a:r>
              <a:rPr lang="en-US">
                <a:solidFill>
                  <a:schemeClr val="accent1"/>
                </a:solidFill>
                <a:latin typeface="Courier New" pitchFamily="49" charset="0"/>
              </a:rPr>
              <a:t>movl 12(%ebp),%eax</a:t>
            </a:r>
          </a:p>
          <a:p>
            <a:pPr algn="l" rtl="0" eaLnBrk="0" hangingPunct="0">
              <a:tabLst>
                <a:tab pos="457200" algn="l"/>
                <a:tab pos="1485900" algn="l"/>
              </a:tabLst>
            </a:pPr>
            <a:r>
              <a:rPr lang="en-US">
                <a:solidFill>
                  <a:schemeClr val="accent1"/>
                </a:solidFill>
                <a:latin typeface="Courier New" pitchFamily="49" charset="0"/>
              </a:rPr>
              <a:t>	addl 8(%ebp),%eax</a:t>
            </a:r>
          </a:p>
          <a:p>
            <a:pPr algn="l" rtl="0" eaLnBrk="0" hangingPunct="0"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	movl %ebp,%esp</a:t>
            </a:r>
          </a:p>
          <a:p>
            <a:pPr algn="l" rtl="0" eaLnBrk="0" hangingPunct="0"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	popl %ebp</a:t>
            </a:r>
          </a:p>
          <a:p>
            <a:pPr algn="l" rtl="0" eaLnBrk="0" hangingPunct="0"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	ret</a:t>
            </a:r>
          </a:p>
        </p:txBody>
      </p:sp>
      <p:sp>
        <p:nvSpPr>
          <p:cNvPr id="2" name="Rectangular Callout 1"/>
          <p:cNvSpPr/>
          <p:nvPr/>
        </p:nvSpPr>
        <p:spPr bwMode="auto">
          <a:xfrm>
            <a:off x="240680" y="3878141"/>
            <a:ext cx="2285241" cy="590931"/>
          </a:xfrm>
          <a:prstGeom prst="wedgeRectCallout">
            <a:avLst>
              <a:gd name="adj1" fmla="val 158091"/>
              <a:gd name="adj2" fmla="val -308477"/>
            </a:avLst>
          </a:prstGeom>
          <a:noFill/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  <a:t>%</a:t>
            </a:r>
            <a:r>
              <a:rPr kumimoji="0" lang="en-US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  <a:t>ebp</a:t>
            </a:r>
            <a:r>
              <a: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</a:rPr>
              <a:t> – Base Pointer</a:t>
            </a:r>
          </a:p>
          <a:p>
            <a:pPr marL="0" marR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%</a:t>
            </a:r>
            <a:r>
              <a:rPr lang="en-US" dirty="0" err="1"/>
              <a:t>esp</a:t>
            </a:r>
            <a:r>
              <a:rPr lang="en-US" dirty="0"/>
              <a:t> – Stack Pointer</a:t>
            </a:r>
            <a:endParaRPr kumimoji="0" lang="en-US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Unicode MS" pitchFamily="34" charset="-128"/>
            </a:endParaRPr>
          </a:p>
        </p:txBody>
      </p:sp>
    </p:spTree>
  </p:cSld>
  <p:clrMapOvr>
    <a:masterClrMapping/>
  </p:clrMapOvr>
  <p:transition>
    <p:dissolv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7264400" cy="573088"/>
          </a:xfrm>
        </p:spPr>
        <p:txBody>
          <a:bodyPr/>
          <a:lstStyle/>
          <a:p>
            <a:pPr algn="r" rtl="1" eaLnBrk="1" hangingPunct="1">
              <a:defRPr/>
            </a:pPr>
            <a:r>
              <a:rPr lang="he-IL" dirty="0">
                <a:cs typeface="Arial" pitchFamily="34" charset="0"/>
              </a:rPr>
              <a:t>החיבור ב </a:t>
            </a:r>
            <a:r>
              <a:rPr lang="en-US" dirty="0">
                <a:cs typeface="Arial" pitchFamily="34" charset="0"/>
              </a:rPr>
              <a:t>sum</a:t>
            </a:r>
            <a:r>
              <a:rPr lang="he-IL" dirty="0">
                <a:cs typeface="Arial" pitchFamily="34" charset="0"/>
              </a:rPr>
              <a:t>...</a:t>
            </a:r>
            <a:endParaRPr lang="en-US" dirty="0">
              <a:cs typeface="Arial" pitchFamily="34" charset="0"/>
            </a:endParaRP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19475" y="838200"/>
            <a:ext cx="5364163" cy="5486400"/>
          </a:xfrm>
        </p:spPr>
        <p:txBody>
          <a:bodyPr/>
          <a:lstStyle/>
          <a:p>
            <a:pPr marL="223838" indent="-223838" algn="r" defTabSz="895350" rtl="1" eaLnBrk="1" hangingPunct="1">
              <a:tabLst>
                <a:tab pos="1143000" algn="l"/>
                <a:tab pos="2514600" algn="l"/>
              </a:tabLst>
              <a:defRPr/>
            </a:pPr>
            <a:r>
              <a:rPr lang="en-US" dirty="0"/>
              <a:t>C Code</a:t>
            </a:r>
          </a:p>
          <a:p>
            <a:pPr marL="560388" lvl="1" indent="-222250" algn="r" defTabSz="895350" rtl="1" eaLnBrk="1" hangingPunct="1">
              <a:tabLst>
                <a:tab pos="1143000" algn="l"/>
                <a:tab pos="2514600" algn="l"/>
              </a:tabLst>
              <a:defRPr/>
            </a:pPr>
            <a:r>
              <a:rPr lang="he-IL" dirty="0">
                <a:cs typeface="Arial" pitchFamily="34" charset="0"/>
              </a:rPr>
              <a:t>חבר שני מספרים </a:t>
            </a:r>
            <a:r>
              <a:rPr lang="en-US" dirty="0">
                <a:cs typeface="Arial" pitchFamily="34" charset="0"/>
              </a:rPr>
              <a:t>signed</a:t>
            </a:r>
            <a:endParaRPr lang="en-US" dirty="0"/>
          </a:p>
          <a:p>
            <a:pPr marL="223838" indent="-223838" algn="r" defTabSz="895350" rtl="1" eaLnBrk="1" hangingPunct="1">
              <a:tabLst>
                <a:tab pos="1143000" algn="l"/>
                <a:tab pos="2514600" algn="l"/>
              </a:tabLst>
              <a:defRPr/>
            </a:pPr>
            <a:endParaRPr lang="he-IL" dirty="0">
              <a:ea typeface="Arial Unicode MS" pitchFamily="34" charset="-128"/>
              <a:cs typeface="Arial Unicode MS" pitchFamily="34" charset="-128"/>
            </a:endParaRPr>
          </a:p>
          <a:p>
            <a:pPr marL="223838" indent="-223838" algn="r" defTabSz="895350" rtl="1" eaLnBrk="1" hangingPunct="1">
              <a:tabLst>
                <a:tab pos="1143000" algn="l"/>
                <a:tab pos="2514600" algn="l"/>
              </a:tabLst>
              <a:defRPr/>
            </a:pPr>
            <a:r>
              <a:rPr lang="en-US" dirty="0"/>
              <a:t>Assembly</a:t>
            </a:r>
          </a:p>
          <a:p>
            <a:pPr marL="560388" lvl="1" indent="-222250" algn="r" defTabSz="895350" rtl="1" eaLnBrk="1" hangingPunct="1">
              <a:tabLst>
                <a:tab pos="1143000" algn="l"/>
                <a:tab pos="2514600" algn="l"/>
              </a:tabLst>
              <a:defRPr/>
            </a:pPr>
            <a:r>
              <a:rPr lang="he-IL" dirty="0">
                <a:cs typeface="Arial" pitchFamily="34" charset="0"/>
              </a:rPr>
              <a:t>חבר שני מספרים בינאריים בגודל 4 בתים. </a:t>
            </a:r>
          </a:p>
          <a:p>
            <a:pPr marL="560388" lvl="1" indent="-222250" algn="r" defTabSz="895350" rtl="1" eaLnBrk="1" hangingPunct="1">
              <a:tabLst>
                <a:tab pos="1143000" algn="l"/>
                <a:tab pos="2514600" algn="l"/>
              </a:tabLst>
              <a:defRPr/>
            </a:pPr>
            <a:r>
              <a:rPr lang="he-IL" dirty="0">
                <a:cs typeface="Arial" pitchFamily="34" charset="0"/>
              </a:rPr>
              <a:t>אין הבדל אם </a:t>
            </a:r>
            <a:r>
              <a:rPr lang="en-US" dirty="0">
                <a:cs typeface="Arial" pitchFamily="34" charset="0"/>
              </a:rPr>
              <a:t>signed / unsigned</a:t>
            </a:r>
            <a:endParaRPr lang="he-IL" dirty="0">
              <a:cs typeface="Arial" pitchFamily="34" charset="0"/>
            </a:endParaRPr>
          </a:p>
          <a:p>
            <a:pPr marL="560388" lvl="1" indent="-222250" algn="r" defTabSz="895350" rtl="1" eaLnBrk="1" hangingPunct="1">
              <a:tabLst>
                <a:tab pos="1143000" algn="l"/>
                <a:tab pos="2514600" algn="l"/>
              </a:tabLst>
              <a:defRPr/>
            </a:pPr>
            <a:r>
              <a:rPr lang="he-IL" dirty="0">
                <a:cs typeface="Arial" pitchFamily="34" charset="0"/>
              </a:rPr>
              <a:t>דומה ל </a:t>
            </a:r>
            <a:r>
              <a:rPr lang="en-US" sz="1600" dirty="0">
                <a:latin typeface="Courier New" pitchFamily="49" charset="0"/>
              </a:rPr>
              <a:t>x += y</a:t>
            </a:r>
          </a:p>
          <a:p>
            <a:pPr marL="560388" lvl="1" indent="-222250" algn="r" defTabSz="895350" rtl="1" eaLnBrk="1" hangingPunct="1">
              <a:tabLst>
                <a:tab pos="1143000" algn="l"/>
                <a:tab pos="2514600" algn="l"/>
              </a:tabLst>
              <a:defRPr/>
            </a:pPr>
            <a:endParaRPr lang="en-US" dirty="0"/>
          </a:p>
          <a:p>
            <a:pPr marL="839788" lvl="2" indent="-165100" defTabSz="895350" eaLnBrk="1" hangingPunct="1">
              <a:tabLst>
                <a:tab pos="1143000" algn="l"/>
                <a:tab pos="2514600" algn="l"/>
              </a:tabLst>
              <a:defRPr/>
            </a:pPr>
            <a:endParaRPr lang="en-US" dirty="0"/>
          </a:p>
          <a:p>
            <a:pPr marL="560388" lvl="1" indent="-222250" algn="r" defTabSz="895350" rtl="1" eaLnBrk="1" hangingPunct="1">
              <a:tabLst>
                <a:tab pos="1143000" algn="l"/>
                <a:tab pos="2514600" algn="l"/>
              </a:tabLst>
              <a:defRPr/>
            </a:pPr>
            <a:r>
              <a:rPr lang="he-IL" dirty="0">
                <a:cs typeface="Arial" pitchFamily="34" charset="0"/>
              </a:rPr>
              <a:t>אופרנדים</a:t>
            </a:r>
            <a:endParaRPr lang="en-US" dirty="0">
              <a:cs typeface="Arial" pitchFamily="34" charset="0"/>
            </a:endParaRPr>
          </a:p>
          <a:p>
            <a:pPr marL="839788" lvl="2" indent="-165100" defTabSz="895350" eaLnBrk="1" hangingPunct="1">
              <a:buFont typeface="Wingdings" pitchFamily="2" charset="2"/>
              <a:buNone/>
              <a:tabLst>
                <a:tab pos="1143000" algn="l"/>
                <a:tab pos="2514600" algn="l"/>
              </a:tabLst>
              <a:defRPr/>
            </a:pPr>
            <a:r>
              <a:rPr lang="en-US" dirty="0">
                <a:latin typeface="Courier New" pitchFamily="49" charset="0"/>
              </a:rPr>
              <a:t>y</a:t>
            </a:r>
            <a:r>
              <a:rPr lang="en-US" dirty="0"/>
              <a:t>:	Register	</a:t>
            </a:r>
            <a:r>
              <a:rPr lang="en-US" dirty="0">
                <a:solidFill>
                  <a:schemeClr val="tx1"/>
                </a:solidFill>
                <a:latin typeface="Courier New" pitchFamily="49" charset="0"/>
              </a:rPr>
              <a:t>R1</a:t>
            </a:r>
          </a:p>
          <a:p>
            <a:pPr marL="839788" lvl="2" indent="-165100" defTabSz="895350" eaLnBrk="1" hangingPunct="1">
              <a:buFont typeface="Wingdings" pitchFamily="2" charset="2"/>
              <a:buNone/>
              <a:tabLst>
                <a:tab pos="1143000" algn="l"/>
                <a:tab pos="2514600" algn="l"/>
              </a:tabLst>
              <a:defRPr/>
            </a:pPr>
            <a:r>
              <a:rPr lang="en-US" dirty="0">
                <a:latin typeface="Courier New" pitchFamily="49" charset="0"/>
              </a:rPr>
              <a:t>x</a:t>
            </a:r>
            <a:r>
              <a:rPr lang="en-US" dirty="0"/>
              <a:t>:	Memory	</a:t>
            </a:r>
            <a:r>
              <a:rPr lang="en-US" dirty="0">
                <a:solidFill>
                  <a:schemeClr val="tx1"/>
                </a:solidFill>
                <a:latin typeface="Courier New" pitchFamily="49" charset="0"/>
              </a:rPr>
              <a:t>M</a:t>
            </a:r>
            <a:r>
              <a:rPr lang="en-US" dirty="0"/>
              <a:t>[</a:t>
            </a:r>
            <a:r>
              <a:rPr lang="en-US" dirty="0">
                <a:solidFill>
                  <a:schemeClr val="tx1"/>
                </a:solidFill>
                <a:latin typeface="Courier New" pitchFamily="49" charset="0"/>
              </a:rPr>
              <a:t>R8+8]</a:t>
            </a:r>
            <a:endParaRPr lang="en-US" dirty="0"/>
          </a:p>
          <a:p>
            <a:pPr marL="839788" lvl="2" indent="-165100" defTabSz="895350" eaLnBrk="1" hangingPunct="1">
              <a:buFont typeface="Wingdings" pitchFamily="2" charset="2"/>
              <a:buNone/>
              <a:tabLst>
                <a:tab pos="1143000" algn="l"/>
                <a:tab pos="2514600" algn="l"/>
              </a:tabLst>
              <a:defRPr/>
            </a:pPr>
            <a:r>
              <a:rPr lang="en-US" dirty="0">
                <a:latin typeface="Courier New" pitchFamily="49" charset="0"/>
              </a:rPr>
              <a:t>t</a:t>
            </a:r>
            <a:r>
              <a:rPr lang="en-US" dirty="0"/>
              <a:t>:	Register	</a:t>
            </a:r>
            <a:r>
              <a:rPr lang="en-US" dirty="0">
                <a:solidFill>
                  <a:schemeClr val="tx1"/>
                </a:solidFill>
                <a:latin typeface="Courier New" pitchFamily="49" charset="0"/>
              </a:rPr>
              <a:t>R1</a:t>
            </a:r>
          </a:p>
          <a:p>
            <a:pPr marL="1120775" lvl="3" indent="-166688" algn="r" defTabSz="895350" rtl="1" eaLnBrk="1" hangingPunct="1">
              <a:tabLst>
                <a:tab pos="1143000" algn="l"/>
                <a:tab pos="2514600" algn="l"/>
              </a:tabLst>
              <a:defRPr/>
            </a:pPr>
            <a:r>
              <a:rPr lang="he-IL" dirty="0">
                <a:cs typeface="Arial" pitchFamily="34" charset="0"/>
              </a:rPr>
              <a:t>הערך המוחזר ב </a:t>
            </a:r>
            <a:r>
              <a:rPr lang="en-US" dirty="0">
                <a:cs typeface="Arial" pitchFamily="34" charset="0"/>
              </a:rPr>
              <a:t>R1</a:t>
            </a:r>
          </a:p>
        </p:txBody>
      </p:sp>
      <p:sp>
        <p:nvSpPr>
          <p:cNvPr id="43011" name="Rectangle 4"/>
          <p:cNvSpPr>
            <a:spLocks noChangeArrowheads="1"/>
          </p:cNvSpPr>
          <p:nvPr/>
        </p:nvSpPr>
        <p:spPr bwMode="auto">
          <a:xfrm>
            <a:off x="539750" y="1268413"/>
            <a:ext cx="2743200" cy="3762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 rtl="0" eaLnBrk="0" hangingPunct="0"/>
            <a:r>
              <a:rPr lang="en-US">
                <a:latin typeface="Courier New" pitchFamily="49" charset="0"/>
              </a:rPr>
              <a:t>int t = x+y;</a:t>
            </a:r>
          </a:p>
        </p:txBody>
      </p:sp>
      <p:sp>
        <p:nvSpPr>
          <p:cNvPr id="43012" name="Rectangle 5"/>
          <p:cNvSpPr>
            <a:spLocks noChangeArrowheads="1"/>
          </p:cNvSpPr>
          <p:nvPr/>
        </p:nvSpPr>
        <p:spPr bwMode="auto">
          <a:xfrm>
            <a:off x="539750" y="2492375"/>
            <a:ext cx="2670175" cy="3762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 rtl="0" eaLnBrk="0" hangingPunct="0"/>
            <a:r>
              <a:rPr lang="en-US">
                <a:latin typeface="Courier New" pitchFamily="49" charset="0"/>
              </a:rPr>
              <a:t>add 8(R8),R1</a:t>
            </a:r>
          </a:p>
        </p:txBody>
      </p:sp>
      <p:sp>
        <p:nvSpPr>
          <p:cNvPr id="43013" name="Line 8"/>
          <p:cNvSpPr>
            <a:spLocks noChangeShapeType="1"/>
          </p:cNvSpPr>
          <p:nvPr/>
        </p:nvSpPr>
        <p:spPr bwMode="auto">
          <a:xfrm>
            <a:off x="1258888" y="1557338"/>
            <a:ext cx="792162" cy="1008062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sm" len="sm"/>
          </a:ln>
        </p:spPr>
        <p:txBody>
          <a:bodyPr wrap="none" lIns="45720" rIns="45720" anchor="ctr">
            <a:spAutoFit/>
          </a:bodyPr>
          <a:lstStyle/>
          <a:p>
            <a:endParaRPr lang="he-IL"/>
          </a:p>
        </p:txBody>
      </p:sp>
      <p:sp>
        <p:nvSpPr>
          <p:cNvPr id="43014" name="Line 9"/>
          <p:cNvSpPr>
            <a:spLocks noChangeShapeType="1"/>
          </p:cNvSpPr>
          <p:nvPr/>
        </p:nvSpPr>
        <p:spPr bwMode="auto">
          <a:xfrm>
            <a:off x="2051050" y="1557338"/>
            <a:ext cx="0" cy="935037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sm" len="sm"/>
          </a:ln>
        </p:spPr>
        <p:txBody>
          <a:bodyPr lIns="45720" rIns="45720" anchor="ctr">
            <a:spAutoFit/>
          </a:bodyPr>
          <a:lstStyle/>
          <a:p>
            <a:endParaRPr lang="he-IL"/>
          </a:p>
        </p:txBody>
      </p:sp>
      <p:sp>
        <p:nvSpPr>
          <p:cNvPr id="43015" name="Line 10"/>
          <p:cNvSpPr>
            <a:spLocks noChangeShapeType="1"/>
          </p:cNvSpPr>
          <p:nvPr/>
        </p:nvSpPr>
        <p:spPr bwMode="auto">
          <a:xfrm flipH="1">
            <a:off x="1403350" y="1557338"/>
            <a:ext cx="360363" cy="1008062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sm" len="sm"/>
          </a:ln>
        </p:spPr>
        <p:txBody>
          <a:bodyPr lIns="45720" rIns="45720" anchor="ctr">
            <a:spAutoFit/>
          </a:bodyPr>
          <a:lstStyle/>
          <a:p>
            <a:endParaRPr lang="he-IL"/>
          </a:p>
        </p:txBody>
      </p:sp>
      <p:sp>
        <p:nvSpPr>
          <p:cNvPr id="43016" name="Rectangular Callout 1"/>
          <p:cNvSpPr>
            <a:spLocks noChangeArrowheads="1"/>
          </p:cNvSpPr>
          <p:nvPr/>
        </p:nvSpPr>
        <p:spPr bwMode="auto">
          <a:xfrm>
            <a:off x="407988" y="3675063"/>
            <a:ext cx="2493962" cy="341312"/>
          </a:xfrm>
          <a:prstGeom prst="wedgeRectCallout">
            <a:avLst>
              <a:gd name="adj1" fmla="val -11361"/>
              <a:gd name="adj2" fmla="val -299648"/>
            </a:avLst>
          </a:prstGeom>
          <a:noFill/>
          <a:ln w="19050" algn="ctr">
            <a:solidFill>
              <a:schemeClr val="tx2"/>
            </a:solidFill>
            <a:round/>
            <a:headEnd/>
            <a:tailEnd type="none" w="sm" len="sm"/>
          </a:ln>
        </p:spPr>
        <p:txBody>
          <a:bodyPr wrap="none" lIns="45720" rIns="45720" anchor="ctr">
            <a:spAutoFit/>
          </a:bodyPr>
          <a:lstStyle/>
          <a:p>
            <a:pPr algn="l" eaLnBrk="0" hangingPunct="0">
              <a:lnSpc>
                <a:spcPct val="90000"/>
              </a:lnSpc>
            </a:pPr>
            <a:r>
              <a:rPr lang="he-IL"/>
              <a:t>הפרמטר הראשון של </a:t>
            </a:r>
            <a:r>
              <a:rPr lang="en-US"/>
              <a:t>sum</a:t>
            </a:r>
            <a:endParaRPr lang="he-IL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5969000" cy="555625"/>
          </a:xfrm>
        </p:spPr>
        <p:txBody>
          <a:bodyPr/>
          <a:lstStyle/>
          <a:p>
            <a:pPr algn="r" rtl="1" eaLnBrk="1" hangingPunct="1">
              <a:defRPr/>
            </a:pPr>
            <a:r>
              <a:rPr lang="he-IL">
                <a:cs typeface="Arial" pitchFamily="34" charset="0"/>
              </a:rPr>
              <a:t>מעבדי </a:t>
            </a:r>
            <a:r>
              <a:rPr lang="en-US">
                <a:cs typeface="Arial" pitchFamily="34" charset="0"/>
              </a:rPr>
              <a:t>IA32</a:t>
            </a:r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7" tIns="44450" rIns="90487" bIns="44450"/>
          <a:lstStyle/>
          <a:p>
            <a:pPr algn="r" rtl="1" eaLnBrk="1" hangingPunct="1">
              <a:defRPr/>
            </a:pPr>
            <a:r>
              <a:rPr lang="en-US" dirty="0"/>
              <a:t>IA32</a:t>
            </a:r>
            <a:r>
              <a:rPr lang="he-IL" dirty="0">
                <a:cs typeface="Arial" pitchFamily="34" charset="0"/>
              </a:rPr>
              <a:t> הוא השם של 'שפת המכונה' של מחשבי אינטל</a:t>
            </a:r>
            <a:r>
              <a:rPr lang="en-US" dirty="0">
                <a:cs typeface="Arial" pitchFamily="34" charset="0"/>
              </a:rPr>
              <a:t> 32 </a:t>
            </a:r>
            <a:r>
              <a:rPr lang="he-IL" dirty="0">
                <a:cs typeface="Arial" pitchFamily="34" charset="0"/>
              </a:rPr>
              <a:t>סיביות.</a:t>
            </a:r>
          </a:p>
          <a:p>
            <a:pPr algn="r" rtl="1" eaLnBrk="1" hangingPunct="1">
              <a:defRPr/>
            </a:pPr>
            <a:r>
              <a:rPr lang="he-IL" dirty="0">
                <a:cs typeface="Arial" pitchFamily="34" charset="0"/>
              </a:rPr>
              <a:t>"שפת מכונה" = </a:t>
            </a:r>
            <a:r>
              <a:rPr lang="en-US" dirty="0">
                <a:cs typeface="Arial" pitchFamily="34" charset="0"/>
              </a:rPr>
              <a:t>ISA – Instruction Set Architecture</a:t>
            </a:r>
            <a:endParaRPr lang="he-IL" dirty="0">
              <a:cs typeface="Arial" pitchFamily="34" charset="0"/>
            </a:endParaRPr>
          </a:p>
          <a:p>
            <a:pPr lvl="1" algn="r" rtl="1" eaLnBrk="1" hangingPunct="1">
              <a:defRPr/>
            </a:pPr>
            <a:r>
              <a:rPr lang="he-IL" dirty="0">
                <a:cs typeface="Arial" pitchFamily="34" charset="0"/>
              </a:rPr>
              <a:t>התחיל ב 1978 עם </a:t>
            </a:r>
            <a:r>
              <a:rPr lang="en-US" dirty="0">
                <a:cs typeface="Arial" pitchFamily="34" charset="0"/>
              </a:rPr>
              <a:t>8086</a:t>
            </a:r>
            <a:r>
              <a:rPr lang="he-IL" dirty="0">
                <a:cs typeface="Arial" pitchFamily="34" charset="0"/>
              </a:rPr>
              <a:t>, אבל הוסיפו פקודות במשך הזמן</a:t>
            </a:r>
          </a:p>
          <a:p>
            <a:pPr lvl="1" algn="r" rtl="1" eaLnBrk="1" hangingPunct="1">
              <a:defRPr/>
            </a:pPr>
            <a:endParaRPr lang="he-IL" dirty="0">
              <a:cs typeface="Arial" pitchFamily="34" charset="0"/>
            </a:endParaRPr>
          </a:p>
          <a:p>
            <a:pPr lvl="1" algn="r" rtl="1" eaLnBrk="1" hangingPunct="1">
              <a:defRPr/>
            </a:pPr>
            <a:r>
              <a:rPr lang="he-IL" dirty="0">
                <a:cs typeface="Arial" pitchFamily="34" charset="0"/>
              </a:rPr>
              <a:t>שפה מסוג </a:t>
            </a:r>
            <a:r>
              <a:rPr lang="en-US" dirty="0"/>
              <a:t>Complex Instruction Set Computer (CISC)</a:t>
            </a:r>
            <a:endParaRPr lang="he-IL" dirty="0">
              <a:cs typeface="Arial" pitchFamily="34" charset="0"/>
            </a:endParaRPr>
          </a:p>
          <a:p>
            <a:pPr lvl="2" algn="r" rtl="1" eaLnBrk="1" hangingPunct="1">
              <a:defRPr/>
            </a:pPr>
            <a:r>
              <a:rPr lang="he-IL" dirty="0">
                <a:cs typeface="Arial" pitchFamily="34" charset="0"/>
              </a:rPr>
              <a:t>פקודות רבות מאוד (מאות), למרות שברובן לא משתמשים בפועל. </a:t>
            </a:r>
          </a:p>
          <a:p>
            <a:pPr lvl="1" algn="r" rtl="1" eaLnBrk="1" hangingPunct="1">
              <a:defRPr/>
            </a:pPr>
            <a:endParaRPr lang="he-IL" dirty="0">
              <a:cs typeface="Arial" pitchFamily="34" charset="0"/>
            </a:endParaRPr>
          </a:p>
          <a:p>
            <a:pPr lvl="1" algn="r" rtl="1" eaLnBrk="1" hangingPunct="1">
              <a:defRPr/>
            </a:pPr>
            <a:r>
              <a:rPr lang="he-IL" dirty="0">
                <a:cs typeface="Arial" pitchFamily="34" charset="0"/>
              </a:rPr>
              <a:t>קיימת גישה של </a:t>
            </a:r>
            <a:r>
              <a:rPr lang="en-US" dirty="0"/>
              <a:t>Reduced Instruction Set Computer (RISC)</a:t>
            </a:r>
          </a:p>
          <a:p>
            <a:pPr lvl="2" algn="r" rtl="1" eaLnBrk="1" hangingPunct="1">
              <a:defRPr/>
            </a:pPr>
            <a:r>
              <a:rPr lang="he-IL" dirty="0">
                <a:cs typeface="Arial" pitchFamily="34" charset="0"/>
              </a:rPr>
              <a:t>פחות פקודות ==&gt; מעבד קטן ומהיר יותר</a:t>
            </a:r>
          </a:p>
          <a:p>
            <a:pPr lvl="2" algn="r" rtl="1" eaLnBrk="1" hangingPunct="1">
              <a:defRPr/>
            </a:pPr>
            <a:r>
              <a:rPr lang="he-IL" dirty="0">
                <a:cs typeface="Arial" pitchFamily="34" charset="0"/>
              </a:rPr>
              <a:t>(בפועל אינטל הצליחו להגיע לביצועים שווים ואף מהירים יותר ממחשבי </a:t>
            </a:r>
            <a:r>
              <a:rPr lang="en-US" dirty="0">
                <a:cs typeface="Arial" pitchFamily="34" charset="0"/>
              </a:rPr>
              <a:t>RISC</a:t>
            </a:r>
            <a:r>
              <a:rPr lang="he-IL" dirty="0">
                <a:cs typeface="Arial" pitchFamily="34" charset="0"/>
              </a:rPr>
              <a:t>.)</a:t>
            </a:r>
            <a:endParaRPr lang="en-US" dirty="0"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2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2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42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42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42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42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339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3282950" y="304800"/>
            <a:ext cx="5537200" cy="573088"/>
          </a:xfrm>
        </p:spPr>
        <p:txBody>
          <a:bodyPr/>
          <a:lstStyle/>
          <a:p>
            <a:pPr algn="r" rtl="1" eaLnBrk="1" hangingPunct="1">
              <a:defRPr/>
            </a:pPr>
            <a:r>
              <a:rPr lang="he-IL">
                <a:cs typeface="Arial" pitchFamily="34" charset="0"/>
              </a:rPr>
              <a:t>פקודת </a:t>
            </a:r>
            <a:r>
              <a:rPr lang="en-US">
                <a:cs typeface="Arial" pitchFamily="34" charset="0"/>
              </a:rPr>
              <a:t>move</a:t>
            </a:r>
            <a:r>
              <a:rPr lang="he-IL">
                <a:cs typeface="Arial" pitchFamily="34" charset="0"/>
              </a:rPr>
              <a:t>:</a:t>
            </a:r>
            <a:r>
              <a:rPr lang="en-US">
                <a:cs typeface="Arial" pitchFamily="34" charset="0"/>
              </a:rPr>
              <a:t> </a:t>
            </a:r>
            <a:r>
              <a:rPr lang="he-IL">
                <a:cs typeface="Arial" pitchFamily="34" charset="0"/>
              </a:rPr>
              <a:t>הזזת מידע</a:t>
            </a:r>
            <a:endParaRPr lang="en-US">
              <a:cs typeface="Arial" pitchFamily="34" charset="0"/>
            </a:endParaRPr>
          </a:p>
        </p:txBody>
      </p:sp>
      <p:sp>
        <p:nvSpPr>
          <p:cNvPr id="156687" name="Rectangle 1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 eaLnBrk="1" hangingPunct="1">
              <a:defRPr/>
            </a:pPr>
            <a:r>
              <a:rPr lang="he-IL" dirty="0">
                <a:cs typeface="Arial" pitchFamily="34" charset="0"/>
              </a:rPr>
              <a:t>פקודת		 </a:t>
            </a:r>
            <a:r>
              <a:rPr lang="en-US" dirty="0">
                <a:latin typeface="Courier New" pitchFamily="49" charset="0"/>
              </a:rPr>
              <a:t>move</a:t>
            </a:r>
            <a:r>
              <a:rPr lang="en-US" dirty="0"/>
              <a:t> </a:t>
            </a:r>
            <a:r>
              <a:rPr lang="en-US" i="1" dirty="0"/>
              <a:t>Source</a:t>
            </a:r>
            <a:r>
              <a:rPr lang="en-US" dirty="0"/>
              <a:t>, </a:t>
            </a:r>
            <a:r>
              <a:rPr lang="en-US" i="1" dirty="0" err="1"/>
              <a:t>Dest</a:t>
            </a:r>
            <a:r>
              <a:rPr lang="en-US" i="1" dirty="0"/>
              <a:t>	</a:t>
            </a:r>
            <a:endParaRPr lang="he-IL" i="1" dirty="0">
              <a:cs typeface="Arial" pitchFamily="34" charset="0"/>
            </a:endParaRPr>
          </a:p>
          <a:p>
            <a:pPr algn="r" rtl="1" eaLnBrk="1" hangingPunct="1">
              <a:buFont typeface="Wingdings" pitchFamily="2" charset="2"/>
              <a:buChar char="l"/>
              <a:defRPr/>
            </a:pPr>
            <a:r>
              <a:rPr lang="he-IL" dirty="0">
                <a:cs typeface="Arial" pitchFamily="34" charset="0"/>
              </a:rPr>
              <a:t>מזיז מילה של 4 בתים</a:t>
            </a:r>
          </a:p>
          <a:p>
            <a:pPr algn="r" rtl="1" eaLnBrk="1" hangingPunct="1">
              <a:defRPr/>
            </a:pPr>
            <a:r>
              <a:rPr lang="he-IL" dirty="0">
                <a:cs typeface="Arial" pitchFamily="34" charset="0"/>
              </a:rPr>
              <a:t>סוגי "אופרנדים" (פרמטרים של הפקודה):</a:t>
            </a:r>
          </a:p>
          <a:p>
            <a:pPr algn="r" rtl="1" eaLnBrk="1" hangingPunct="1">
              <a:buFont typeface="Wingdings" pitchFamily="2" charset="2"/>
              <a:buChar char="l"/>
              <a:defRPr/>
            </a:pPr>
            <a:r>
              <a:rPr lang="he-IL" dirty="0">
                <a:cs typeface="Arial" pitchFamily="34" charset="0"/>
              </a:rPr>
              <a:t>קבועים</a:t>
            </a:r>
          </a:p>
          <a:p>
            <a:pPr lvl="1" algn="r" rtl="1" eaLnBrk="1" hangingPunct="1">
              <a:defRPr/>
            </a:pPr>
            <a:r>
              <a:rPr lang="he-IL" dirty="0">
                <a:cs typeface="Arial" pitchFamily="34" charset="0"/>
              </a:rPr>
              <a:t>כמו ב – </a:t>
            </a:r>
            <a:r>
              <a:rPr lang="en-US" dirty="0">
                <a:cs typeface="Arial" pitchFamily="34" charset="0"/>
              </a:rPr>
              <a:t>C</a:t>
            </a:r>
            <a:r>
              <a:rPr lang="he-IL" dirty="0">
                <a:cs typeface="Arial" pitchFamily="34" charset="0"/>
              </a:rPr>
              <a:t>, אבל מתחיל ב $</a:t>
            </a:r>
          </a:p>
          <a:p>
            <a:pPr lvl="2" algn="r" rtl="1" eaLnBrk="1" hangingPunct="1">
              <a:defRPr/>
            </a:pPr>
            <a:r>
              <a:rPr lang="he-IL" dirty="0">
                <a:cs typeface="Arial" pitchFamily="34" charset="0"/>
              </a:rPr>
              <a:t>למשל </a:t>
            </a:r>
            <a:r>
              <a:rPr lang="en-US" dirty="0">
                <a:latin typeface="Courier New" pitchFamily="49" charset="0"/>
              </a:rPr>
              <a:t>$0x400</a:t>
            </a:r>
            <a:r>
              <a:rPr lang="en-US" dirty="0"/>
              <a:t>, </a:t>
            </a:r>
            <a:r>
              <a:rPr lang="en-US" dirty="0">
                <a:latin typeface="Courier New" pitchFamily="49" charset="0"/>
              </a:rPr>
              <a:t>$-533</a:t>
            </a:r>
            <a:endParaRPr lang="he-IL" dirty="0">
              <a:latin typeface="Courier New" pitchFamily="49" charset="0"/>
              <a:cs typeface="Courier New" pitchFamily="49" charset="0"/>
            </a:endParaRPr>
          </a:p>
          <a:p>
            <a:pPr algn="r" rtl="1" eaLnBrk="1" hangingPunct="1">
              <a:buFont typeface="Wingdings" pitchFamily="2" charset="2"/>
              <a:buChar char="l"/>
              <a:defRPr/>
            </a:pPr>
            <a:r>
              <a:rPr lang="he-IL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שם רגיסטר</a:t>
            </a:r>
            <a:endParaRPr lang="en-US" dirty="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  <a:p>
            <a:pPr lvl="1" algn="r" rtl="1" eaLnBrk="1" hangingPunct="1">
              <a:defRPr/>
            </a:pPr>
            <a:r>
              <a:rPr lang="he-IL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8 רגיסטרים שנכנה </a:t>
            </a:r>
            <a:r>
              <a:rPr lang="en-US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R1,R2,...,R8</a:t>
            </a:r>
            <a:endParaRPr lang="he-IL" dirty="0">
              <a:latin typeface="Tahoma" pitchFamily="34" charset="0"/>
              <a:ea typeface="Arial Unicode MS" pitchFamily="34" charset="-128"/>
              <a:cs typeface="Arial Unicode MS" pitchFamily="34" charset="-128"/>
            </a:endParaRPr>
          </a:p>
          <a:p>
            <a:pPr lvl="2" algn="r" rtl="1" eaLnBrk="1" hangingPunct="1">
              <a:defRPr/>
            </a:pPr>
            <a:r>
              <a:rPr lang="he-IL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לחלקם שימוש ייעודי בפקודות מסוימות. </a:t>
            </a:r>
          </a:p>
          <a:p>
            <a:pPr algn="r" rtl="1" eaLnBrk="1" hangingPunct="1">
              <a:buFont typeface="Wingdings" pitchFamily="2" charset="2"/>
              <a:buChar char="l"/>
              <a:defRPr/>
            </a:pPr>
            <a:r>
              <a:rPr lang="he-IL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מיקום בזיכרון</a:t>
            </a:r>
          </a:p>
          <a:p>
            <a:pPr lvl="1" algn="r" rtl="1" eaLnBrk="1" hangingPunct="1">
              <a:defRPr/>
            </a:pPr>
            <a:r>
              <a:rPr lang="he-IL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יש שמונה </a:t>
            </a:r>
            <a:r>
              <a:rPr lang="he-IL" b="0" dirty="0">
                <a:cs typeface="Arial" pitchFamily="34" charset="0"/>
              </a:rPr>
              <a:t>שיטות </a:t>
            </a:r>
            <a:r>
              <a:rPr lang="he-IL" b="0" dirty="0" err="1">
                <a:cs typeface="Arial" pitchFamily="34" charset="0"/>
              </a:rPr>
              <a:t>מיעון</a:t>
            </a:r>
            <a:r>
              <a:rPr lang="he-IL" b="0" dirty="0">
                <a:cs typeface="Arial" pitchFamily="34" charset="0"/>
              </a:rPr>
              <a:t> (</a:t>
            </a:r>
            <a:r>
              <a:rPr lang="en-US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addressing modes</a:t>
            </a:r>
            <a:r>
              <a:rPr lang="he-IL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): אופני הגדרת הכתובת. </a:t>
            </a:r>
            <a:br>
              <a:rPr lang="en-US" dirty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66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66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566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566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566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566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566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566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566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687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654497" y="304800"/>
            <a:ext cx="7165975" cy="573088"/>
          </a:xfrm>
        </p:spPr>
        <p:txBody>
          <a:bodyPr/>
          <a:lstStyle/>
          <a:p>
            <a:pPr algn="r" rtl="1" eaLnBrk="1" hangingPunct="1">
              <a:defRPr/>
            </a:pPr>
            <a:r>
              <a:rPr lang="he-IL" dirty="0">
                <a:cs typeface="Arial" pitchFamily="34" charset="0"/>
              </a:rPr>
              <a:t>שילובים אפשריים ב </a:t>
            </a:r>
            <a:r>
              <a:rPr lang="en-US" dirty="0">
                <a:cs typeface="Arial" pitchFamily="34" charset="0"/>
              </a:rPr>
              <a:t>move</a:t>
            </a:r>
          </a:p>
        </p:txBody>
      </p:sp>
      <p:sp>
        <p:nvSpPr>
          <p:cNvPr id="471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3775" y="5805488"/>
            <a:ext cx="7604125" cy="639762"/>
          </a:xfrm>
        </p:spPr>
        <p:txBody>
          <a:bodyPr/>
          <a:lstStyle/>
          <a:p>
            <a:pPr lvl="1" algn="r" rtl="1" eaLnBrk="1" hangingPunct="1"/>
            <a:r>
              <a:rPr lang="he-IL">
                <a:cs typeface="Arial" charset="0"/>
              </a:rPr>
              <a:t>לא מאפשר העברה מזיכרון לזיכרון בפעולה אחת.</a:t>
            </a:r>
            <a:endParaRPr lang="en-US">
              <a:cs typeface="Arial" charset="0"/>
            </a:endParaRPr>
          </a:p>
        </p:txBody>
      </p:sp>
      <p:sp>
        <p:nvSpPr>
          <p:cNvPr id="47107" name="Text Box 15"/>
          <p:cNvSpPr txBox="1">
            <a:spLocks noChangeArrowheads="1"/>
          </p:cNvSpPr>
          <p:nvPr/>
        </p:nvSpPr>
        <p:spPr bwMode="auto">
          <a:xfrm>
            <a:off x="3733800" y="1981200"/>
            <a:ext cx="1822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 eaLnBrk="0" hangingPunct="0"/>
            <a:r>
              <a:rPr lang="en-US">
                <a:latin typeface="Courier New" pitchFamily="49" charset="0"/>
              </a:rPr>
              <a:t>move $0x4,R1</a:t>
            </a:r>
          </a:p>
        </p:txBody>
      </p:sp>
      <p:sp>
        <p:nvSpPr>
          <p:cNvPr id="47108" name="Text Box 16"/>
          <p:cNvSpPr txBox="1">
            <a:spLocks noChangeArrowheads="1"/>
          </p:cNvSpPr>
          <p:nvPr/>
        </p:nvSpPr>
        <p:spPr bwMode="auto">
          <a:xfrm>
            <a:off x="3733800" y="2438400"/>
            <a:ext cx="2232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 eaLnBrk="0" hangingPunct="0"/>
            <a:r>
              <a:rPr lang="en-US">
                <a:latin typeface="Courier New" pitchFamily="49" charset="0"/>
              </a:rPr>
              <a:t>move $-147,(R1)</a:t>
            </a:r>
          </a:p>
        </p:txBody>
      </p:sp>
      <p:sp>
        <p:nvSpPr>
          <p:cNvPr id="47109" name="Text Box 17"/>
          <p:cNvSpPr txBox="1">
            <a:spLocks noChangeArrowheads="1"/>
          </p:cNvSpPr>
          <p:nvPr/>
        </p:nvSpPr>
        <p:spPr bwMode="auto">
          <a:xfrm>
            <a:off x="3810000" y="3124200"/>
            <a:ext cx="1549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 eaLnBrk="0" hangingPunct="0"/>
            <a:r>
              <a:rPr lang="en-US">
                <a:latin typeface="Courier New" pitchFamily="49" charset="0"/>
              </a:rPr>
              <a:t>move R1,R2</a:t>
            </a:r>
          </a:p>
        </p:txBody>
      </p:sp>
      <p:sp>
        <p:nvSpPr>
          <p:cNvPr id="47110" name="Text Box 18"/>
          <p:cNvSpPr txBox="1">
            <a:spLocks noChangeArrowheads="1"/>
          </p:cNvSpPr>
          <p:nvPr/>
        </p:nvSpPr>
        <p:spPr bwMode="auto">
          <a:xfrm>
            <a:off x="3810000" y="3581400"/>
            <a:ext cx="1822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 eaLnBrk="0" hangingPunct="0"/>
            <a:r>
              <a:rPr lang="en-US">
                <a:latin typeface="Courier New" pitchFamily="49" charset="0"/>
              </a:rPr>
              <a:t>move R1,(R2)</a:t>
            </a:r>
          </a:p>
        </p:txBody>
      </p:sp>
      <p:sp>
        <p:nvSpPr>
          <p:cNvPr id="47111" name="Text Box 19"/>
          <p:cNvSpPr txBox="1">
            <a:spLocks noChangeArrowheads="1"/>
          </p:cNvSpPr>
          <p:nvPr/>
        </p:nvSpPr>
        <p:spPr bwMode="auto">
          <a:xfrm>
            <a:off x="3810000" y="4343400"/>
            <a:ext cx="1822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 eaLnBrk="0" hangingPunct="0"/>
            <a:r>
              <a:rPr lang="en-US">
                <a:latin typeface="Courier New" pitchFamily="49" charset="0"/>
              </a:rPr>
              <a:t>move (R1),R2</a:t>
            </a:r>
          </a:p>
        </p:txBody>
      </p:sp>
      <p:sp>
        <p:nvSpPr>
          <p:cNvPr id="47112" name="Text Box 23"/>
          <p:cNvSpPr txBox="1">
            <a:spLocks noChangeArrowheads="1"/>
          </p:cNvSpPr>
          <p:nvPr/>
        </p:nvSpPr>
        <p:spPr bwMode="auto">
          <a:xfrm>
            <a:off x="6372225" y="1320800"/>
            <a:ext cx="22907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he-IL" sz="2400">
                <a:solidFill>
                  <a:schemeClr val="hlink"/>
                </a:solidFill>
              </a:rPr>
              <a:t>איך זה נראה ב </a:t>
            </a:r>
            <a:r>
              <a:rPr lang="en-US" sz="2400">
                <a:solidFill>
                  <a:schemeClr val="hlink"/>
                </a:solidFill>
              </a:rPr>
              <a:t>C</a:t>
            </a:r>
          </a:p>
        </p:txBody>
      </p:sp>
      <p:sp>
        <p:nvSpPr>
          <p:cNvPr id="47113" name="Text Box 24"/>
          <p:cNvSpPr txBox="1">
            <a:spLocks noChangeArrowheads="1"/>
          </p:cNvSpPr>
          <p:nvPr/>
        </p:nvSpPr>
        <p:spPr bwMode="auto">
          <a:xfrm>
            <a:off x="6400800" y="1981200"/>
            <a:ext cx="16859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 eaLnBrk="0" hangingPunct="0"/>
            <a:r>
              <a:rPr lang="en-US">
                <a:latin typeface="Courier New" pitchFamily="49" charset="0"/>
              </a:rPr>
              <a:t>temp = 0x4;</a:t>
            </a:r>
          </a:p>
        </p:txBody>
      </p:sp>
      <p:sp>
        <p:nvSpPr>
          <p:cNvPr id="47114" name="Text Box 25"/>
          <p:cNvSpPr txBox="1">
            <a:spLocks noChangeArrowheads="1"/>
          </p:cNvSpPr>
          <p:nvPr/>
        </p:nvSpPr>
        <p:spPr bwMode="auto">
          <a:xfrm>
            <a:off x="6400800" y="2438400"/>
            <a:ext cx="1549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 eaLnBrk="0" hangingPunct="0"/>
            <a:r>
              <a:rPr lang="en-US">
                <a:latin typeface="Courier New" pitchFamily="49" charset="0"/>
              </a:rPr>
              <a:t>*p = -147;</a:t>
            </a:r>
          </a:p>
        </p:txBody>
      </p:sp>
      <p:sp>
        <p:nvSpPr>
          <p:cNvPr id="47115" name="Text Box 26"/>
          <p:cNvSpPr txBox="1">
            <a:spLocks noChangeArrowheads="1"/>
          </p:cNvSpPr>
          <p:nvPr/>
        </p:nvSpPr>
        <p:spPr bwMode="auto">
          <a:xfrm>
            <a:off x="6477000" y="3124200"/>
            <a:ext cx="2095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 eaLnBrk="0" hangingPunct="0"/>
            <a:r>
              <a:rPr lang="en-US">
                <a:latin typeface="Courier New" pitchFamily="49" charset="0"/>
              </a:rPr>
              <a:t>temp2 = temp1;</a:t>
            </a:r>
          </a:p>
        </p:txBody>
      </p:sp>
      <p:sp>
        <p:nvSpPr>
          <p:cNvPr id="47116" name="Text Box 27"/>
          <p:cNvSpPr txBox="1">
            <a:spLocks noChangeArrowheads="1"/>
          </p:cNvSpPr>
          <p:nvPr/>
        </p:nvSpPr>
        <p:spPr bwMode="auto">
          <a:xfrm>
            <a:off x="6477000" y="3581400"/>
            <a:ext cx="1549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 eaLnBrk="0" hangingPunct="0"/>
            <a:r>
              <a:rPr lang="en-US">
                <a:latin typeface="Courier New" pitchFamily="49" charset="0"/>
              </a:rPr>
              <a:t>*p = temp;</a:t>
            </a:r>
          </a:p>
        </p:txBody>
      </p:sp>
      <p:sp>
        <p:nvSpPr>
          <p:cNvPr id="47117" name="Text Box 28"/>
          <p:cNvSpPr txBox="1">
            <a:spLocks noChangeArrowheads="1"/>
          </p:cNvSpPr>
          <p:nvPr/>
        </p:nvSpPr>
        <p:spPr bwMode="auto">
          <a:xfrm>
            <a:off x="6477000" y="4343400"/>
            <a:ext cx="1549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 eaLnBrk="0" hangingPunct="0"/>
            <a:r>
              <a:rPr lang="en-US">
                <a:latin typeface="Courier New" pitchFamily="49" charset="0"/>
              </a:rPr>
              <a:t>temp = *p;</a:t>
            </a:r>
          </a:p>
        </p:txBody>
      </p:sp>
      <p:sp>
        <p:nvSpPr>
          <p:cNvPr id="47118" name="Text Box 34"/>
          <p:cNvSpPr txBox="1">
            <a:spLocks noChangeArrowheads="1"/>
          </p:cNvSpPr>
          <p:nvPr/>
        </p:nvSpPr>
        <p:spPr bwMode="auto">
          <a:xfrm>
            <a:off x="323850" y="1963738"/>
            <a:ext cx="29051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 eaLnBrk="0" hangingPunct="0"/>
            <a:r>
              <a:rPr lang="en-US">
                <a:latin typeface="Tahoma" pitchFamily="34" charset="0"/>
                <a:cs typeface="Tahoma" pitchFamily="34" charset="0"/>
              </a:rPr>
              <a:t>move </a:t>
            </a:r>
            <a:r>
              <a:rPr lang="en-US" i="1">
                <a:solidFill>
                  <a:schemeClr val="accent1"/>
                </a:solidFill>
                <a:latin typeface="Tahoma" pitchFamily="34" charset="0"/>
                <a:cs typeface="Tahoma" pitchFamily="34" charset="0"/>
              </a:rPr>
              <a:t>constant</a:t>
            </a:r>
            <a:r>
              <a:rPr lang="en-US">
                <a:solidFill>
                  <a:schemeClr val="accent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i="1">
                <a:solidFill>
                  <a:schemeClr val="accent1"/>
                </a:solidFill>
                <a:latin typeface="Tahoma" pitchFamily="34" charset="0"/>
                <a:cs typeface="Tahoma" pitchFamily="34" charset="0"/>
              </a:rPr>
              <a:t>register</a:t>
            </a:r>
            <a:r>
              <a:rPr lang="en-US">
                <a:latin typeface="Tahoma" pitchFamily="34" charset="0"/>
                <a:cs typeface="Tahoma" pitchFamily="34" charset="0"/>
              </a:rPr>
              <a:t> </a:t>
            </a:r>
          </a:p>
        </p:txBody>
      </p:sp>
      <p:sp>
        <p:nvSpPr>
          <p:cNvPr id="47119" name="Text Box 35"/>
          <p:cNvSpPr txBox="1">
            <a:spLocks noChangeArrowheads="1"/>
          </p:cNvSpPr>
          <p:nvPr/>
        </p:nvSpPr>
        <p:spPr bwMode="auto">
          <a:xfrm>
            <a:off x="323850" y="2420938"/>
            <a:ext cx="2952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 eaLnBrk="0" hangingPunct="0"/>
            <a:r>
              <a:rPr lang="en-US">
                <a:latin typeface="Tahoma" pitchFamily="34" charset="0"/>
                <a:cs typeface="Tahoma" pitchFamily="34" charset="0"/>
              </a:rPr>
              <a:t>move </a:t>
            </a:r>
            <a:r>
              <a:rPr lang="en-US" i="1">
                <a:solidFill>
                  <a:schemeClr val="accent1"/>
                </a:solidFill>
                <a:latin typeface="Tahoma" pitchFamily="34" charset="0"/>
                <a:cs typeface="Tahoma" pitchFamily="34" charset="0"/>
              </a:rPr>
              <a:t>constant memory</a:t>
            </a:r>
            <a:r>
              <a:rPr lang="en-US">
                <a:latin typeface="Tahoma" pitchFamily="34" charset="0"/>
                <a:cs typeface="Tahoma" pitchFamily="34" charset="0"/>
              </a:rPr>
              <a:t> </a:t>
            </a:r>
          </a:p>
        </p:txBody>
      </p:sp>
      <p:sp>
        <p:nvSpPr>
          <p:cNvPr id="47120" name="Text Box 36"/>
          <p:cNvSpPr txBox="1">
            <a:spLocks noChangeArrowheads="1"/>
          </p:cNvSpPr>
          <p:nvPr/>
        </p:nvSpPr>
        <p:spPr bwMode="auto">
          <a:xfrm>
            <a:off x="323850" y="3141663"/>
            <a:ext cx="27352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 eaLnBrk="0" hangingPunct="0"/>
            <a:r>
              <a:rPr lang="en-US">
                <a:latin typeface="Tahoma" pitchFamily="34" charset="0"/>
                <a:cs typeface="Tahoma" pitchFamily="34" charset="0"/>
              </a:rPr>
              <a:t>move </a:t>
            </a:r>
            <a:r>
              <a:rPr lang="en-US" i="1">
                <a:solidFill>
                  <a:schemeClr val="accent1"/>
                </a:solidFill>
                <a:latin typeface="Tahoma" pitchFamily="34" charset="0"/>
                <a:cs typeface="Tahoma" pitchFamily="34" charset="0"/>
              </a:rPr>
              <a:t>register register</a:t>
            </a:r>
          </a:p>
        </p:txBody>
      </p:sp>
      <p:sp>
        <p:nvSpPr>
          <p:cNvPr id="47121" name="Text Box 37"/>
          <p:cNvSpPr txBox="1">
            <a:spLocks noChangeArrowheads="1"/>
          </p:cNvSpPr>
          <p:nvPr/>
        </p:nvSpPr>
        <p:spPr bwMode="auto">
          <a:xfrm>
            <a:off x="323850" y="3500438"/>
            <a:ext cx="28495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 eaLnBrk="0" hangingPunct="0"/>
            <a:r>
              <a:rPr lang="en-US">
                <a:latin typeface="Tahoma" pitchFamily="34" charset="0"/>
                <a:cs typeface="Tahoma" pitchFamily="34" charset="0"/>
              </a:rPr>
              <a:t>move </a:t>
            </a:r>
            <a:r>
              <a:rPr lang="en-US" i="1">
                <a:solidFill>
                  <a:schemeClr val="accent1"/>
                </a:solidFill>
                <a:latin typeface="Tahoma" pitchFamily="34" charset="0"/>
                <a:cs typeface="Tahoma" pitchFamily="34" charset="0"/>
              </a:rPr>
              <a:t>register memory</a:t>
            </a:r>
            <a:r>
              <a:rPr lang="en-US">
                <a:latin typeface="Tahoma" pitchFamily="34" charset="0"/>
                <a:cs typeface="Tahoma" pitchFamily="34" charset="0"/>
              </a:rPr>
              <a:t> </a:t>
            </a:r>
          </a:p>
        </p:txBody>
      </p:sp>
      <p:sp>
        <p:nvSpPr>
          <p:cNvPr id="47122" name="Text Box 38"/>
          <p:cNvSpPr txBox="1">
            <a:spLocks noChangeArrowheads="1"/>
          </p:cNvSpPr>
          <p:nvPr/>
        </p:nvSpPr>
        <p:spPr bwMode="auto">
          <a:xfrm>
            <a:off x="323850" y="4292600"/>
            <a:ext cx="27828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 eaLnBrk="0" hangingPunct="0"/>
            <a:r>
              <a:rPr lang="en-US">
                <a:latin typeface="Tahoma" pitchFamily="34" charset="0"/>
                <a:cs typeface="Tahoma" pitchFamily="34" charset="0"/>
              </a:rPr>
              <a:t>move </a:t>
            </a:r>
            <a:r>
              <a:rPr lang="en-US" i="1">
                <a:solidFill>
                  <a:schemeClr val="accent1"/>
                </a:solidFill>
                <a:latin typeface="Tahoma" pitchFamily="34" charset="0"/>
                <a:cs typeface="Tahoma" pitchFamily="34" charset="0"/>
              </a:rPr>
              <a:t>memory register</a:t>
            </a:r>
          </a:p>
        </p:txBody>
      </p:sp>
      <p:sp>
        <p:nvSpPr>
          <p:cNvPr id="47123" name="Text Box 39"/>
          <p:cNvSpPr txBox="1">
            <a:spLocks noChangeArrowheads="1"/>
          </p:cNvSpPr>
          <p:nvPr/>
        </p:nvSpPr>
        <p:spPr bwMode="auto">
          <a:xfrm>
            <a:off x="1116013" y="1341438"/>
            <a:ext cx="9699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 eaLnBrk="0" hangingPunct="0"/>
            <a:r>
              <a:rPr lang="he-IL" sz="2400">
                <a:solidFill>
                  <a:schemeClr val="hlink"/>
                </a:solidFill>
              </a:rPr>
              <a:t>תבנית</a:t>
            </a:r>
            <a:endParaRPr lang="en-US" sz="2400">
              <a:solidFill>
                <a:schemeClr val="hlink"/>
              </a:solidFill>
            </a:endParaRPr>
          </a:p>
        </p:txBody>
      </p:sp>
      <p:sp>
        <p:nvSpPr>
          <p:cNvPr id="47124" name="Text Box 40"/>
          <p:cNvSpPr txBox="1">
            <a:spLocks noChangeArrowheads="1"/>
          </p:cNvSpPr>
          <p:nvPr/>
        </p:nvSpPr>
        <p:spPr bwMode="auto">
          <a:xfrm>
            <a:off x="4140200" y="1341438"/>
            <a:ext cx="954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 eaLnBrk="0" hangingPunct="0"/>
            <a:r>
              <a:rPr lang="he-IL" sz="2400">
                <a:solidFill>
                  <a:schemeClr val="hlink"/>
                </a:solidFill>
              </a:rPr>
              <a:t>דוגמה</a:t>
            </a:r>
            <a:endParaRPr lang="en-US" sz="2400">
              <a:solidFill>
                <a:schemeClr val="hlink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688" y="304800"/>
            <a:ext cx="7035800" cy="573088"/>
          </a:xfrm>
        </p:spPr>
        <p:txBody>
          <a:bodyPr/>
          <a:lstStyle/>
          <a:p>
            <a:pPr algn="r" rtl="1" eaLnBrk="1" hangingPunct="1">
              <a:defRPr/>
            </a:pPr>
            <a:r>
              <a:rPr lang="he-IL" dirty="0">
                <a:cs typeface="Arial" pitchFamily="34" charset="0"/>
              </a:rPr>
              <a:t>שיטות </a:t>
            </a:r>
            <a:r>
              <a:rPr lang="he-IL" dirty="0" err="1">
                <a:cs typeface="Arial" pitchFamily="34" charset="0"/>
              </a:rPr>
              <a:t>מיעון</a:t>
            </a:r>
            <a:r>
              <a:rPr lang="he-IL" dirty="0">
                <a:cs typeface="Arial" pitchFamily="34" charset="0"/>
              </a:rPr>
              <a:t> פשוטות</a:t>
            </a:r>
            <a:endParaRPr lang="en-US" dirty="0"/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3838" indent="-223838" defTabSz="895350" eaLnBrk="1" hangingPunct="1">
              <a:tabLst>
                <a:tab pos="2349500" algn="l"/>
                <a:tab pos="4114800" algn="l"/>
              </a:tabLst>
              <a:defRPr/>
            </a:pPr>
            <a:endParaRPr lang="en-US"/>
          </a:p>
          <a:p>
            <a:pPr marL="223838" indent="-223838" defTabSz="895350" eaLnBrk="1" hangingPunct="1">
              <a:tabLst>
                <a:tab pos="2349500" algn="l"/>
                <a:tab pos="4114800" algn="l"/>
              </a:tabLst>
              <a:defRPr/>
            </a:pPr>
            <a:r>
              <a:rPr lang="en-US"/>
              <a:t>1. Normal	(R)	Mem[Reg[R]]</a:t>
            </a:r>
          </a:p>
          <a:p>
            <a:pPr marL="560388" lvl="1" indent="-222250" algn="r" defTabSz="895350" rtl="1" eaLnBrk="1" hangingPunct="1">
              <a:tabLst>
                <a:tab pos="2349500" algn="l"/>
                <a:tab pos="4114800" algn="l"/>
              </a:tabLst>
              <a:defRPr/>
            </a:pPr>
            <a:endParaRPr lang="he-IL">
              <a:cs typeface="Arial" pitchFamily="34" charset="0"/>
            </a:endParaRPr>
          </a:p>
          <a:p>
            <a:pPr marL="560388" lvl="1" indent="-222250" algn="r" defTabSz="895350" rtl="1" eaLnBrk="1" hangingPunct="1">
              <a:tabLst>
                <a:tab pos="2349500" algn="l"/>
                <a:tab pos="4114800" algn="l"/>
              </a:tabLst>
              <a:defRPr/>
            </a:pPr>
            <a:r>
              <a:rPr lang="he-IL">
                <a:cs typeface="Arial" pitchFamily="34" charset="0"/>
              </a:rPr>
              <a:t>רגיסטר </a:t>
            </a:r>
            <a:r>
              <a:rPr lang="en-US">
                <a:cs typeface="Arial" pitchFamily="34" charset="0"/>
              </a:rPr>
              <a:t>R</a:t>
            </a:r>
            <a:r>
              <a:rPr lang="he-IL">
                <a:cs typeface="Arial" pitchFamily="34" charset="0"/>
              </a:rPr>
              <a:t> מכיל כתובת בזיכרון</a:t>
            </a:r>
          </a:p>
          <a:p>
            <a:pPr marL="560388" lvl="1" indent="-222250" algn="r" defTabSz="895350" rtl="1" eaLnBrk="1" hangingPunct="1">
              <a:tabLst>
                <a:tab pos="2349500" algn="l"/>
                <a:tab pos="4114800" algn="l"/>
              </a:tabLst>
              <a:defRPr/>
            </a:pPr>
            <a:r>
              <a:rPr lang="he-IL">
                <a:cs typeface="Arial" pitchFamily="34" charset="0"/>
              </a:rPr>
              <a:t>דוגמה:   </a:t>
            </a:r>
            <a:r>
              <a:rPr lang="en-US">
                <a:latin typeface="Courier New" pitchFamily="49" charset="0"/>
              </a:rPr>
              <a:t>move (R3),R1</a:t>
            </a:r>
            <a:endParaRPr lang="en-US"/>
          </a:p>
          <a:p>
            <a:pPr marL="223838" indent="-223838" defTabSz="895350" eaLnBrk="1" hangingPunct="1">
              <a:tabLst>
                <a:tab pos="2349500" algn="l"/>
                <a:tab pos="4114800" algn="l"/>
              </a:tabLst>
              <a:defRPr/>
            </a:pPr>
            <a:endParaRPr lang="en-US"/>
          </a:p>
          <a:p>
            <a:pPr marL="223838" indent="-223838" defTabSz="895350" eaLnBrk="1" hangingPunct="1">
              <a:tabLst>
                <a:tab pos="2349500" algn="l"/>
                <a:tab pos="4114800" algn="l"/>
              </a:tabLst>
              <a:defRPr/>
            </a:pPr>
            <a:r>
              <a:rPr lang="en-US"/>
              <a:t>2. Displacement	D(R)	Mem[Reg[R] + D]</a:t>
            </a:r>
          </a:p>
          <a:p>
            <a:pPr marL="560388" lvl="1" indent="-222250" algn="r" defTabSz="895350" rtl="1" eaLnBrk="1" hangingPunct="1">
              <a:tabLst>
                <a:tab pos="2349500" algn="l"/>
                <a:tab pos="4114800" algn="l"/>
              </a:tabLst>
              <a:defRPr/>
            </a:pPr>
            <a:endParaRPr lang="he-IL">
              <a:cs typeface="Arial" pitchFamily="34" charset="0"/>
            </a:endParaRPr>
          </a:p>
          <a:p>
            <a:pPr marL="560388" lvl="1" indent="-222250" algn="r" defTabSz="895350" rtl="1" eaLnBrk="1" hangingPunct="1">
              <a:tabLst>
                <a:tab pos="2349500" algn="l"/>
                <a:tab pos="4114800" algn="l"/>
              </a:tabLst>
              <a:defRPr/>
            </a:pPr>
            <a:r>
              <a:rPr lang="he-IL">
                <a:cs typeface="Arial" pitchFamily="34" charset="0"/>
              </a:rPr>
              <a:t>רגיסטר </a:t>
            </a:r>
            <a:r>
              <a:rPr lang="en-US">
                <a:cs typeface="Arial" pitchFamily="34" charset="0"/>
              </a:rPr>
              <a:t>R</a:t>
            </a:r>
            <a:r>
              <a:rPr lang="he-IL">
                <a:cs typeface="Arial" pitchFamily="34" charset="0"/>
              </a:rPr>
              <a:t> מציין התחלה של אזור בזיכרון. </a:t>
            </a:r>
            <a:endParaRPr lang="en-US"/>
          </a:p>
          <a:p>
            <a:pPr marL="560388" lvl="1" indent="-222250" algn="r" defTabSz="895350" rtl="1" eaLnBrk="1" hangingPunct="1">
              <a:tabLst>
                <a:tab pos="2349500" algn="l"/>
                <a:tab pos="4114800" algn="l"/>
              </a:tabLst>
              <a:defRPr/>
            </a:pPr>
            <a:r>
              <a:rPr lang="he-IL">
                <a:cs typeface="Arial" pitchFamily="34" charset="0"/>
              </a:rPr>
              <a:t>הקבוע </a:t>
            </a:r>
            <a:r>
              <a:rPr lang="en-US"/>
              <a:t>D</a:t>
            </a:r>
            <a:r>
              <a:rPr lang="he-IL">
                <a:cs typeface="Arial" pitchFamily="34" charset="0"/>
              </a:rPr>
              <a:t> מציין את ה </a:t>
            </a:r>
            <a:r>
              <a:rPr lang="en-US">
                <a:cs typeface="Arial" pitchFamily="34" charset="0"/>
              </a:rPr>
              <a:t>offset</a:t>
            </a:r>
            <a:r>
              <a:rPr lang="he-IL">
                <a:cs typeface="Arial" pitchFamily="34" charset="0"/>
              </a:rPr>
              <a:t> (תזוזה ממקום זה).</a:t>
            </a:r>
          </a:p>
          <a:p>
            <a:pPr marL="560388" lvl="1" indent="-222250" algn="r" defTabSz="895350" rtl="1" eaLnBrk="1" hangingPunct="1">
              <a:tabLst>
                <a:tab pos="2349500" algn="l"/>
                <a:tab pos="4114800" algn="l"/>
              </a:tabLst>
              <a:defRPr/>
            </a:pPr>
            <a:r>
              <a:rPr lang="he-IL">
                <a:cs typeface="Arial" pitchFamily="34" charset="0"/>
              </a:rPr>
              <a:t>דוגמה:    </a:t>
            </a:r>
            <a:r>
              <a:rPr lang="en-US">
                <a:latin typeface="Courier New" pitchFamily="49" charset="0"/>
              </a:rPr>
              <a:t>move 8(R8),R2</a:t>
            </a:r>
            <a:endParaRPr lang="en-US"/>
          </a:p>
          <a:p>
            <a:pPr marL="560388" lvl="1" indent="-222250" defTabSz="895350" eaLnBrk="1" hangingPunct="1">
              <a:tabLst>
                <a:tab pos="2349500" algn="l"/>
                <a:tab pos="4114800" algn="l"/>
              </a:tabLst>
              <a:defRPr/>
            </a:pPr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188640"/>
            <a:ext cx="8212137" cy="781050"/>
          </a:xfrm>
        </p:spPr>
        <p:txBody>
          <a:bodyPr/>
          <a:lstStyle/>
          <a:p>
            <a:pPr algn="r" rtl="1" eaLnBrk="1" hangingPunct="1">
              <a:defRPr/>
            </a:pPr>
            <a:r>
              <a:rPr lang="he-IL" dirty="0">
                <a:cs typeface="Arial" pitchFamily="34" charset="0"/>
              </a:rPr>
              <a:t>שיטת </a:t>
            </a:r>
            <a:r>
              <a:rPr lang="he-IL" dirty="0" err="1">
                <a:cs typeface="Arial" pitchFamily="34" charset="0"/>
              </a:rPr>
              <a:t>מיעון</a:t>
            </a:r>
            <a:r>
              <a:rPr lang="he-IL" dirty="0">
                <a:cs typeface="Arial" pitchFamily="34" charset="0"/>
              </a:rPr>
              <a:t> המתייחסת למערכים</a:t>
            </a:r>
            <a:endParaRPr lang="en-US" dirty="0">
              <a:cs typeface="Arial" pitchFamily="34" charset="0"/>
            </a:endParaRPr>
          </a:p>
        </p:txBody>
      </p:sp>
      <p:sp>
        <p:nvSpPr>
          <p:cNvPr id="491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chemeClr val="tx1"/>
                </a:solidFill>
                <a:effectLst/>
              </a:rPr>
              <a:t>3. move (R4,R6,4) R2</a:t>
            </a:r>
          </a:p>
          <a:p>
            <a:pPr algn="r" rtl="1" eaLnBrk="1" hangingPunct="1">
              <a:buFont typeface="Wingdings" pitchFamily="2" charset="2"/>
              <a:buChar char="l"/>
            </a:pPr>
            <a:r>
              <a:rPr lang="en-US">
                <a:solidFill>
                  <a:schemeClr val="tx1"/>
                </a:solidFill>
                <a:effectLst/>
              </a:rPr>
              <a:t>R4</a:t>
            </a:r>
            <a:r>
              <a:rPr lang="he-IL">
                <a:solidFill>
                  <a:schemeClr val="tx1"/>
                </a:solidFill>
                <a:effectLst/>
                <a:cs typeface="Arial" charset="0"/>
              </a:rPr>
              <a:t> מכיל כתובת של תחילת מערך.</a:t>
            </a:r>
          </a:p>
          <a:p>
            <a:pPr algn="r" rtl="1" eaLnBrk="1" hangingPunct="1">
              <a:buFont typeface="Wingdings" pitchFamily="2" charset="2"/>
              <a:buChar char="l"/>
            </a:pPr>
            <a:r>
              <a:rPr lang="en-US">
                <a:solidFill>
                  <a:schemeClr val="tx1"/>
                </a:solidFill>
                <a:effectLst/>
                <a:cs typeface="Arial" charset="0"/>
              </a:rPr>
              <a:t>R6</a:t>
            </a:r>
            <a:r>
              <a:rPr lang="he-IL">
                <a:solidFill>
                  <a:schemeClr val="tx1"/>
                </a:solidFill>
                <a:effectLst/>
                <a:cs typeface="Arial" charset="0"/>
              </a:rPr>
              <a:t> מכיל את מספר הקפיצות קדימה במערך בבתים.</a:t>
            </a:r>
          </a:p>
          <a:p>
            <a:pPr algn="r" rtl="1" eaLnBrk="1" hangingPunct="1">
              <a:buFont typeface="Wingdings" pitchFamily="2" charset="2"/>
              <a:buChar char="l"/>
            </a:pPr>
            <a:r>
              <a:rPr lang="he-IL">
                <a:solidFill>
                  <a:schemeClr val="tx1"/>
                </a:solidFill>
                <a:effectLst/>
                <a:cs typeface="Arial" charset="0"/>
              </a:rPr>
              <a:t>4 הוא גודל הקפיצה (נקבע על פי הטיפוס).</a:t>
            </a:r>
          </a:p>
          <a:p>
            <a:pPr algn="r" rtl="1" eaLnBrk="1" hangingPunct="1">
              <a:buFont typeface="Wingdings" pitchFamily="2" charset="2"/>
              <a:buChar char="l"/>
            </a:pPr>
            <a:r>
              <a:rPr lang="he-IL">
                <a:solidFill>
                  <a:schemeClr val="tx1"/>
                </a:solidFill>
                <a:effectLst/>
                <a:cs typeface="Arial" charset="0"/>
              </a:rPr>
              <a:t>התוצאה מועברת ל </a:t>
            </a:r>
            <a:r>
              <a:rPr lang="en-US">
                <a:solidFill>
                  <a:schemeClr val="tx1"/>
                </a:solidFill>
                <a:effectLst/>
                <a:cs typeface="Arial" charset="0"/>
              </a:rPr>
              <a:t>R2</a:t>
            </a:r>
            <a:r>
              <a:rPr lang="he-IL">
                <a:solidFill>
                  <a:schemeClr val="tx1"/>
                </a:solidFill>
                <a:effectLst/>
                <a:cs typeface="Arial" charset="0"/>
              </a:rPr>
              <a:t>.</a:t>
            </a:r>
          </a:p>
          <a:p>
            <a:pPr algn="r" rtl="1" eaLnBrk="1" hangingPunct="1">
              <a:buFont typeface="Wingdings" pitchFamily="2" charset="2"/>
              <a:buChar char="l"/>
            </a:pPr>
            <a:endParaRPr lang="he-IL">
              <a:solidFill>
                <a:schemeClr val="tx1"/>
              </a:solidFill>
              <a:effectLst/>
              <a:cs typeface="Arial" charset="0"/>
            </a:endParaRPr>
          </a:p>
          <a:p>
            <a:pPr algn="r" rtl="1" eaLnBrk="1" hangingPunct="1">
              <a:buFont typeface="Wingdings" pitchFamily="2" charset="2"/>
              <a:buChar char="l"/>
            </a:pPr>
            <a:r>
              <a:rPr lang="he-IL">
                <a:solidFill>
                  <a:schemeClr val="tx1"/>
                </a:solidFill>
                <a:effectLst/>
                <a:cs typeface="Arial" charset="0"/>
              </a:rPr>
              <a:t>למשל, ניתן לממש כך את:</a:t>
            </a:r>
          </a:p>
          <a:p>
            <a:pPr eaLnBrk="1" hangingPunct="1"/>
            <a:r>
              <a:rPr lang="en-US">
                <a:solidFill>
                  <a:schemeClr val="tx1"/>
                </a:solidFill>
                <a:effectLst/>
              </a:rPr>
              <a:t>int a[10];</a:t>
            </a:r>
          </a:p>
          <a:p>
            <a:pPr eaLnBrk="1" hangingPunct="1"/>
            <a:r>
              <a:rPr lang="en-US">
                <a:solidFill>
                  <a:schemeClr val="tx1"/>
                </a:solidFill>
                <a:effectLst/>
              </a:rPr>
              <a:t>int j = a[3];</a:t>
            </a:r>
            <a:endParaRPr lang="en-US">
              <a:solidFill>
                <a:schemeClr val="tx1"/>
              </a:solidFill>
              <a:effectLst/>
              <a:cs typeface="Arial" charset="0"/>
            </a:endParaRPr>
          </a:p>
        </p:txBody>
      </p:sp>
    </p:spTree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04813" y="247650"/>
            <a:ext cx="8343900" cy="781050"/>
          </a:xfrm>
        </p:spPr>
        <p:txBody>
          <a:bodyPr/>
          <a:lstStyle/>
          <a:p>
            <a:pPr algn="r" rtl="1" eaLnBrk="1" hangingPunct="1">
              <a:defRPr/>
            </a:pPr>
            <a:r>
              <a:rPr lang="he-IL" dirty="0">
                <a:cs typeface="Arial" pitchFamily="34" charset="0"/>
              </a:rPr>
              <a:t>הפקודה </a:t>
            </a:r>
            <a:r>
              <a:rPr lang="en-US" dirty="0" err="1"/>
              <a:t>leal</a:t>
            </a:r>
            <a:endParaRPr lang="en-US" dirty="0">
              <a:cs typeface="Arial" pitchFamily="34" charset="0"/>
            </a:endParaRPr>
          </a:p>
        </p:txBody>
      </p:sp>
      <p:sp>
        <p:nvSpPr>
          <p:cNvPr id="201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 eaLnBrk="1" hangingPunct="1">
              <a:defRPr/>
            </a:pPr>
            <a:r>
              <a:rPr lang="he-IL" dirty="0">
                <a:cs typeface="Arial" pitchFamily="34" charset="0"/>
              </a:rPr>
              <a:t>הפקודה </a:t>
            </a:r>
            <a:r>
              <a:rPr lang="en-US" dirty="0" err="1">
                <a:cs typeface="Arial" pitchFamily="34" charset="0"/>
              </a:rPr>
              <a:t>leal</a:t>
            </a:r>
            <a:r>
              <a:rPr lang="en-US" dirty="0">
                <a:cs typeface="Arial" pitchFamily="34" charset="0"/>
              </a:rPr>
              <a:t> – load effective address (long)</a:t>
            </a:r>
          </a:p>
          <a:p>
            <a:pPr eaLnBrk="1" hangingPunct="1">
              <a:defRPr/>
            </a:pPr>
            <a:r>
              <a:rPr lang="en-US" dirty="0" err="1">
                <a:solidFill>
                  <a:srgbClr val="000033"/>
                </a:solidFill>
                <a:cs typeface="Arial" pitchFamily="34" charset="0"/>
              </a:rPr>
              <a:t>leal</a:t>
            </a:r>
            <a:r>
              <a:rPr lang="en-US" dirty="0">
                <a:solidFill>
                  <a:srgbClr val="000033"/>
                </a:solidFill>
                <a:cs typeface="Arial" pitchFamily="34" charset="0"/>
              </a:rPr>
              <a:t> (R1 R2 4) R3</a:t>
            </a:r>
          </a:p>
          <a:p>
            <a:pPr algn="r" rtl="1" eaLnBrk="1" hangingPunct="1">
              <a:buFont typeface="Wingdings" pitchFamily="2" charset="2"/>
              <a:buChar char="l"/>
              <a:defRPr/>
            </a:pPr>
            <a:r>
              <a:rPr lang="he-IL" dirty="0">
                <a:cs typeface="Arial" pitchFamily="34" charset="0"/>
              </a:rPr>
              <a:t>דומה ל </a:t>
            </a:r>
            <a:r>
              <a:rPr lang="en-US" dirty="0">
                <a:cs typeface="Arial" pitchFamily="34" charset="0"/>
              </a:rPr>
              <a:t>move</a:t>
            </a:r>
            <a:r>
              <a:rPr lang="he-IL" dirty="0">
                <a:cs typeface="Arial" pitchFamily="34" charset="0"/>
              </a:rPr>
              <a:t> אבל במקום להעביר את התוכן של הזיכרון, מעביר את הכתובת. </a:t>
            </a:r>
          </a:p>
          <a:p>
            <a:pPr algn="r" rtl="1" eaLnBrk="1" hangingPunct="1">
              <a:buFont typeface="Wingdings" pitchFamily="2" charset="2"/>
              <a:buChar char="l"/>
              <a:defRPr/>
            </a:pPr>
            <a:r>
              <a:rPr lang="he-IL" dirty="0">
                <a:cs typeface="Arial" pitchFamily="34" charset="0"/>
              </a:rPr>
              <a:t>דוגמה:</a:t>
            </a:r>
            <a:r>
              <a:rPr lang="en-US" dirty="0">
                <a:cs typeface="Arial" pitchFamily="34" charset="0"/>
              </a:rPr>
              <a:t> </a:t>
            </a:r>
            <a:r>
              <a:rPr lang="he-IL" dirty="0">
                <a:cs typeface="Arial" pitchFamily="34" charset="0"/>
              </a:rPr>
              <a:t>	</a:t>
            </a:r>
            <a:r>
              <a:rPr lang="he-IL" dirty="0">
                <a:solidFill>
                  <a:srgbClr val="000033"/>
                </a:solidFill>
                <a:cs typeface="Arial" pitchFamily="34" charset="0"/>
              </a:rPr>
              <a:t>  </a:t>
            </a:r>
            <a:r>
              <a:rPr lang="en-US" dirty="0">
                <a:solidFill>
                  <a:srgbClr val="000033"/>
                </a:solidFill>
                <a:cs typeface="Arial" pitchFamily="34" charset="0"/>
              </a:rPr>
              <a:t>x = &amp;y;</a:t>
            </a:r>
            <a:r>
              <a:rPr lang="he-IL" dirty="0">
                <a:cs typeface="Arial" pitchFamily="34" charset="0"/>
              </a:rPr>
              <a:t> </a:t>
            </a:r>
          </a:p>
          <a:p>
            <a:pPr lvl="1" algn="r" rtl="1" eaLnBrk="1" hangingPunct="1">
              <a:defRPr/>
            </a:pPr>
            <a:r>
              <a:rPr lang="he-IL" dirty="0">
                <a:cs typeface="Arial" pitchFamily="34" charset="0"/>
              </a:rPr>
              <a:t>נניח ש -</a:t>
            </a:r>
            <a:r>
              <a:rPr lang="en-US" dirty="0">
                <a:solidFill>
                  <a:srgbClr val="000033"/>
                </a:solidFill>
                <a:cs typeface="Arial" pitchFamily="34" charset="0"/>
              </a:rPr>
              <a:t>y</a:t>
            </a:r>
            <a:r>
              <a:rPr lang="en-US" dirty="0">
                <a:cs typeface="Arial" pitchFamily="34" charset="0"/>
              </a:rPr>
              <a:t> </a:t>
            </a:r>
            <a:r>
              <a:rPr lang="he-IL" dirty="0">
                <a:cs typeface="Arial" pitchFamily="34" charset="0"/>
              </a:rPr>
              <a:t> לוקאלי , ו </a:t>
            </a:r>
            <a:r>
              <a:rPr lang="en-US" dirty="0">
                <a:cs typeface="Arial" pitchFamily="34" charset="0"/>
              </a:rPr>
              <a:t>x</a:t>
            </a:r>
            <a:r>
              <a:rPr lang="he-IL" dirty="0">
                <a:cs typeface="Arial" pitchFamily="34" charset="0"/>
              </a:rPr>
              <a:t> מיוצג על ידי </a:t>
            </a:r>
            <a:r>
              <a:rPr lang="en-US" dirty="0">
                <a:cs typeface="Arial" pitchFamily="34" charset="0"/>
              </a:rPr>
              <a:t>R3</a:t>
            </a:r>
            <a:endParaRPr lang="he-IL" dirty="0">
              <a:cs typeface="Arial" pitchFamily="34" charset="0"/>
            </a:endParaRPr>
          </a:p>
          <a:p>
            <a:pPr lvl="1" algn="r" rtl="1" eaLnBrk="1" hangingPunct="1">
              <a:defRPr/>
            </a:pPr>
            <a:r>
              <a:rPr lang="he-IL" dirty="0">
                <a:cs typeface="Arial" pitchFamily="34" charset="0"/>
              </a:rPr>
              <a:t>המהדר יודע איפה הוא שומר את </a:t>
            </a:r>
            <a:r>
              <a:rPr lang="en-US" dirty="0">
                <a:cs typeface="Arial" pitchFamily="34" charset="0"/>
              </a:rPr>
              <a:t>y</a:t>
            </a:r>
            <a:r>
              <a:rPr lang="he-IL" dirty="0">
                <a:cs typeface="Arial" pitchFamily="34" charset="0"/>
              </a:rPr>
              <a:t> יחסית ל </a:t>
            </a:r>
            <a:r>
              <a:rPr lang="en-US" dirty="0">
                <a:cs typeface="Arial" pitchFamily="34" charset="0"/>
              </a:rPr>
              <a:t>frame-pointer</a:t>
            </a:r>
            <a:r>
              <a:rPr lang="he-IL" dirty="0">
                <a:cs typeface="Arial" pitchFamily="34" charset="0"/>
              </a:rPr>
              <a:t>: נניח שזה המשתנה </a:t>
            </a:r>
            <a:r>
              <a:rPr lang="en-US" dirty="0">
                <a:cs typeface="Arial" pitchFamily="34" charset="0"/>
              </a:rPr>
              <a:t>int</a:t>
            </a:r>
            <a:r>
              <a:rPr lang="he-IL" dirty="0">
                <a:cs typeface="Arial" pitchFamily="34" charset="0"/>
              </a:rPr>
              <a:t> השלישי בתחילת המסגרת.</a:t>
            </a:r>
          </a:p>
          <a:p>
            <a:pPr lvl="1" algn="r" rtl="1" eaLnBrk="1" hangingPunct="1">
              <a:defRPr/>
            </a:pPr>
            <a:r>
              <a:rPr lang="he-IL" dirty="0">
                <a:cs typeface="Arial" pitchFamily="34" charset="0"/>
              </a:rPr>
              <a:t>הפקודה תהיה</a:t>
            </a:r>
          </a:p>
          <a:p>
            <a:pPr eaLnBrk="1" hangingPunct="1">
              <a:defRPr/>
            </a:pPr>
            <a:r>
              <a:rPr lang="en-US" dirty="0" err="1">
                <a:solidFill>
                  <a:srgbClr val="000033"/>
                </a:solidFill>
                <a:cs typeface="Arial" pitchFamily="34" charset="0"/>
              </a:rPr>
              <a:t>leal</a:t>
            </a:r>
            <a:r>
              <a:rPr lang="en-US" dirty="0">
                <a:solidFill>
                  <a:srgbClr val="000033"/>
                </a:solidFill>
                <a:cs typeface="Arial" pitchFamily="34" charset="0"/>
              </a:rPr>
              <a:t> (R8, -3, 4) R3</a:t>
            </a:r>
          </a:p>
          <a:p>
            <a:pPr algn="r" rtl="1" eaLnBrk="1" hangingPunct="1">
              <a:defRPr/>
            </a:pPr>
            <a:endParaRPr lang="en-US" dirty="0">
              <a:cs typeface="Arial" pitchFamily="34" charset="0"/>
            </a:endParaRPr>
          </a:p>
        </p:txBody>
      </p:sp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162372" y="304800"/>
            <a:ext cx="7658100" cy="573088"/>
          </a:xfrm>
        </p:spPr>
        <p:txBody>
          <a:bodyPr/>
          <a:lstStyle/>
          <a:p>
            <a:pPr algn="r" rtl="1" eaLnBrk="1" hangingPunct="1">
              <a:defRPr/>
            </a:pPr>
            <a:r>
              <a:rPr lang="he-IL" dirty="0">
                <a:cs typeface="Arial" pitchFamily="34" charset="0"/>
              </a:rPr>
              <a:t>דוגמה לשימוש בשיטות </a:t>
            </a:r>
            <a:r>
              <a:rPr lang="he-IL" dirty="0" err="1">
                <a:cs typeface="Arial" pitchFamily="34" charset="0"/>
              </a:rPr>
              <a:t>מיעון</a:t>
            </a:r>
            <a:r>
              <a:rPr lang="he-IL" dirty="0">
                <a:cs typeface="Arial" pitchFamily="34" charset="0"/>
              </a:rPr>
              <a:t> פשוטות</a:t>
            </a:r>
            <a:endParaRPr lang="en-US" dirty="0">
              <a:cs typeface="Arial" pitchFamily="34" charset="0"/>
            </a:endParaRPr>
          </a:p>
        </p:txBody>
      </p:sp>
      <p:sp>
        <p:nvSpPr>
          <p:cNvPr id="53250" name="Rectangle 3"/>
          <p:cNvSpPr>
            <a:spLocks noChangeArrowheads="1"/>
          </p:cNvSpPr>
          <p:nvPr/>
        </p:nvSpPr>
        <p:spPr bwMode="auto">
          <a:xfrm>
            <a:off x="311150" y="1268413"/>
            <a:ext cx="3962400" cy="2024062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 rtl="0" eaLnBrk="0" hangingPunct="0"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void swap(int *xp, int *yp) </a:t>
            </a:r>
          </a:p>
          <a:p>
            <a:pPr algn="l" rtl="0" eaLnBrk="0" hangingPunct="0"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{</a:t>
            </a:r>
          </a:p>
          <a:p>
            <a:pPr algn="l" rtl="0" eaLnBrk="0" hangingPunct="0"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  int t0 = *xp;</a:t>
            </a:r>
          </a:p>
          <a:p>
            <a:pPr algn="l" rtl="0" eaLnBrk="0" hangingPunct="0"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  int t1 = *yp;</a:t>
            </a:r>
          </a:p>
          <a:p>
            <a:pPr algn="l" rtl="0" eaLnBrk="0" hangingPunct="0"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  *xp = t1;</a:t>
            </a:r>
          </a:p>
          <a:p>
            <a:pPr algn="l" rtl="0" eaLnBrk="0" hangingPunct="0"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  *yp = t0;</a:t>
            </a:r>
          </a:p>
          <a:p>
            <a:pPr algn="l" rtl="0" eaLnBrk="0" hangingPunct="0"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}</a:t>
            </a:r>
          </a:p>
        </p:txBody>
      </p:sp>
      <p:sp>
        <p:nvSpPr>
          <p:cNvPr id="53251" name="Rectangle 4"/>
          <p:cNvSpPr>
            <a:spLocks noChangeArrowheads="1"/>
          </p:cNvSpPr>
          <p:nvPr/>
        </p:nvSpPr>
        <p:spPr bwMode="auto">
          <a:xfrm>
            <a:off x="4859338" y="1844675"/>
            <a:ext cx="3352800" cy="283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 rtl="0" eaLnBrk="0" hangingPunct="0"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swap:</a:t>
            </a:r>
          </a:p>
          <a:p>
            <a:pPr algn="l" rtl="0" eaLnBrk="0" hangingPunct="0"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		</a:t>
            </a:r>
          </a:p>
          <a:p>
            <a:pPr algn="l" rtl="0" eaLnBrk="0" hangingPunct="0"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	move 12(R8),R3</a:t>
            </a:r>
          </a:p>
          <a:p>
            <a:pPr algn="l" rtl="0" eaLnBrk="0" hangingPunct="0"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	move 8(R8),R2</a:t>
            </a:r>
          </a:p>
          <a:p>
            <a:pPr algn="l" rtl="0" eaLnBrk="0" hangingPunct="0"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	move (R3),R1</a:t>
            </a:r>
          </a:p>
          <a:p>
            <a:pPr algn="l" rtl="0" eaLnBrk="0" hangingPunct="0"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	move (R2),R4</a:t>
            </a:r>
          </a:p>
          <a:p>
            <a:pPr algn="l" rtl="0" eaLnBrk="0" hangingPunct="0"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	move R1,(R2)</a:t>
            </a:r>
          </a:p>
          <a:p>
            <a:pPr algn="l" rtl="0" eaLnBrk="0" hangingPunct="0"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	move R4,(R3)</a:t>
            </a:r>
          </a:p>
          <a:p>
            <a:pPr algn="l" rtl="0" eaLnBrk="0" hangingPunct="0">
              <a:tabLst>
                <a:tab pos="457200" algn="l"/>
                <a:tab pos="1485900" algn="l"/>
              </a:tabLst>
            </a:pPr>
            <a:endParaRPr lang="en-US">
              <a:latin typeface="Courier New" pitchFamily="49" charset="0"/>
            </a:endParaRPr>
          </a:p>
          <a:p>
            <a:pPr algn="l" rtl="0" eaLnBrk="0" hangingPunct="0"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	</a:t>
            </a:r>
          </a:p>
        </p:txBody>
      </p:sp>
      <p:sp>
        <p:nvSpPr>
          <p:cNvPr id="53252" name="AutoShape 5"/>
          <p:cNvSpPr>
            <a:spLocks/>
          </p:cNvSpPr>
          <p:nvPr/>
        </p:nvSpPr>
        <p:spPr bwMode="auto">
          <a:xfrm>
            <a:off x="7696200" y="2514600"/>
            <a:ext cx="228600" cy="1600200"/>
          </a:xfrm>
          <a:prstGeom prst="rightBrace">
            <a:avLst>
              <a:gd name="adj1" fmla="val 58333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rtl="0" eaLnBrk="0" hangingPunct="0">
              <a:lnSpc>
                <a:spcPct val="90000"/>
              </a:lnSpc>
            </a:pPr>
            <a:endParaRPr lang="he-IL"/>
          </a:p>
        </p:txBody>
      </p:sp>
      <p:sp>
        <p:nvSpPr>
          <p:cNvPr id="53253" name="Text Box 6"/>
          <p:cNvSpPr txBox="1">
            <a:spLocks noChangeArrowheads="1"/>
          </p:cNvSpPr>
          <p:nvPr/>
        </p:nvSpPr>
        <p:spPr bwMode="auto">
          <a:xfrm>
            <a:off x="8001000" y="3124200"/>
            <a:ext cx="4873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 eaLnBrk="0" hangingPunct="0"/>
            <a:r>
              <a:rPr lang="he-IL"/>
              <a:t>גוף</a:t>
            </a:r>
            <a:endParaRPr lang="en-US"/>
          </a:p>
        </p:txBody>
      </p:sp>
      <p:sp>
        <p:nvSpPr>
          <p:cNvPr id="53254" name="AutoShape 11"/>
          <p:cNvSpPr>
            <a:spLocks noChangeArrowheads="1"/>
          </p:cNvSpPr>
          <p:nvPr/>
        </p:nvSpPr>
        <p:spPr bwMode="auto">
          <a:xfrm>
            <a:off x="1908175" y="3644900"/>
            <a:ext cx="2447925" cy="576263"/>
          </a:xfrm>
          <a:prstGeom prst="wedgeRectCallout">
            <a:avLst>
              <a:gd name="adj1" fmla="val 92282"/>
              <a:gd name="adj2" fmla="val -223278"/>
            </a:avLst>
          </a:prstGeom>
          <a:noFill/>
          <a:ln w="19050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lIns="45720" rIns="45720" anchor="ctr"/>
          <a:lstStyle/>
          <a:p>
            <a:pPr algn="ctr" eaLnBrk="0" hangingPunct="0">
              <a:lnSpc>
                <a:spcPct val="90000"/>
              </a:lnSpc>
            </a:pPr>
            <a:r>
              <a:rPr lang="he-IL"/>
              <a:t>כתובת של </a:t>
            </a:r>
            <a:r>
              <a:rPr lang="en-US"/>
              <a:t>yp</a:t>
            </a:r>
            <a:r>
              <a:rPr lang="he-IL"/>
              <a:t> מזיכרון ל</a:t>
            </a:r>
            <a:r>
              <a:rPr lang="en-US"/>
              <a:t>R3 </a:t>
            </a:r>
          </a:p>
        </p:txBody>
      </p:sp>
      <p:sp>
        <p:nvSpPr>
          <p:cNvPr id="53255" name="AutoShape 12"/>
          <p:cNvSpPr>
            <a:spLocks noChangeArrowheads="1"/>
          </p:cNvSpPr>
          <p:nvPr/>
        </p:nvSpPr>
        <p:spPr bwMode="auto">
          <a:xfrm>
            <a:off x="2267745" y="5445125"/>
            <a:ext cx="2591594" cy="864195"/>
          </a:xfrm>
          <a:prstGeom prst="wedgeRectCallout">
            <a:avLst>
              <a:gd name="adj1" fmla="val 67609"/>
              <a:gd name="adj2" fmla="val -314614"/>
            </a:avLst>
          </a:prstGeom>
          <a:noFill/>
          <a:ln w="19050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lIns="45720" rIns="45720" anchor="ctr"/>
          <a:lstStyle/>
          <a:p>
            <a:pPr algn="ctr" eaLnBrk="0" hangingPunct="0">
              <a:lnSpc>
                <a:spcPct val="90000"/>
              </a:lnSpc>
            </a:pPr>
            <a:r>
              <a:rPr lang="he-IL" dirty="0"/>
              <a:t>תוכן </a:t>
            </a:r>
            <a:r>
              <a:rPr lang="he-IL" dirty="0" err="1"/>
              <a:t>המוצבע</a:t>
            </a:r>
            <a:r>
              <a:rPr lang="he-IL" dirty="0"/>
              <a:t> על ידי הכתובת ב</a:t>
            </a:r>
            <a:r>
              <a:rPr lang="en-US" dirty="0"/>
              <a:t>R3 </a:t>
            </a:r>
            <a:r>
              <a:rPr lang="he-IL" dirty="0"/>
              <a:t> לרגיסטר </a:t>
            </a:r>
            <a:r>
              <a:rPr lang="en-US" dirty="0"/>
              <a:t>R1 </a:t>
            </a:r>
            <a:r>
              <a:rPr lang="he-IL" dirty="0"/>
              <a:t> (שקול ל </a:t>
            </a:r>
            <a:r>
              <a:rPr lang="en-US" dirty="0"/>
              <a:t>t1</a:t>
            </a:r>
            <a:r>
              <a:rPr lang="he-IL" dirty="0"/>
              <a:t>).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688" y="263625"/>
            <a:ext cx="7062787" cy="573087"/>
          </a:xfrm>
        </p:spPr>
        <p:txBody>
          <a:bodyPr/>
          <a:lstStyle/>
          <a:p>
            <a:pPr algn="r" rtl="1" eaLnBrk="1" hangingPunct="1">
              <a:defRPr/>
            </a:pPr>
            <a:r>
              <a:rPr lang="he-IL" dirty="0">
                <a:cs typeface="Arial" pitchFamily="34" charset="0"/>
              </a:rPr>
              <a:t>ננסה להבין איך </a:t>
            </a:r>
            <a:r>
              <a:rPr lang="en-US" dirty="0"/>
              <a:t>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Swap</a:t>
            </a:r>
            <a:r>
              <a:rPr lang="he-IL" dirty="0">
                <a:cs typeface="Arial" pitchFamily="34" charset="0"/>
              </a:rPr>
              <a:t>מבוצעת</a:t>
            </a:r>
            <a:endParaRPr lang="en-US" dirty="0">
              <a:cs typeface="Arial" pitchFamily="34" charset="0"/>
            </a:endParaRPr>
          </a:p>
        </p:txBody>
      </p:sp>
      <p:sp>
        <p:nvSpPr>
          <p:cNvPr id="55298" name="Rectangle 3"/>
          <p:cNvSpPr>
            <a:spLocks noChangeArrowheads="1"/>
          </p:cNvSpPr>
          <p:nvPr/>
        </p:nvSpPr>
        <p:spPr bwMode="auto">
          <a:xfrm>
            <a:off x="304800" y="1268413"/>
            <a:ext cx="3962400" cy="2024062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 rtl="0" eaLnBrk="0" hangingPunct="0"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void swap(int *xp, int *yp) </a:t>
            </a:r>
          </a:p>
          <a:p>
            <a:pPr algn="l" rtl="0" eaLnBrk="0" hangingPunct="0"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{</a:t>
            </a:r>
          </a:p>
          <a:p>
            <a:pPr algn="l" rtl="0" eaLnBrk="0" hangingPunct="0"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  int t0 = *xp;</a:t>
            </a:r>
          </a:p>
          <a:p>
            <a:pPr algn="l" rtl="0" eaLnBrk="0" hangingPunct="0"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  int t1 = *yp;</a:t>
            </a:r>
          </a:p>
          <a:p>
            <a:pPr algn="l" rtl="0" eaLnBrk="0" hangingPunct="0"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  *xp = t1;</a:t>
            </a:r>
          </a:p>
          <a:p>
            <a:pPr algn="l" rtl="0" eaLnBrk="0" hangingPunct="0"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  *yp = t0;</a:t>
            </a:r>
          </a:p>
          <a:p>
            <a:pPr algn="l" rtl="0" eaLnBrk="0" hangingPunct="0"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}</a:t>
            </a:r>
          </a:p>
        </p:txBody>
      </p:sp>
      <p:sp>
        <p:nvSpPr>
          <p:cNvPr id="55299" name="Text Box 5"/>
          <p:cNvSpPr txBox="1">
            <a:spLocks noChangeArrowheads="1"/>
          </p:cNvSpPr>
          <p:nvPr/>
        </p:nvSpPr>
        <p:spPr bwMode="auto">
          <a:xfrm>
            <a:off x="7772400" y="1376363"/>
            <a:ext cx="946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 eaLnBrk="0" hangingPunct="0"/>
            <a:r>
              <a:rPr lang="en-US" sz="2400"/>
              <a:t>Stack</a:t>
            </a:r>
          </a:p>
        </p:txBody>
      </p:sp>
      <p:sp>
        <p:nvSpPr>
          <p:cNvPr id="55300" name="Text Box 22"/>
          <p:cNvSpPr txBox="1">
            <a:spLocks noChangeArrowheads="1"/>
          </p:cNvSpPr>
          <p:nvPr/>
        </p:nvSpPr>
        <p:spPr bwMode="auto">
          <a:xfrm>
            <a:off x="755650" y="4664075"/>
            <a:ext cx="8064500" cy="99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5720" rIns="45720">
            <a:spAutoFit/>
          </a:bodyPr>
          <a:lstStyle/>
          <a:p>
            <a:pPr eaLnBrk="0" hangingPunct="0">
              <a:lnSpc>
                <a:spcPct val="110000"/>
              </a:lnSpc>
              <a:buFontTx/>
              <a:buChar char="•"/>
            </a:pPr>
            <a:r>
              <a:rPr lang="he-IL">
                <a:ea typeface="Arial Unicode MS" pitchFamily="34" charset="-128"/>
                <a:cs typeface="Arial Unicode MS" pitchFamily="34" charset="-128"/>
              </a:rPr>
              <a:t>כיצד </a:t>
            </a:r>
            <a:r>
              <a:rPr lang="en-US">
                <a:ea typeface="Arial Unicode MS" pitchFamily="34" charset="-128"/>
                <a:cs typeface="Arial Unicode MS" pitchFamily="34" charset="-128"/>
              </a:rPr>
              <a:t>R8</a:t>
            </a:r>
            <a:r>
              <a:rPr lang="he-IL">
                <a:ea typeface="Arial Unicode MS" pitchFamily="34" charset="-128"/>
                <a:cs typeface="Arial Unicode MS" pitchFamily="34" charset="-128"/>
              </a:rPr>
              <a:t> מכיל את הכתובת של המסגרת </a:t>
            </a:r>
            <a:r>
              <a:rPr lang="en-US">
                <a:ea typeface="Arial Unicode MS" pitchFamily="34" charset="-128"/>
                <a:cs typeface="Arial Unicode MS" pitchFamily="34" charset="-128"/>
              </a:rPr>
              <a:t>(frame pointer)</a:t>
            </a:r>
            <a:r>
              <a:rPr lang="he-IL">
                <a:ea typeface="Arial Unicode MS" pitchFamily="34" charset="-128"/>
                <a:cs typeface="Arial Unicode MS" pitchFamily="34" charset="-128"/>
              </a:rPr>
              <a:t> ? </a:t>
            </a:r>
          </a:p>
          <a:p>
            <a:pPr marL="628650" lvl="1" indent="-171450" eaLnBrk="0" hangingPunct="0">
              <a:lnSpc>
                <a:spcPct val="110000"/>
              </a:lnSpc>
              <a:buFontTx/>
              <a:buChar char="•"/>
            </a:pPr>
            <a:r>
              <a:rPr lang="he-IL">
                <a:ea typeface="Arial Unicode MS" pitchFamily="34" charset="-128"/>
                <a:cs typeface="Arial Unicode MS" pitchFamily="34" charset="-128"/>
              </a:rPr>
              <a:t>כשהפונקציה נקראת, נעשית הקצאה של מסגרת (</a:t>
            </a:r>
            <a:r>
              <a:rPr lang="en-US">
                <a:ea typeface="Arial Unicode MS" pitchFamily="34" charset="-128"/>
                <a:cs typeface="Arial Unicode MS" pitchFamily="34" charset="-128"/>
              </a:rPr>
              <a:t>(frame</a:t>
            </a:r>
            <a:r>
              <a:rPr lang="he-IL">
                <a:ea typeface="Arial Unicode MS" pitchFamily="34" charset="-128"/>
                <a:cs typeface="Arial Unicode MS" pitchFamily="34" charset="-128"/>
              </a:rPr>
              <a:t> חדשה. המצביע למקום זה בזיכרון מוכנס באופן אוטומטי ל </a:t>
            </a:r>
            <a:r>
              <a:rPr lang="en-US">
                <a:ea typeface="Arial Unicode MS" pitchFamily="34" charset="-128"/>
                <a:cs typeface="Arial Unicode MS" pitchFamily="34" charset="-128"/>
              </a:rPr>
              <a:t>R8</a:t>
            </a:r>
            <a:r>
              <a:rPr lang="he-IL">
                <a:ea typeface="Arial Unicode MS" pitchFamily="34" charset="-128"/>
                <a:cs typeface="Arial Unicode MS" pitchFamily="34" charset="-128"/>
              </a:rPr>
              <a:t>. </a:t>
            </a:r>
            <a:endParaRPr lang="en-US"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55301" name="Group 38"/>
          <p:cNvGrpSpPr>
            <a:grpSpLocks/>
          </p:cNvGrpSpPr>
          <p:nvPr/>
        </p:nvGrpSpPr>
        <p:grpSpPr bwMode="auto">
          <a:xfrm>
            <a:off x="5638800" y="914400"/>
            <a:ext cx="3032125" cy="3352800"/>
            <a:chOff x="3408" y="672"/>
            <a:chExt cx="1910" cy="2112"/>
          </a:xfrm>
        </p:grpSpPr>
        <p:sp>
          <p:nvSpPr>
            <p:cNvPr id="55302" name="Rectangle 39"/>
            <p:cNvSpPr>
              <a:spLocks noChangeArrowheads="1"/>
            </p:cNvSpPr>
            <p:nvPr/>
          </p:nvSpPr>
          <p:spPr bwMode="auto">
            <a:xfrm>
              <a:off x="3984" y="1584"/>
              <a:ext cx="672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rtl="0" eaLnBrk="0" hangingPunct="0"/>
              <a:r>
                <a:rPr lang="en-US">
                  <a:latin typeface="Courier New" pitchFamily="49" charset="0"/>
                </a:rPr>
                <a:t>yp</a:t>
              </a:r>
            </a:p>
          </p:txBody>
        </p:sp>
        <p:sp>
          <p:nvSpPr>
            <p:cNvPr id="55303" name="Rectangle 40"/>
            <p:cNvSpPr>
              <a:spLocks noChangeArrowheads="1"/>
            </p:cNvSpPr>
            <p:nvPr/>
          </p:nvSpPr>
          <p:spPr bwMode="auto">
            <a:xfrm>
              <a:off x="3984" y="1824"/>
              <a:ext cx="672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rtl="0" eaLnBrk="0" hangingPunct="0"/>
              <a:r>
                <a:rPr lang="en-US">
                  <a:latin typeface="Courier New" pitchFamily="49" charset="0"/>
                </a:rPr>
                <a:t>xp</a:t>
              </a:r>
            </a:p>
          </p:txBody>
        </p:sp>
        <p:sp>
          <p:nvSpPr>
            <p:cNvPr id="55304" name="Rectangle 41"/>
            <p:cNvSpPr>
              <a:spLocks noChangeArrowheads="1"/>
            </p:cNvSpPr>
            <p:nvPr/>
          </p:nvSpPr>
          <p:spPr bwMode="auto">
            <a:xfrm>
              <a:off x="3984" y="2064"/>
              <a:ext cx="672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rtl="0" eaLnBrk="0" hangingPunct="0"/>
              <a:r>
                <a:rPr lang="en-US"/>
                <a:t>Rtn adr</a:t>
              </a:r>
            </a:p>
          </p:txBody>
        </p:sp>
        <p:sp>
          <p:nvSpPr>
            <p:cNvPr id="55305" name="Rectangle 42"/>
            <p:cNvSpPr>
              <a:spLocks noChangeArrowheads="1"/>
            </p:cNvSpPr>
            <p:nvPr/>
          </p:nvSpPr>
          <p:spPr bwMode="auto">
            <a:xfrm>
              <a:off x="3984" y="2304"/>
              <a:ext cx="672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rtl="0" eaLnBrk="0" hangingPunct="0"/>
              <a:endParaRPr lang="he-IL"/>
            </a:p>
          </p:txBody>
        </p:sp>
        <p:sp>
          <p:nvSpPr>
            <p:cNvPr id="55306" name="Line 43"/>
            <p:cNvSpPr>
              <a:spLocks noChangeShapeType="1"/>
            </p:cNvSpPr>
            <p:nvPr/>
          </p:nvSpPr>
          <p:spPr bwMode="auto">
            <a:xfrm flipH="1">
              <a:off x="4656" y="2400"/>
              <a:ext cx="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55307" name="Text Box 44"/>
            <p:cNvSpPr txBox="1">
              <a:spLocks noChangeArrowheads="1"/>
            </p:cNvSpPr>
            <p:nvPr/>
          </p:nvSpPr>
          <p:spPr bwMode="auto">
            <a:xfrm>
              <a:off x="5030" y="2292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rtl="0" eaLnBrk="0" hangingPunct="0"/>
              <a:r>
                <a:rPr lang="en-US">
                  <a:latin typeface="Courier New" pitchFamily="49" charset="0"/>
                </a:rPr>
                <a:t>R8</a:t>
              </a:r>
            </a:p>
          </p:txBody>
        </p:sp>
        <p:sp>
          <p:nvSpPr>
            <p:cNvPr id="55308" name="Text Box 45"/>
            <p:cNvSpPr txBox="1">
              <a:spLocks noChangeArrowheads="1"/>
            </p:cNvSpPr>
            <p:nvPr/>
          </p:nvSpPr>
          <p:spPr bwMode="auto">
            <a:xfrm>
              <a:off x="3648" y="2304"/>
              <a:ext cx="37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rtl="0" eaLnBrk="0" hangingPunct="0"/>
              <a:r>
                <a:rPr lang="en-US">
                  <a:latin typeface="Courier New" pitchFamily="49" charset="0"/>
                </a:rPr>
                <a:t> 0 </a:t>
              </a:r>
            </a:p>
          </p:txBody>
        </p:sp>
        <p:sp>
          <p:nvSpPr>
            <p:cNvPr id="55309" name="Text Box 46"/>
            <p:cNvSpPr txBox="1">
              <a:spLocks noChangeArrowheads="1"/>
            </p:cNvSpPr>
            <p:nvPr/>
          </p:nvSpPr>
          <p:spPr bwMode="auto">
            <a:xfrm>
              <a:off x="3648" y="2064"/>
              <a:ext cx="37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rtl="0" eaLnBrk="0" hangingPunct="0"/>
              <a:r>
                <a:rPr lang="en-US">
                  <a:latin typeface="Courier New" pitchFamily="49" charset="0"/>
                </a:rPr>
                <a:t> 4 </a:t>
              </a:r>
            </a:p>
          </p:txBody>
        </p:sp>
        <p:sp>
          <p:nvSpPr>
            <p:cNvPr id="55310" name="Text Box 47"/>
            <p:cNvSpPr txBox="1">
              <a:spLocks noChangeArrowheads="1"/>
            </p:cNvSpPr>
            <p:nvPr/>
          </p:nvSpPr>
          <p:spPr bwMode="auto">
            <a:xfrm>
              <a:off x="3648" y="1824"/>
              <a:ext cx="37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rtl="0" eaLnBrk="0" hangingPunct="0"/>
              <a:r>
                <a:rPr lang="en-US">
                  <a:latin typeface="Courier New" pitchFamily="49" charset="0"/>
                </a:rPr>
                <a:t> 8 </a:t>
              </a:r>
            </a:p>
          </p:txBody>
        </p:sp>
        <p:sp>
          <p:nvSpPr>
            <p:cNvPr id="55311" name="Text Box 48"/>
            <p:cNvSpPr txBox="1">
              <a:spLocks noChangeArrowheads="1"/>
            </p:cNvSpPr>
            <p:nvPr/>
          </p:nvSpPr>
          <p:spPr bwMode="auto">
            <a:xfrm>
              <a:off x="3648" y="1584"/>
              <a:ext cx="37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rtl="0" eaLnBrk="0" hangingPunct="0"/>
              <a:r>
                <a:rPr lang="en-US">
                  <a:latin typeface="Courier New" pitchFamily="49" charset="0"/>
                </a:rPr>
                <a:t>12 </a:t>
              </a:r>
            </a:p>
          </p:txBody>
        </p:sp>
        <p:sp>
          <p:nvSpPr>
            <p:cNvPr id="55312" name="Text Box 49"/>
            <p:cNvSpPr txBox="1">
              <a:spLocks noChangeArrowheads="1"/>
            </p:cNvSpPr>
            <p:nvPr/>
          </p:nvSpPr>
          <p:spPr bwMode="auto">
            <a:xfrm>
              <a:off x="3408" y="1298"/>
              <a:ext cx="5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rtl="0" eaLnBrk="0" hangingPunct="0"/>
              <a:r>
                <a:rPr lang="en-US"/>
                <a:t>Offset</a:t>
              </a:r>
            </a:p>
          </p:txBody>
        </p:sp>
        <p:sp>
          <p:nvSpPr>
            <p:cNvPr id="55313" name="Rectangle 50"/>
            <p:cNvSpPr>
              <a:spLocks noChangeArrowheads="1"/>
            </p:cNvSpPr>
            <p:nvPr/>
          </p:nvSpPr>
          <p:spPr bwMode="auto">
            <a:xfrm>
              <a:off x="3984" y="672"/>
              <a:ext cx="672" cy="91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rtl="0" eaLnBrk="0" hangingPunct="0"/>
              <a:r>
                <a:rPr lang="en-US"/>
                <a:t>•</a:t>
              </a:r>
            </a:p>
            <a:p>
              <a:pPr algn="ctr" rtl="0" eaLnBrk="0" hangingPunct="0"/>
              <a:r>
                <a:rPr lang="en-US"/>
                <a:t>•</a:t>
              </a:r>
            </a:p>
            <a:p>
              <a:pPr algn="ctr" rtl="0" eaLnBrk="0" hangingPunct="0"/>
              <a:r>
                <a:rPr lang="en-US"/>
                <a:t>•</a:t>
              </a:r>
              <a:endParaRPr lang="en-US">
                <a:latin typeface="Courier New" pitchFamily="49" charset="0"/>
              </a:endParaRPr>
            </a:p>
          </p:txBody>
        </p:sp>
        <p:sp>
          <p:nvSpPr>
            <p:cNvPr id="55314" name="Rectangle 51"/>
            <p:cNvSpPr>
              <a:spLocks noChangeArrowheads="1"/>
            </p:cNvSpPr>
            <p:nvPr/>
          </p:nvSpPr>
          <p:spPr bwMode="auto">
            <a:xfrm>
              <a:off x="3984" y="2544"/>
              <a:ext cx="672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rtl="0" eaLnBrk="0" hangingPunct="0"/>
              <a:endParaRPr lang="he-IL"/>
            </a:p>
          </p:txBody>
        </p:sp>
        <p:sp>
          <p:nvSpPr>
            <p:cNvPr id="55315" name="Text Box 52"/>
            <p:cNvSpPr txBox="1">
              <a:spLocks noChangeArrowheads="1"/>
            </p:cNvSpPr>
            <p:nvPr/>
          </p:nvSpPr>
          <p:spPr bwMode="auto">
            <a:xfrm>
              <a:off x="3648" y="2544"/>
              <a:ext cx="37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rtl="0" eaLnBrk="0" hangingPunct="0"/>
              <a:r>
                <a:rPr lang="en-US">
                  <a:latin typeface="Courier New" pitchFamily="49" charset="0"/>
                </a:rPr>
                <a:t>-4 </a:t>
              </a:r>
            </a:p>
          </p:txBody>
        </p:sp>
      </p:grpSp>
    </p:spTree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757685" y="263625"/>
            <a:ext cx="7062787" cy="573087"/>
          </a:xfrm>
        </p:spPr>
        <p:txBody>
          <a:bodyPr/>
          <a:lstStyle/>
          <a:p>
            <a:pPr algn="r" rtl="1" eaLnBrk="1" hangingPunct="1">
              <a:defRPr/>
            </a:pPr>
            <a:r>
              <a:rPr lang="he-IL" dirty="0">
                <a:cs typeface="Arial" pitchFamily="34" charset="0"/>
              </a:rPr>
              <a:t>ננסה להבין איך </a:t>
            </a:r>
            <a:r>
              <a:rPr lang="en-US" dirty="0"/>
              <a:t>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Swap</a:t>
            </a:r>
            <a:r>
              <a:rPr lang="he-IL" dirty="0">
                <a:cs typeface="Arial" pitchFamily="34" charset="0"/>
              </a:rPr>
              <a:t>מבוצעת</a:t>
            </a:r>
            <a:endParaRPr lang="en-US" dirty="0">
              <a:cs typeface="Arial" pitchFamily="34" charset="0"/>
            </a:endParaRPr>
          </a:p>
        </p:txBody>
      </p:sp>
      <p:sp>
        <p:nvSpPr>
          <p:cNvPr id="57346" name="Rectangle 3"/>
          <p:cNvSpPr>
            <a:spLocks noChangeArrowheads="1"/>
          </p:cNvSpPr>
          <p:nvPr/>
        </p:nvSpPr>
        <p:spPr bwMode="auto">
          <a:xfrm>
            <a:off x="304800" y="1268413"/>
            <a:ext cx="3962400" cy="2024062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 rtl="0" eaLnBrk="0" hangingPunct="0"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void swap(int *xp, int *yp) </a:t>
            </a:r>
          </a:p>
          <a:p>
            <a:pPr algn="l" rtl="0" eaLnBrk="0" hangingPunct="0"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{</a:t>
            </a:r>
          </a:p>
          <a:p>
            <a:pPr algn="l" rtl="0" eaLnBrk="0" hangingPunct="0"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  int t0 = *xp;</a:t>
            </a:r>
          </a:p>
          <a:p>
            <a:pPr algn="l" rtl="0" eaLnBrk="0" hangingPunct="0"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  int t1 = *yp;</a:t>
            </a:r>
          </a:p>
          <a:p>
            <a:pPr algn="l" rtl="0" eaLnBrk="0" hangingPunct="0"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  *xp = t1;</a:t>
            </a:r>
          </a:p>
          <a:p>
            <a:pPr algn="l" rtl="0" eaLnBrk="0" hangingPunct="0"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  *yp = t0;</a:t>
            </a:r>
          </a:p>
          <a:p>
            <a:pPr algn="l" rtl="0" eaLnBrk="0" hangingPunct="0">
              <a:tabLst>
                <a:tab pos="457200" algn="l"/>
                <a:tab pos="1485900" algn="l"/>
              </a:tabLst>
            </a:pPr>
            <a:r>
              <a:rPr lang="en-US">
                <a:latin typeface="Courier New" pitchFamily="49" charset="0"/>
              </a:rPr>
              <a:t>}</a:t>
            </a:r>
          </a:p>
        </p:txBody>
      </p:sp>
      <p:sp>
        <p:nvSpPr>
          <p:cNvPr id="57347" name="Rectangle 4"/>
          <p:cNvSpPr>
            <a:spLocks noChangeArrowheads="1"/>
          </p:cNvSpPr>
          <p:nvPr/>
        </p:nvSpPr>
        <p:spPr bwMode="auto">
          <a:xfrm>
            <a:off x="2593975" y="4419600"/>
            <a:ext cx="5943600" cy="207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 rtl="0" eaLnBrk="0" hangingPunct="0">
              <a:lnSpc>
                <a:spcPct val="120000"/>
              </a:lnSpc>
              <a:tabLst>
                <a:tab pos="457200" algn="l"/>
                <a:tab pos="1485900" algn="l"/>
                <a:tab pos="3149600" algn="l"/>
              </a:tabLst>
            </a:pPr>
            <a:r>
              <a:rPr lang="en-US">
                <a:latin typeface="Courier New" pitchFamily="49" charset="0"/>
              </a:rPr>
              <a:t>	move 12(R8),R3	R3 = yp</a:t>
            </a:r>
          </a:p>
          <a:p>
            <a:pPr algn="l" rtl="0" eaLnBrk="0" hangingPunct="0">
              <a:lnSpc>
                <a:spcPct val="120000"/>
              </a:lnSpc>
              <a:tabLst>
                <a:tab pos="457200" algn="l"/>
                <a:tab pos="1485900" algn="l"/>
                <a:tab pos="3149600" algn="l"/>
              </a:tabLst>
            </a:pPr>
            <a:r>
              <a:rPr lang="en-US">
                <a:latin typeface="Courier New" pitchFamily="49" charset="0"/>
              </a:rPr>
              <a:t>	move 8(R8),R2	R2 = xp</a:t>
            </a:r>
          </a:p>
          <a:p>
            <a:pPr algn="l" rtl="0" eaLnBrk="0" hangingPunct="0">
              <a:lnSpc>
                <a:spcPct val="120000"/>
              </a:lnSpc>
              <a:tabLst>
                <a:tab pos="457200" algn="l"/>
                <a:tab pos="1485900" algn="l"/>
                <a:tab pos="3149600" algn="l"/>
              </a:tabLst>
            </a:pPr>
            <a:r>
              <a:rPr lang="en-US">
                <a:latin typeface="Courier New" pitchFamily="49" charset="0"/>
              </a:rPr>
              <a:t>	move (R3),R1	R1 = *yp (t1)</a:t>
            </a:r>
          </a:p>
          <a:p>
            <a:pPr algn="l" rtl="0" eaLnBrk="0" hangingPunct="0">
              <a:lnSpc>
                <a:spcPct val="120000"/>
              </a:lnSpc>
              <a:tabLst>
                <a:tab pos="457200" algn="l"/>
                <a:tab pos="1485900" algn="l"/>
                <a:tab pos="3149600" algn="l"/>
              </a:tabLst>
            </a:pPr>
            <a:r>
              <a:rPr lang="en-US">
                <a:latin typeface="Courier New" pitchFamily="49" charset="0"/>
              </a:rPr>
              <a:t>	move (R2),R4	R4 = *xp (t0)</a:t>
            </a:r>
          </a:p>
          <a:p>
            <a:pPr algn="l" rtl="0" eaLnBrk="0" hangingPunct="0">
              <a:lnSpc>
                <a:spcPct val="120000"/>
              </a:lnSpc>
              <a:tabLst>
                <a:tab pos="457200" algn="l"/>
                <a:tab pos="1485900" algn="l"/>
                <a:tab pos="3149600" algn="l"/>
              </a:tabLst>
            </a:pPr>
            <a:r>
              <a:rPr lang="en-US">
                <a:latin typeface="Courier New" pitchFamily="49" charset="0"/>
              </a:rPr>
              <a:t>	move R1,(R2)	*xp = R1</a:t>
            </a:r>
          </a:p>
          <a:p>
            <a:pPr algn="l" rtl="0" eaLnBrk="0" hangingPunct="0">
              <a:lnSpc>
                <a:spcPct val="120000"/>
              </a:lnSpc>
              <a:tabLst>
                <a:tab pos="457200" algn="l"/>
                <a:tab pos="1485900" algn="l"/>
                <a:tab pos="3149600" algn="l"/>
              </a:tabLst>
            </a:pPr>
            <a:r>
              <a:rPr lang="en-US">
                <a:latin typeface="Courier New" pitchFamily="49" charset="0"/>
              </a:rPr>
              <a:t>	move R4,(R3)	*yp = R4 </a:t>
            </a:r>
          </a:p>
        </p:txBody>
      </p:sp>
      <p:sp>
        <p:nvSpPr>
          <p:cNvPr id="57348" name="Text Box 5"/>
          <p:cNvSpPr txBox="1">
            <a:spLocks noChangeArrowheads="1"/>
          </p:cNvSpPr>
          <p:nvPr/>
        </p:nvSpPr>
        <p:spPr bwMode="auto">
          <a:xfrm>
            <a:off x="7772400" y="1376363"/>
            <a:ext cx="946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 eaLnBrk="0" hangingPunct="0"/>
            <a:r>
              <a:rPr lang="en-US" sz="2400"/>
              <a:t>Stack</a:t>
            </a:r>
          </a:p>
        </p:txBody>
      </p:sp>
      <p:sp>
        <p:nvSpPr>
          <p:cNvPr id="57349" name="Text Box 6"/>
          <p:cNvSpPr txBox="1">
            <a:spLocks noChangeArrowheads="1"/>
          </p:cNvSpPr>
          <p:nvPr/>
        </p:nvSpPr>
        <p:spPr bwMode="auto">
          <a:xfrm>
            <a:off x="250825" y="4114800"/>
            <a:ext cx="2438400" cy="1676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l" rtl="0" eaLnBrk="0" hangingPunct="0">
              <a:lnSpc>
                <a:spcPct val="70000"/>
              </a:lnSpc>
              <a:spcBef>
                <a:spcPct val="50000"/>
              </a:spcBef>
              <a:tabLst>
                <a:tab pos="1206500" algn="l"/>
              </a:tabLst>
            </a:pPr>
            <a:r>
              <a:rPr lang="en-US"/>
              <a:t>Register	Variable</a:t>
            </a:r>
          </a:p>
          <a:p>
            <a:pPr algn="l" rtl="0" eaLnBrk="0" hangingPunct="0">
              <a:lnSpc>
                <a:spcPct val="70000"/>
              </a:lnSpc>
              <a:spcBef>
                <a:spcPct val="50000"/>
              </a:spcBef>
              <a:tabLst>
                <a:tab pos="1206500" algn="l"/>
              </a:tabLst>
            </a:pPr>
            <a:r>
              <a:rPr lang="en-US">
                <a:latin typeface="Courier New" pitchFamily="49" charset="0"/>
              </a:rPr>
              <a:t>R3	yp</a:t>
            </a:r>
          </a:p>
          <a:p>
            <a:pPr algn="l" rtl="0" eaLnBrk="0" hangingPunct="0">
              <a:lnSpc>
                <a:spcPct val="70000"/>
              </a:lnSpc>
              <a:spcBef>
                <a:spcPct val="50000"/>
              </a:spcBef>
              <a:tabLst>
                <a:tab pos="1206500" algn="l"/>
              </a:tabLst>
            </a:pPr>
            <a:r>
              <a:rPr lang="en-US">
                <a:latin typeface="Courier New" pitchFamily="49" charset="0"/>
              </a:rPr>
              <a:t>R2	xp</a:t>
            </a:r>
          </a:p>
          <a:p>
            <a:pPr algn="l" rtl="0" eaLnBrk="0" hangingPunct="0">
              <a:lnSpc>
                <a:spcPct val="70000"/>
              </a:lnSpc>
              <a:spcBef>
                <a:spcPct val="50000"/>
              </a:spcBef>
              <a:tabLst>
                <a:tab pos="1206500" algn="l"/>
              </a:tabLst>
            </a:pPr>
            <a:r>
              <a:rPr lang="en-US">
                <a:latin typeface="Courier New" pitchFamily="49" charset="0"/>
              </a:rPr>
              <a:t>R1	t1</a:t>
            </a:r>
          </a:p>
          <a:p>
            <a:pPr algn="l" rtl="0" eaLnBrk="0" hangingPunct="0">
              <a:lnSpc>
                <a:spcPct val="70000"/>
              </a:lnSpc>
              <a:spcBef>
                <a:spcPct val="50000"/>
              </a:spcBef>
              <a:tabLst>
                <a:tab pos="1206500" algn="l"/>
              </a:tabLst>
            </a:pPr>
            <a:r>
              <a:rPr lang="en-US">
                <a:latin typeface="Courier New" pitchFamily="49" charset="0"/>
              </a:rPr>
              <a:t>R4	t0</a:t>
            </a:r>
          </a:p>
        </p:txBody>
      </p:sp>
      <p:grpSp>
        <p:nvGrpSpPr>
          <p:cNvPr id="57350" name="Group 7"/>
          <p:cNvGrpSpPr>
            <a:grpSpLocks/>
          </p:cNvGrpSpPr>
          <p:nvPr/>
        </p:nvGrpSpPr>
        <p:grpSpPr bwMode="auto">
          <a:xfrm>
            <a:off x="5638800" y="914400"/>
            <a:ext cx="3032125" cy="3352800"/>
            <a:chOff x="3408" y="672"/>
            <a:chExt cx="1910" cy="2112"/>
          </a:xfrm>
        </p:grpSpPr>
        <p:sp>
          <p:nvSpPr>
            <p:cNvPr id="57351" name="Rectangle 8"/>
            <p:cNvSpPr>
              <a:spLocks noChangeArrowheads="1"/>
            </p:cNvSpPr>
            <p:nvPr/>
          </p:nvSpPr>
          <p:spPr bwMode="auto">
            <a:xfrm>
              <a:off x="3984" y="1584"/>
              <a:ext cx="672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rtl="0" eaLnBrk="0" hangingPunct="0"/>
              <a:r>
                <a:rPr lang="en-US">
                  <a:latin typeface="Courier New" pitchFamily="49" charset="0"/>
                </a:rPr>
                <a:t>yp</a:t>
              </a:r>
            </a:p>
          </p:txBody>
        </p:sp>
        <p:sp>
          <p:nvSpPr>
            <p:cNvPr id="57352" name="Rectangle 9"/>
            <p:cNvSpPr>
              <a:spLocks noChangeArrowheads="1"/>
            </p:cNvSpPr>
            <p:nvPr/>
          </p:nvSpPr>
          <p:spPr bwMode="auto">
            <a:xfrm>
              <a:off x="3984" y="1824"/>
              <a:ext cx="672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rtl="0" eaLnBrk="0" hangingPunct="0"/>
              <a:r>
                <a:rPr lang="en-US">
                  <a:latin typeface="Courier New" pitchFamily="49" charset="0"/>
                </a:rPr>
                <a:t>xp</a:t>
              </a:r>
            </a:p>
          </p:txBody>
        </p:sp>
        <p:sp>
          <p:nvSpPr>
            <p:cNvPr id="57353" name="Rectangle 10"/>
            <p:cNvSpPr>
              <a:spLocks noChangeArrowheads="1"/>
            </p:cNvSpPr>
            <p:nvPr/>
          </p:nvSpPr>
          <p:spPr bwMode="auto">
            <a:xfrm>
              <a:off x="3984" y="2064"/>
              <a:ext cx="672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rtl="0" eaLnBrk="0" hangingPunct="0"/>
              <a:r>
                <a:rPr lang="en-US"/>
                <a:t>Rtn adr</a:t>
              </a:r>
            </a:p>
          </p:txBody>
        </p:sp>
        <p:sp>
          <p:nvSpPr>
            <p:cNvPr id="57354" name="Rectangle 11"/>
            <p:cNvSpPr>
              <a:spLocks noChangeArrowheads="1"/>
            </p:cNvSpPr>
            <p:nvPr/>
          </p:nvSpPr>
          <p:spPr bwMode="auto">
            <a:xfrm>
              <a:off x="3984" y="2304"/>
              <a:ext cx="672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rtl="0" eaLnBrk="0" hangingPunct="0"/>
              <a:endParaRPr lang="he-IL"/>
            </a:p>
          </p:txBody>
        </p:sp>
        <p:sp>
          <p:nvSpPr>
            <p:cNvPr id="57355" name="Line 12"/>
            <p:cNvSpPr>
              <a:spLocks noChangeShapeType="1"/>
            </p:cNvSpPr>
            <p:nvPr/>
          </p:nvSpPr>
          <p:spPr bwMode="auto">
            <a:xfrm flipH="1">
              <a:off x="4656" y="2400"/>
              <a:ext cx="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57356" name="Text Box 13"/>
            <p:cNvSpPr txBox="1">
              <a:spLocks noChangeArrowheads="1"/>
            </p:cNvSpPr>
            <p:nvPr/>
          </p:nvSpPr>
          <p:spPr bwMode="auto">
            <a:xfrm>
              <a:off x="5030" y="2292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rtl="0" eaLnBrk="0" hangingPunct="0"/>
              <a:r>
                <a:rPr lang="en-US">
                  <a:latin typeface="Courier New" pitchFamily="49" charset="0"/>
                </a:rPr>
                <a:t>R8</a:t>
              </a:r>
            </a:p>
          </p:txBody>
        </p:sp>
        <p:sp>
          <p:nvSpPr>
            <p:cNvPr id="57357" name="Text Box 14"/>
            <p:cNvSpPr txBox="1">
              <a:spLocks noChangeArrowheads="1"/>
            </p:cNvSpPr>
            <p:nvPr/>
          </p:nvSpPr>
          <p:spPr bwMode="auto">
            <a:xfrm>
              <a:off x="3648" y="2304"/>
              <a:ext cx="37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rtl="0" eaLnBrk="0" hangingPunct="0"/>
              <a:r>
                <a:rPr lang="en-US">
                  <a:latin typeface="Courier New" pitchFamily="49" charset="0"/>
                </a:rPr>
                <a:t> 0 </a:t>
              </a:r>
            </a:p>
          </p:txBody>
        </p:sp>
        <p:sp>
          <p:nvSpPr>
            <p:cNvPr id="57358" name="Text Box 15"/>
            <p:cNvSpPr txBox="1">
              <a:spLocks noChangeArrowheads="1"/>
            </p:cNvSpPr>
            <p:nvPr/>
          </p:nvSpPr>
          <p:spPr bwMode="auto">
            <a:xfrm>
              <a:off x="3648" y="2064"/>
              <a:ext cx="37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rtl="0" eaLnBrk="0" hangingPunct="0"/>
              <a:r>
                <a:rPr lang="en-US">
                  <a:latin typeface="Courier New" pitchFamily="49" charset="0"/>
                </a:rPr>
                <a:t> 4 </a:t>
              </a:r>
            </a:p>
          </p:txBody>
        </p:sp>
        <p:sp>
          <p:nvSpPr>
            <p:cNvPr id="57359" name="Text Box 16"/>
            <p:cNvSpPr txBox="1">
              <a:spLocks noChangeArrowheads="1"/>
            </p:cNvSpPr>
            <p:nvPr/>
          </p:nvSpPr>
          <p:spPr bwMode="auto">
            <a:xfrm>
              <a:off x="3648" y="1824"/>
              <a:ext cx="37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rtl="0" eaLnBrk="0" hangingPunct="0"/>
              <a:r>
                <a:rPr lang="en-US">
                  <a:latin typeface="Courier New" pitchFamily="49" charset="0"/>
                </a:rPr>
                <a:t> 8 </a:t>
              </a:r>
            </a:p>
          </p:txBody>
        </p:sp>
        <p:sp>
          <p:nvSpPr>
            <p:cNvPr id="57360" name="Text Box 17"/>
            <p:cNvSpPr txBox="1">
              <a:spLocks noChangeArrowheads="1"/>
            </p:cNvSpPr>
            <p:nvPr/>
          </p:nvSpPr>
          <p:spPr bwMode="auto">
            <a:xfrm>
              <a:off x="3648" y="1584"/>
              <a:ext cx="37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rtl="0" eaLnBrk="0" hangingPunct="0"/>
              <a:r>
                <a:rPr lang="en-US">
                  <a:latin typeface="Courier New" pitchFamily="49" charset="0"/>
                </a:rPr>
                <a:t>12 </a:t>
              </a:r>
            </a:p>
          </p:txBody>
        </p:sp>
        <p:sp>
          <p:nvSpPr>
            <p:cNvPr id="57361" name="Text Box 18"/>
            <p:cNvSpPr txBox="1">
              <a:spLocks noChangeArrowheads="1"/>
            </p:cNvSpPr>
            <p:nvPr/>
          </p:nvSpPr>
          <p:spPr bwMode="auto">
            <a:xfrm>
              <a:off x="3408" y="1298"/>
              <a:ext cx="5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rtl="0" eaLnBrk="0" hangingPunct="0"/>
              <a:r>
                <a:rPr lang="en-US"/>
                <a:t>Offset</a:t>
              </a:r>
            </a:p>
          </p:txBody>
        </p:sp>
        <p:sp>
          <p:nvSpPr>
            <p:cNvPr id="57362" name="Rectangle 19"/>
            <p:cNvSpPr>
              <a:spLocks noChangeArrowheads="1"/>
            </p:cNvSpPr>
            <p:nvPr/>
          </p:nvSpPr>
          <p:spPr bwMode="auto">
            <a:xfrm>
              <a:off x="3984" y="672"/>
              <a:ext cx="672" cy="91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rtl="0" eaLnBrk="0" hangingPunct="0"/>
              <a:r>
                <a:rPr lang="en-US"/>
                <a:t>•</a:t>
              </a:r>
            </a:p>
            <a:p>
              <a:pPr algn="ctr" rtl="0" eaLnBrk="0" hangingPunct="0"/>
              <a:r>
                <a:rPr lang="en-US"/>
                <a:t>•</a:t>
              </a:r>
            </a:p>
            <a:p>
              <a:pPr algn="ctr" rtl="0" eaLnBrk="0" hangingPunct="0"/>
              <a:r>
                <a:rPr lang="en-US"/>
                <a:t>•</a:t>
              </a:r>
              <a:endParaRPr lang="en-US">
                <a:latin typeface="Courier New" pitchFamily="49" charset="0"/>
              </a:endParaRPr>
            </a:p>
          </p:txBody>
        </p:sp>
        <p:sp>
          <p:nvSpPr>
            <p:cNvPr id="57363" name="Rectangle 20"/>
            <p:cNvSpPr>
              <a:spLocks noChangeArrowheads="1"/>
            </p:cNvSpPr>
            <p:nvPr/>
          </p:nvSpPr>
          <p:spPr bwMode="auto">
            <a:xfrm>
              <a:off x="3984" y="2544"/>
              <a:ext cx="672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rtl="0" eaLnBrk="0" hangingPunct="0"/>
              <a:endParaRPr lang="he-IL"/>
            </a:p>
          </p:txBody>
        </p:sp>
        <p:sp>
          <p:nvSpPr>
            <p:cNvPr id="57364" name="Text Box 21"/>
            <p:cNvSpPr txBox="1">
              <a:spLocks noChangeArrowheads="1"/>
            </p:cNvSpPr>
            <p:nvPr/>
          </p:nvSpPr>
          <p:spPr bwMode="auto">
            <a:xfrm>
              <a:off x="3648" y="2544"/>
              <a:ext cx="37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rtl="0" eaLnBrk="0" hangingPunct="0"/>
              <a:r>
                <a:rPr lang="en-US">
                  <a:latin typeface="Courier New" pitchFamily="49" charset="0"/>
                </a:rPr>
                <a:t>-4 </a:t>
              </a:r>
            </a:p>
          </p:txBody>
        </p:sp>
      </p:grp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6375400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Understanding Swap</a:t>
            </a:r>
          </a:p>
        </p:txBody>
      </p:sp>
      <p:sp>
        <p:nvSpPr>
          <p:cNvPr id="58370" name="Rectangle 4"/>
          <p:cNvSpPr>
            <a:spLocks noChangeArrowheads="1"/>
          </p:cNvSpPr>
          <p:nvPr/>
        </p:nvSpPr>
        <p:spPr bwMode="auto">
          <a:xfrm>
            <a:off x="2590800" y="4419600"/>
            <a:ext cx="5943600" cy="207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 rtl="0" eaLnBrk="0" hangingPunct="0">
              <a:lnSpc>
                <a:spcPct val="120000"/>
              </a:lnSpc>
              <a:tabLst>
                <a:tab pos="457200" algn="l"/>
                <a:tab pos="1485900" algn="l"/>
                <a:tab pos="3149600" algn="l"/>
              </a:tabLst>
            </a:pPr>
            <a:r>
              <a:rPr lang="en-US" dirty="0">
                <a:latin typeface="Courier New" pitchFamily="49" charset="0"/>
              </a:rPr>
              <a:t>	move 12(R8),R3	R3 = </a:t>
            </a:r>
            <a:r>
              <a:rPr lang="en-US" dirty="0" err="1">
                <a:latin typeface="Courier New" pitchFamily="49" charset="0"/>
              </a:rPr>
              <a:t>yp</a:t>
            </a:r>
            <a:endParaRPr lang="en-US" dirty="0">
              <a:latin typeface="Courier New" pitchFamily="49" charset="0"/>
            </a:endParaRPr>
          </a:p>
          <a:p>
            <a:pPr algn="l" rtl="0" eaLnBrk="0" hangingPunct="0">
              <a:lnSpc>
                <a:spcPct val="120000"/>
              </a:lnSpc>
              <a:tabLst>
                <a:tab pos="457200" algn="l"/>
                <a:tab pos="1485900" algn="l"/>
                <a:tab pos="3149600" algn="l"/>
              </a:tabLst>
            </a:pPr>
            <a:r>
              <a:rPr lang="en-US" dirty="0">
                <a:latin typeface="Courier New" pitchFamily="49" charset="0"/>
              </a:rPr>
              <a:t>	move 8(R8),R2	R2 = </a:t>
            </a:r>
            <a:r>
              <a:rPr lang="en-US" dirty="0" err="1">
                <a:latin typeface="Courier New" pitchFamily="49" charset="0"/>
              </a:rPr>
              <a:t>xp</a:t>
            </a:r>
            <a:endParaRPr lang="en-US" dirty="0">
              <a:latin typeface="Courier New" pitchFamily="49" charset="0"/>
            </a:endParaRPr>
          </a:p>
          <a:p>
            <a:pPr algn="l" rtl="0" eaLnBrk="0" hangingPunct="0">
              <a:lnSpc>
                <a:spcPct val="120000"/>
              </a:lnSpc>
              <a:tabLst>
                <a:tab pos="457200" algn="l"/>
                <a:tab pos="1485900" algn="l"/>
                <a:tab pos="3149600" algn="l"/>
              </a:tabLst>
            </a:pPr>
            <a:r>
              <a:rPr lang="en-US" dirty="0">
                <a:latin typeface="Courier New" pitchFamily="49" charset="0"/>
              </a:rPr>
              <a:t>	move (R3),R1	R1 = *</a:t>
            </a:r>
            <a:r>
              <a:rPr lang="en-US" dirty="0" err="1">
                <a:latin typeface="Courier New" pitchFamily="49" charset="0"/>
              </a:rPr>
              <a:t>yp</a:t>
            </a:r>
            <a:r>
              <a:rPr lang="en-US" dirty="0">
                <a:latin typeface="Courier New" pitchFamily="49" charset="0"/>
              </a:rPr>
              <a:t> (t1)</a:t>
            </a:r>
          </a:p>
          <a:p>
            <a:pPr algn="l" rtl="0" eaLnBrk="0" hangingPunct="0">
              <a:lnSpc>
                <a:spcPct val="120000"/>
              </a:lnSpc>
              <a:tabLst>
                <a:tab pos="457200" algn="l"/>
                <a:tab pos="1485900" algn="l"/>
                <a:tab pos="3149600" algn="l"/>
              </a:tabLst>
            </a:pPr>
            <a:r>
              <a:rPr lang="en-US" dirty="0">
                <a:latin typeface="Courier New" pitchFamily="49" charset="0"/>
              </a:rPr>
              <a:t>	move (R2),R4	R4 = *</a:t>
            </a:r>
            <a:r>
              <a:rPr lang="en-US" dirty="0" err="1">
                <a:latin typeface="Courier New" pitchFamily="49" charset="0"/>
              </a:rPr>
              <a:t>xp</a:t>
            </a:r>
            <a:r>
              <a:rPr lang="en-US" dirty="0">
                <a:latin typeface="Courier New" pitchFamily="49" charset="0"/>
              </a:rPr>
              <a:t> (t0)</a:t>
            </a:r>
          </a:p>
          <a:p>
            <a:pPr algn="l" rtl="0" eaLnBrk="0" hangingPunct="0">
              <a:lnSpc>
                <a:spcPct val="120000"/>
              </a:lnSpc>
              <a:tabLst>
                <a:tab pos="457200" algn="l"/>
                <a:tab pos="1485900" algn="l"/>
                <a:tab pos="3149600" algn="l"/>
              </a:tabLst>
            </a:pPr>
            <a:r>
              <a:rPr lang="en-US" dirty="0">
                <a:latin typeface="Courier New" pitchFamily="49" charset="0"/>
              </a:rPr>
              <a:t>	move R1,(R2)	*</a:t>
            </a:r>
            <a:r>
              <a:rPr lang="en-US" dirty="0" err="1">
                <a:latin typeface="Courier New" pitchFamily="49" charset="0"/>
              </a:rPr>
              <a:t>xp</a:t>
            </a:r>
            <a:r>
              <a:rPr lang="en-US" dirty="0">
                <a:latin typeface="Courier New" pitchFamily="49" charset="0"/>
              </a:rPr>
              <a:t> = R1</a:t>
            </a:r>
          </a:p>
          <a:p>
            <a:pPr algn="l" rtl="0" eaLnBrk="0" hangingPunct="0">
              <a:lnSpc>
                <a:spcPct val="120000"/>
              </a:lnSpc>
              <a:tabLst>
                <a:tab pos="457200" algn="l"/>
                <a:tab pos="1485900" algn="l"/>
                <a:tab pos="3149600" algn="l"/>
              </a:tabLst>
            </a:pPr>
            <a:r>
              <a:rPr lang="en-US" dirty="0">
                <a:latin typeface="Courier New" pitchFamily="49" charset="0"/>
              </a:rPr>
              <a:t>	move R4,(R3)	*</a:t>
            </a:r>
            <a:r>
              <a:rPr lang="en-US" dirty="0" err="1">
                <a:latin typeface="Courier New" pitchFamily="49" charset="0"/>
              </a:rPr>
              <a:t>yp</a:t>
            </a:r>
            <a:r>
              <a:rPr lang="en-US" dirty="0">
                <a:latin typeface="Courier New" pitchFamily="49" charset="0"/>
              </a:rPr>
              <a:t> = R4 </a:t>
            </a:r>
          </a:p>
        </p:txBody>
      </p:sp>
      <p:sp>
        <p:nvSpPr>
          <p:cNvPr id="58371" name="Rectangle 8"/>
          <p:cNvSpPr>
            <a:spLocks noChangeArrowheads="1"/>
          </p:cNvSpPr>
          <p:nvPr/>
        </p:nvSpPr>
        <p:spPr bwMode="auto">
          <a:xfrm>
            <a:off x="6553200" y="23622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0" eaLnBrk="0" hangingPunct="0"/>
            <a:r>
              <a:rPr lang="en-US">
                <a:latin typeface="Courier New" pitchFamily="49" charset="0"/>
              </a:rPr>
              <a:t>0x120</a:t>
            </a:r>
          </a:p>
        </p:txBody>
      </p:sp>
      <p:sp>
        <p:nvSpPr>
          <p:cNvPr id="58372" name="Rectangle 9"/>
          <p:cNvSpPr>
            <a:spLocks noChangeArrowheads="1"/>
          </p:cNvSpPr>
          <p:nvPr/>
        </p:nvSpPr>
        <p:spPr bwMode="auto">
          <a:xfrm>
            <a:off x="6553200" y="27432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0" eaLnBrk="0" hangingPunct="0"/>
            <a:r>
              <a:rPr lang="en-US">
                <a:latin typeface="Courier New" pitchFamily="49" charset="0"/>
              </a:rPr>
              <a:t>0x124</a:t>
            </a:r>
          </a:p>
        </p:txBody>
      </p:sp>
      <p:sp>
        <p:nvSpPr>
          <p:cNvPr id="58373" name="Rectangle 10"/>
          <p:cNvSpPr>
            <a:spLocks noChangeArrowheads="1"/>
          </p:cNvSpPr>
          <p:nvPr/>
        </p:nvSpPr>
        <p:spPr bwMode="auto">
          <a:xfrm>
            <a:off x="6553200" y="31242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0" eaLnBrk="0" hangingPunct="0"/>
            <a:r>
              <a:rPr lang="en-US"/>
              <a:t>Rtn adr</a:t>
            </a:r>
          </a:p>
        </p:txBody>
      </p:sp>
      <p:sp>
        <p:nvSpPr>
          <p:cNvPr id="58374" name="Rectangle 11"/>
          <p:cNvSpPr>
            <a:spLocks noChangeArrowheads="1"/>
          </p:cNvSpPr>
          <p:nvPr/>
        </p:nvSpPr>
        <p:spPr bwMode="auto">
          <a:xfrm>
            <a:off x="6553200" y="35052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0" eaLnBrk="0" hangingPunct="0"/>
            <a:endParaRPr lang="he-IL"/>
          </a:p>
        </p:txBody>
      </p:sp>
      <p:sp>
        <p:nvSpPr>
          <p:cNvPr id="58375" name="Line 12"/>
          <p:cNvSpPr>
            <a:spLocks noChangeShapeType="1"/>
          </p:cNvSpPr>
          <p:nvPr/>
        </p:nvSpPr>
        <p:spPr bwMode="auto">
          <a:xfrm>
            <a:off x="5715000" y="3733800"/>
            <a:ext cx="457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8376" name="Text Box 13"/>
          <p:cNvSpPr txBox="1">
            <a:spLocks noChangeArrowheads="1"/>
          </p:cNvSpPr>
          <p:nvPr/>
        </p:nvSpPr>
        <p:spPr bwMode="auto">
          <a:xfrm>
            <a:off x="4953000" y="35814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 eaLnBrk="0" hangingPunct="0"/>
            <a:r>
              <a:rPr lang="en-US">
                <a:latin typeface="Courier New" pitchFamily="49" charset="0"/>
              </a:rPr>
              <a:t>R8</a:t>
            </a:r>
          </a:p>
        </p:txBody>
      </p:sp>
      <p:sp>
        <p:nvSpPr>
          <p:cNvPr id="58377" name="Text Box 14"/>
          <p:cNvSpPr txBox="1">
            <a:spLocks noChangeArrowheads="1"/>
          </p:cNvSpPr>
          <p:nvPr/>
        </p:nvSpPr>
        <p:spPr bwMode="auto">
          <a:xfrm>
            <a:off x="6019800" y="3505200"/>
            <a:ext cx="593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 eaLnBrk="0" hangingPunct="0"/>
            <a:r>
              <a:rPr lang="en-US">
                <a:latin typeface="Courier New" pitchFamily="49" charset="0"/>
              </a:rPr>
              <a:t> 0 </a:t>
            </a:r>
          </a:p>
        </p:txBody>
      </p:sp>
      <p:sp>
        <p:nvSpPr>
          <p:cNvPr id="58378" name="Text Box 15"/>
          <p:cNvSpPr txBox="1">
            <a:spLocks noChangeArrowheads="1"/>
          </p:cNvSpPr>
          <p:nvPr/>
        </p:nvSpPr>
        <p:spPr bwMode="auto">
          <a:xfrm>
            <a:off x="6019800" y="3124200"/>
            <a:ext cx="593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 eaLnBrk="0" hangingPunct="0"/>
            <a:r>
              <a:rPr lang="en-US">
                <a:latin typeface="Courier New" pitchFamily="49" charset="0"/>
              </a:rPr>
              <a:t> 4 </a:t>
            </a:r>
          </a:p>
        </p:txBody>
      </p:sp>
      <p:sp>
        <p:nvSpPr>
          <p:cNvPr id="58379" name="Text Box 16"/>
          <p:cNvSpPr txBox="1">
            <a:spLocks noChangeArrowheads="1"/>
          </p:cNvSpPr>
          <p:nvPr/>
        </p:nvSpPr>
        <p:spPr bwMode="auto">
          <a:xfrm>
            <a:off x="6019800" y="2743200"/>
            <a:ext cx="593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 eaLnBrk="0" hangingPunct="0"/>
            <a:r>
              <a:rPr lang="en-US">
                <a:latin typeface="Courier New" pitchFamily="49" charset="0"/>
              </a:rPr>
              <a:t> 8 </a:t>
            </a:r>
          </a:p>
        </p:txBody>
      </p:sp>
      <p:sp>
        <p:nvSpPr>
          <p:cNvPr id="58380" name="Text Box 17"/>
          <p:cNvSpPr txBox="1">
            <a:spLocks noChangeArrowheads="1"/>
          </p:cNvSpPr>
          <p:nvPr/>
        </p:nvSpPr>
        <p:spPr bwMode="auto">
          <a:xfrm>
            <a:off x="6019800" y="2362200"/>
            <a:ext cx="593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 eaLnBrk="0" hangingPunct="0"/>
            <a:r>
              <a:rPr lang="en-US">
                <a:latin typeface="Courier New" pitchFamily="49" charset="0"/>
              </a:rPr>
              <a:t>12 </a:t>
            </a:r>
          </a:p>
        </p:txBody>
      </p:sp>
      <p:sp>
        <p:nvSpPr>
          <p:cNvPr id="58381" name="Text Box 18"/>
          <p:cNvSpPr txBox="1">
            <a:spLocks noChangeArrowheads="1"/>
          </p:cNvSpPr>
          <p:nvPr/>
        </p:nvSpPr>
        <p:spPr bwMode="auto">
          <a:xfrm>
            <a:off x="5638800" y="1908175"/>
            <a:ext cx="793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 eaLnBrk="0" hangingPunct="0"/>
            <a:r>
              <a:rPr lang="en-US"/>
              <a:t>Offset</a:t>
            </a:r>
          </a:p>
        </p:txBody>
      </p:sp>
      <p:sp>
        <p:nvSpPr>
          <p:cNvPr id="58382" name="Rectangle 20"/>
          <p:cNvSpPr>
            <a:spLocks noChangeArrowheads="1"/>
          </p:cNvSpPr>
          <p:nvPr/>
        </p:nvSpPr>
        <p:spPr bwMode="auto">
          <a:xfrm>
            <a:off x="6553200" y="38862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0" eaLnBrk="0" hangingPunct="0"/>
            <a:endParaRPr lang="he-IL"/>
          </a:p>
        </p:txBody>
      </p:sp>
      <p:sp>
        <p:nvSpPr>
          <p:cNvPr id="58383" name="Text Box 21"/>
          <p:cNvSpPr txBox="1">
            <a:spLocks noChangeArrowheads="1"/>
          </p:cNvSpPr>
          <p:nvPr/>
        </p:nvSpPr>
        <p:spPr bwMode="auto">
          <a:xfrm>
            <a:off x="6019800" y="3886200"/>
            <a:ext cx="593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 eaLnBrk="0" hangingPunct="0"/>
            <a:r>
              <a:rPr lang="en-US">
                <a:latin typeface="Courier New" pitchFamily="49" charset="0"/>
              </a:rPr>
              <a:t>-4 </a:t>
            </a:r>
          </a:p>
        </p:txBody>
      </p:sp>
      <p:sp>
        <p:nvSpPr>
          <p:cNvPr id="58384" name="Rectangle 23"/>
          <p:cNvSpPr>
            <a:spLocks noChangeArrowheads="1"/>
          </p:cNvSpPr>
          <p:nvPr/>
        </p:nvSpPr>
        <p:spPr bwMode="auto">
          <a:xfrm>
            <a:off x="6553200" y="4572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0" eaLnBrk="0" hangingPunct="0"/>
            <a:r>
              <a:rPr lang="en-US">
                <a:latin typeface="Courier New" pitchFamily="49" charset="0"/>
              </a:rPr>
              <a:t>123</a:t>
            </a:r>
          </a:p>
        </p:txBody>
      </p:sp>
      <p:sp>
        <p:nvSpPr>
          <p:cNvPr id="58385" name="Rectangle 24"/>
          <p:cNvSpPr>
            <a:spLocks noChangeArrowheads="1"/>
          </p:cNvSpPr>
          <p:nvPr/>
        </p:nvSpPr>
        <p:spPr bwMode="auto">
          <a:xfrm>
            <a:off x="6553200" y="8382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0" eaLnBrk="0" hangingPunct="0"/>
            <a:r>
              <a:rPr lang="en-US">
                <a:latin typeface="Courier New" pitchFamily="49" charset="0"/>
              </a:rPr>
              <a:t>456</a:t>
            </a:r>
          </a:p>
        </p:txBody>
      </p:sp>
      <p:sp>
        <p:nvSpPr>
          <p:cNvPr id="58386" name="Rectangle 25"/>
          <p:cNvSpPr>
            <a:spLocks noChangeArrowheads="1"/>
          </p:cNvSpPr>
          <p:nvPr/>
        </p:nvSpPr>
        <p:spPr bwMode="auto">
          <a:xfrm>
            <a:off x="6553200" y="12192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0" eaLnBrk="0" hangingPunct="0"/>
            <a:endParaRPr lang="he-IL">
              <a:latin typeface="Courier New" pitchFamily="49" charset="0"/>
            </a:endParaRPr>
          </a:p>
        </p:txBody>
      </p:sp>
      <p:sp>
        <p:nvSpPr>
          <p:cNvPr id="58387" name="Rectangle 26"/>
          <p:cNvSpPr>
            <a:spLocks noChangeArrowheads="1"/>
          </p:cNvSpPr>
          <p:nvPr/>
        </p:nvSpPr>
        <p:spPr bwMode="auto">
          <a:xfrm>
            <a:off x="6553200" y="16002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0" eaLnBrk="0" hangingPunct="0"/>
            <a:endParaRPr lang="he-IL">
              <a:latin typeface="Courier New" pitchFamily="49" charset="0"/>
            </a:endParaRPr>
          </a:p>
        </p:txBody>
      </p:sp>
      <p:sp>
        <p:nvSpPr>
          <p:cNvPr id="58388" name="Rectangle 27"/>
          <p:cNvSpPr>
            <a:spLocks noChangeArrowheads="1"/>
          </p:cNvSpPr>
          <p:nvPr/>
        </p:nvSpPr>
        <p:spPr bwMode="auto">
          <a:xfrm>
            <a:off x="6553200" y="19812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0" eaLnBrk="0" hangingPunct="0"/>
            <a:endParaRPr lang="he-IL">
              <a:latin typeface="Courier New" pitchFamily="49" charset="0"/>
            </a:endParaRPr>
          </a:p>
        </p:txBody>
      </p:sp>
      <p:sp>
        <p:nvSpPr>
          <p:cNvPr id="58389" name="Text Box 28"/>
          <p:cNvSpPr txBox="1">
            <a:spLocks noChangeArrowheads="1"/>
          </p:cNvSpPr>
          <p:nvPr/>
        </p:nvSpPr>
        <p:spPr bwMode="auto">
          <a:xfrm>
            <a:off x="7620000" y="3175"/>
            <a:ext cx="1022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 eaLnBrk="0" hangingPunct="0"/>
            <a:r>
              <a:rPr lang="en-US"/>
              <a:t>Address</a:t>
            </a:r>
          </a:p>
        </p:txBody>
      </p:sp>
      <p:sp>
        <p:nvSpPr>
          <p:cNvPr id="58390" name="Text Box 29"/>
          <p:cNvSpPr txBox="1">
            <a:spLocks noChangeArrowheads="1"/>
          </p:cNvSpPr>
          <p:nvPr/>
        </p:nvSpPr>
        <p:spPr bwMode="auto">
          <a:xfrm>
            <a:off x="7696200" y="4572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eaLnBrk="0" hangingPunct="0"/>
            <a:r>
              <a:rPr lang="en-US">
                <a:latin typeface="Courier New" pitchFamily="49" charset="0"/>
              </a:rPr>
              <a:t>0x124 </a:t>
            </a:r>
          </a:p>
        </p:txBody>
      </p:sp>
      <p:sp>
        <p:nvSpPr>
          <p:cNvPr id="58391" name="Text Box 30"/>
          <p:cNvSpPr txBox="1">
            <a:spLocks noChangeArrowheads="1"/>
          </p:cNvSpPr>
          <p:nvPr/>
        </p:nvSpPr>
        <p:spPr bwMode="auto">
          <a:xfrm>
            <a:off x="7696200" y="852488"/>
            <a:ext cx="1219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eaLnBrk="0" hangingPunct="0"/>
            <a:r>
              <a:rPr lang="en-US">
                <a:latin typeface="Courier New" pitchFamily="49" charset="0"/>
              </a:rPr>
              <a:t>0x120 </a:t>
            </a:r>
          </a:p>
        </p:txBody>
      </p:sp>
      <p:sp>
        <p:nvSpPr>
          <p:cNvPr id="58392" name="Text Box 31"/>
          <p:cNvSpPr txBox="1">
            <a:spLocks noChangeArrowheads="1"/>
          </p:cNvSpPr>
          <p:nvPr/>
        </p:nvSpPr>
        <p:spPr bwMode="auto">
          <a:xfrm>
            <a:off x="7696200" y="1247775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eaLnBrk="0" hangingPunct="0"/>
            <a:r>
              <a:rPr lang="en-US">
                <a:latin typeface="Courier New" pitchFamily="49" charset="0"/>
              </a:rPr>
              <a:t>0x11c </a:t>
            </a:r>
          </a:p>
        </p:txBody>
      </p:sp>
      <p:sp>
        <p:nvSpPr>
          <p:cNvPr id="58393" name="Text Box 32"/>
          <p:cNvSpPr txBox="1">
            <a:spLocks noChangeArrowheads="1"/>
          </p:cNvSpPr>
          <p:nvPr/>
        </p:nvSpPr>
        <p:spPr bwMode="auto">
          <a:xfrm>
            <a:off x="7696200" y="1643063"/>
            <a:ext cx="1219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eaLnBrk="0" hangingPunct="0"/>
            <a:r>
              <a:rPr lang="en-US">
                <a:latin typeface="Courier New" pitchFamily="49" charset="0"/>
              </a:rPr>
              <a:t>0x118 </a:t>
            </a:r>
          </a:p>
        </p:txBody>
      </p:sp>
      <p:sp>
        <p:nvSpPr>
          <p:cNvPr id="58394" name="Text Box 33"/>
          <p:cNvSpPr txBox="1">
            <a:spLocks noChangeArrowheads="1"/>
          </p:cNvSpPr>
          <p:nvPr/>
        </p:nvSpPr>
        <p:spPr bwMode="auto">
          <a:xfrm>
            <a:off x="7696200" y="203835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eaLnBrk="0" hangingPunct="0"/>
            <a:r>
              <a:rPr lang="en-US">
                <a:latin typeface="Courier New" pitchFamily="49" charset="0"/>
              </a:rPr>
              <a:t>0x114 </a:t>
            </a:r>
          </a:p>
        </p:txBody>
      </p:sp>
      <p:sp>
        <p:nvSpPr>
          <p:cNvPr id="58395" name="Text Box 34"/>
          <p:cNvSpPr txBox="1">
            <a:spLocks noChangeArrowheads="1"/>
          </p:cNvSpPr>
          <p:nvPr/>
        </p:nvSpPr>
        <p:spPr bwMode="auto">
          <a:xfrm>
            <a:off x="7696200" y="2433638"/>
            <a:ext cx="1219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eaLnBrk="0" hangingPunct="0"/>
            <a:r>
              <a:rPr lang="en-US">
                <a:latin typeface="Courier New" pitchFamily="49" charset="0"/>
              </a:rPr>
              <a:t>0x110 </a:t>
            </a:r>
          </a:p>
        </p:txBody>
      </p:sp>
      <p:sp>
        <p:nvSpPr>
          <p:cNvPr id="58396" name="Text Box 35"/>
          <p:cNvSpPr txBox="1">
            <a:spLocks noChangeArrowheads="1"/>
          </p:cNvSpPr>
          <p:nvPr/>
        </p:nvSpPr>
        <p:spPr bwMode="auto">
          <a:xfrm>
            <a:off x="7696200" y="2828925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eaLnBrk="0" hangingPunct="0"/>
            <a:r>
              <a:rPr lang="en-US">
                <a:latin typeface="Courier New" pitchFamily="49" charset="0"/>
              </a:rPr>
              <a:t>0x10c</a:t>
            </a:r>
          </a:p>
        </p:txBody>
      </p:sp>
      <p:sp>
        <p:nvSpPr>
          <p:cNvPr id="58397" name="Text Box 36"/>
          <p:cNvSpPr txBox="1">
            <a:spLocks noChangeArrowheads="1"/>
          </p:cNvSpPr>
          <p:nvPr/>
        </p:nvSpPr>
        <p:spPr bwMode="auto">
          <a:xfrm>
            <a:off x="7696200" y="3224213"/>
            <a:ext cx="1219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eaLnBrk="0" hangingPunct="0"/>
            <a:r>
              <a:rPr lang="en-US">
                <a:latin typeface="Courier New" pitchFamily="49" charset="0"/>
              </a:rPr>
              <a:t>0x108 </a:t>
            </a:r>
          </a:p>
        </p:txBody>
      </p:sp>
      <p:sp>
        <p:nvSpPr>
          <p:cNvPr id="58398" name="Text Box 37"/>
          <p:cNvSpPr txBox="1">
            <a:spLocks noChangeArrowheads="1"/>
          </p:cNvSpPr>
          <p:nvPr/>
        </p:nvSpPr>
        <p:spPr bwMode="auto">
          <a:xfrm>
            <a:off x="7696200" y="36195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eaLnBrk="0" hangingPunct="0"/>
            <a:r>
              <a:rPr lang="en-US">
                <a:latin typeface="Courier New" pitchFamily="49" charset="0"/>
              </a:rPr>
              <a:t>0x104 </a:t>
            </a:r>
          </a:p>
        </p:txBody>
      </p:sp>
      <p:sp>
        <p:nvSpPr>
          <p:cNvPr id="58399" name="Text Box 38"/>
          <p:cNvSpPr txBox="1">
            <a:spLocks noChangeArrowheads="1"/>
          </p:cNvSpPr>
          <p:nvPr/>
        </p:nvSpPr>
        <p:spPr bwMode="auto">
          <a:xfrm>
            <a:off x="7696200" y="4014788"/>
            <a:ext cx="1219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eaLnBrk="0" hangingPunct="0"/>
            <a:r>
              <a:rPr lang="en-US">
                <a:latin typeface="Courier New" pitchFamily="49" charset="0"/>
              </a:rPr>
              <a:t>0x100 </a:t>
            </a:r>
          </a:p>
        </p:txBody>
      </p:sp>
      <p:sp>
        <p:nvSpPr>
          <p:cNvPr id="58400" name="Rectangle 39"/>
          <p:cNvSpPr>
            <a:spLocks noChangeArrowheads="1"/>
          </p:cNvSpPr>
          <p:nvPr/>
        </p:nvSpPr>
        <p:spPr bwMode="auto">
          <a:xfrm>
            <a:off x="5029200" y="2362200"/>
            <a:ext cx="65405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5720" rIns="45720">
            <a:spAutoFit/>
          </a:bodyPr>
          <a:lstStyle/>
          <a:p>
            <a:pPr algn="ctr" rtl="0" eaLnBrk="0" hangingPunct="0">
              <a:lnSpc>
                <a:spcPct val="90000"/>
              </a:lnSpc>
            </a:pPr>
            <a:r>
              <a:rPr lang="en-US">
                <a:latin typeface="Courier New" pitchFamily="49" charset="0"/>
              </a:rPr>
              <a:t>yp</a:t>
            </a:r>
          </a:p>
        </p:txBody>
      </p:sp>
      <p:sp>
        <p:nvSpPr>
          <p:cNvPr id="58401" name="Rectangle 40"/>
          <p:cNvSpPr>
            <a:spLocks noChangeArrowheads="1"/>
          </p:cNvSpPr>
          <p:nvPr/>
        </p:nvSpPr>
        <p:spPr bwMode="auto">
          <a:xfrm>
            <a:off x="5029200" y="2743200"/>
            <a:ext cx="65405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5720" rIns="45720">
            <a:spAutoFit/>
          </a:bodyPr>
          <a:lstStyle/>
          <a:p>
            <a:pPr algn="ctr" rtl="0" eaLnBrk="0" hangingPunct="0">
              <a:lnSpc>
                <a:spcPct val="90000"/>
              </a:lnSpc>
            </a:pPr>
            <a:r>
              <a:rPr lang="en-US">
                <a:latin typeface="Courier New" pitchFamily="49" charset="0"/>
              </a:rPr>
              <a:t>xp</a:t>
            </a:r>
          </a:p>
        </p:txBody>
      </p:sp>
      <p:grpSp>
        <p:nvGrpSpPr>
          <p:cNvPr id="58402" name="Group 42"/>
          <p:cNvGrpSpPr>
            <a:grpSpLocks/>
          </p:cNvGrpSpPr>
          <p:nvPr/>
        </p:nvGrpSpPr>
        <p:grpSpPr bwMode="auto">
          <a:xfrm>
            <a:off x="533400" y="1524000"/>
            <a:ext cx="685800" cy="3581400"/>
            <a:chOff x="3984" y="1008"/>
            <a:chExt cx="1584" cy="2256"/>
          </a:xfrm>
        </p:grpSpPr>
        <p:sp>
          <p:nvSpPr>
            <p:cNvPr id="58412" name="Rectangle 43"/>
            <p:cNvSpPr>
              <a:spLocks noChangeArrowheads="1"/>
            </p:cNvSpPr>
            <p:nvPr/>
          </p:nvSpPr>
          <p:spPr bwMode="auto">
            <a:xfrm>
              <a:off x="3984" y="100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rtl="0" eaLnBrk="0" hangingPunct="0"/>
              <a:r>
                <a:rPr lang="en-US">
                  <a:latin typeface="Courier New" pitchFamily="49" charset="0"/>
                </a:rPr>
                <a:t>R1</a:t>
              </a:r>
            </a:p>
          </p:txBody>
        </p:sp>
        <p:sp>
          <p:nvSpPr>
            <p:cNvPr id="58413" name="Rectangle 44"/>
            <p:cNvSpPr>
              <a:spLocks noChangeArrowheads="1"/>
            </p:cNvSpPr>
            <p:nvPr/>
          </p:nvSpPr>
          <p:spPr bwMode="auto">
            <a:xfrm>
              <a:off x="3984" y="1296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rtl="0" eaLnBrk="0" hangingPunct="0"/>
              <a:r>
                <a:rPr lang="en-US">
                  <a:latin typeface="Courier New" pitchFamily="49" charset="0"/>
                </a:rPr>
                <a:t>R2</a:t>
              </a:r>
            </a:p>
          </p:txBody>
        </p:sp>
        <p:sp>
          <p:nvSpPr>
            <p:cNvPr id="58414" name="Rectangle 45"/>
            <p:cNvSpPr>
              <a:spLocks noChangeArrowheads="1"/>
            </p:cNvSpPr>
            <p:nvPr/>
          </p:nvSpPr>
          <p:spPr bwMode="auto">
            <a:xfrm>
              <a:off x="3984" y="1584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rtl="0" eaLnBrk="0" hangingPunct="0"/>
              <a:r>
                <a:rPr lang="en-US">
                  <a:latin typeface="Courier New" pitchFamily="49" charset="0"/>
                </a:rPr>
                <a:t>R3</a:t>
              </a:r>
            </a:p>
          </p:txBody>
        </p:sp>
        <p:sp>
          <p:nvSpPr>
            <p:cNvPr id="58415" name="Rectangle 46"/>
            <p:cNvSpPr>
              <a:spLocks noChangeArrowheads="1"/>
            </p:cNvSpPr>
            <p:nvPr/>
          </p:nvSpPr>
          <p:spPr bwMode="auto">
            <a:xfrm>
              <a:off x="3984" y="1872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rtl="0" eaLnBrk="0" hangingPunct="0"/>
              <a:r>
                <a:rPr lang="en-US">
                  <a:latin typeface="Courier New" pitchFamily="49" charset="0"/>
                </a:rPr>
                <a:t>R4</a:t>
              </a:r>
            </a:p>
          </p:txBody>
        </p:sp>
        <p:sp>
          <p:nvSpPr>
            <p:cNvPr id="58416" name="Rectangle 47"/>
            <p:cNvSpPr>
              <a:spLocks noChangeArrowheads="1"/>
            </p:cNvSpPr>
            <p:nvPr/>
          </p:nvSpPr>
          <p:spPr bwMode="auto">
            <a:xfrm>
              <a:off x="3984" y="2160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rtl="0" eaLnBrk="0" hangingPunct="0"/>
              <a:r>
                <a:rPr lang="en-US">
                  <a:latin typeface="Courier New" pitchFamily="49" charset="0"/>
                </a:rPr>
                <a:t>R5</a:t>
              </a:r>
            </a:p>
          </p:txBody>
        </p:sp>
        <p:sp>
          <p:nvSpPr>
            <p:cNvPr id="58417" name="Rectangle 48"/>
            <p:cNvSpPr>
              <a:spLocks noChangeArrowheads="1"/>
            </p:cNvSpPr>
            <p:nvPr/>
          </p:nvSpPr>
          <p:spPr bwMode="auto">
            <a:xfrm>
              <a:off x="3984" y="244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rtl="0" eaLnBrk="0" hangingPunct="0"/>
              <a:r>
                <a:rPr lang="en-US">
                  <a:latin typeface="Courier New" pitchFamily="49" charset="0"/>
                </a:rPr>
                <a:t>R6</a:t>
              </a:r>
            </a:p>
          </p:txBody>
        </p:sp>
        <p:sp>
          <p:nvSpPr>
            <p:cNvPr id="58418" name="Rectangle 49"/>
            <p:cNvSpPr>
              <a:spLocks noChangeArrowheads="1"/>
            </p:cNvSpPr>
            <p:nvPr/>
          </p:nvSpPr>
          <p:spPr bwMode="auto">
            <a:xfrm>
              <a:off x="3984" y="2736"/>
              <a:ext cx="1584" cy="240"/>
            </a:xfrm>
            <a:prstGeom prst="rect">
              <a:avLst/>
            </a:prstGeom>
            <a:solidFill>
              <a:schemeClr val="bg2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rtl="0" eaLnBrk="0" hangingPunct="0"/>
              <a:r>
                <a:rPr lang="en-US" dirty="0">
                  <a:latin typeface="Courier New" pitchFamily="49" charset="0"/>
                </a:rPr>
                <a:t>R7</a:t>
              </a:r>
            </a:p>
          </p:txBody>
        </p:sp>
        <p:sp>
          <p:nvSpPr>
            <p:cNvPr id="58419" name="Rectangle 50"/>
            <p:cNvSpPr>
              <a:spLocks noChangeArrowheads="1"/>
            </p:cNvSpPr>
            <p:nvPr/>
          </p:nvSpPr>
          <p:spPr bwMode="auto">
            <a:xfrm>
              <a:off x="3984" y="3024"/>
              <a:ext cx="1584" cy="240"/>
            </a:xfrm>
            <a:prstGeom prst="rect">
              <a:avLst/>
            </a:prstGeom>
            <a:solidFill>
              <a:schemeClr val="bg2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rtl="0" eaLnBrk="0" hangingPunct="0"/>
              <a:r>
                <a:rPr lang="en-US">
                  <a:latin typeface="Courier New" pitchFamily="49" charset="0"/>
                </a:rPr>
                <a:t>R8</a:t>
              </a:r>
            </a:p>
          </p:txBody>
        </p:sp>
      </p:grpSp>
      <p:grpSp>
        <p:nvGrpSpPr>
          <p:cNvPr id="58403" name="Group 51"/>
          <p:cNvGrpSpPr>
            <a:grpSpLocks/>
          </p:cNvGrpSpPr>
          <p:nvPr/>
        </p:nvGrpSpPr>
        <p:grpSpPr bwMode="auto">
          <a:xfrm>
            <a:off x="1219200" y="1524000"/>
            <a:ext cx="1066800" cy="3581400"/>
            <a:chOff x="3984" y="1008"/>
            <a:chExt cx="1584" cy="2256"/>
          </a:xfrm>
        </p:grpSpPr>
        <p:sp>
          <p:nvSpPr>
            <p:cNvPr id="58404" name="Rectangle 52"/>
            <p:cNvSpPr>
              <a:spLocks noChangeArrowheads="1"/>
            </p:cNvSpPr>
            <p:nvPr/>
          </p:nvSpPr>
          <p:spPr bwMode="auto">
            <a:xfrm>
              <a:off x="3984" y="100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rtl="0" eaLnBrk="0" hangingPunct="0"/>
              <a:endParaRPr lang="he-IL">
                <a:latin typeface="Courier New" pitchFamily="49" charset="0"/>
              </a:endParaRPr>
            </a:p>
          </p:txBody>
        </p:sp>
        <p:sp>
          <p:nvSpPr>
            <p:cNvPr id="58405" name="Rectangle 53"/>
            <p:cNvSpPr>
              <a:spLocks noChangeArrowheads="1"/>
            </p:cNvSpPr>
            <p:nvPr/>
          </p:nvSpPr>
          <p:spPr bwMode="auto">
            <a:xfrm>
              <a:off x="3984" y="1296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rtl="0" eaLnBrk="0" hangingPunct="0"/>
              <a:endParaRPr lang="he-IL">
                <a:latin typeface="Courier New" pitchFamily="49" charset="0"/>
              </a:endParaRPr>
            </a:p>
          </p:txBody>
        </p:sp>
        <p:sp>
          <p:nvSpPr>
            <p:cNvPr id="58406" name="Rectangle 54"/>
            <p:cNvSpPr>
              <a:spLocks noChangeArrowheads="1"/>
            </p:cNvSpPr>
            <p:nvPr/>
          </p:nvSpPr>
          <p:spPr bwMode="auto">
            <a:xfrm>
              <a:off x="3984" y="1584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rtl="0" eaLnBrk="0" hangingPunct="0"/>
              <a:endParaRPr lang="he-IL">
                <a:latin typeface="Courier New" pitchFamily="49" charset="0"/>
              </a:endParaRPr>
            </a:p>
          </p:txBody>
        </p:sp>
        <p:sp>
          <p:nvSpPr>
            <p:cNvPr id="58407" name="Rectangle 55"/>
            <p:cNvSpPr>
              <a:spLocks noChangeArrowheads="1"/>
            </p:cNvSpPr>
            <p:nvPr/>
          </p:nvSpPr>
          <p:spPr bwMode="auto">
            <a:xfrm>
              <a:off x="3984" y="1872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rtl="0" eaLnBrk="0" hangingPunct="0"/>
              <a:endParaRPr lang="he-IL">
                <a:latin typeface="Courier New" pitchFamily="49" charset="0"/>
              </a:endParaRPr>
            </a:p>
          </p:txBody>
        </p:sp>
        <p:sp>
          <p:nvSpPr>
            <p:cNvPr id="58408" name="Rectangle 56"/>
            <p:cNvSpPr>
              <a:spLocks noChangeArrowheads="1"/>
            </p:cNvSpPr>
            <p:nvPr/>
          </p:nvSpPr>
          <p:spPr bwMode="auto">
            <a:xfrm>
              <a:off x="3984" y="2160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rtl="0" eaLnBrk="0" hangingPunct="0"/>
              <a:endParaRPr lang="he-IL">
                <a:latin typeface="Courier New" pitchFamily="49" charset="0"/>
              </a:endParaRPr>
            </a:p>
          </p:txBody>
        </p:sp>
        <p:sp>
          <p:nvSpPr>
            <p:cNvPr id="58409" name="Rectangle 57"/>
            <p:cNvSpPr>
              <a:spLocks noChangeArrowheads="1"/>
            </p:cNvSpPr>
            <p:nvPr/>
          </p:nvSpPr>
          <p:spPr bwMode="auto">
            <a:xfrm>
              <a:off x="3984" y="244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rtl="0" eaLnBrk="0" hangingPunct="0"/>
              <a:endParaRPr lang="he-IL">
                <a:latin typeface="Courier New" pitchFamily="49" charset="0"/>
              </a:endParaRPr>
            </a:p>
          </p:txBody>
        </p:sp>
        <p:sp>
          <p:nvSpPr>
            <p:cNvPr id="58410" name="Rectangle 58"/>
            <p:cNvSpPr>
              <a:spLocks noChangeArrowheads="1"/>
            </p:cNvSpPr>
            <p:nvPr/>
          </p:nvSpPr>
          <p:spPr bwMode="auto">
            <a:xfrm>
              <a:off x="3984" y="2736"/>
              <a:ext cx="1584" cy="240"/>
            </a:xfrm>
            <a:prstGeom prst="rect">
              <a:avLst/>
            </a:prstGeom>
            <a:solidFill>
              <a:schemeClr val="bg2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rtl="0" eaLnBrk="0" hangingPunct="0"/>
              <a:endParaRPr lang="he-IL">
                <a:latin typeface="Courier New" pitchFamily="49" charset="0"/>
              </a:endParaRPr>
            </a:p>
          </p:txBody>
        </p:sp>
        <p:sp>
          <p:nvSpPr>
            <p:cNvPr id="58411" name="Rectangle 59"/>
            <p:cNvSpPr>
              <a:spLocks noChangeArrowheads="1"/>
            </p:cNvSpPr>
            <p:nvPr/>
          </p:nvSpPr>
          <p:spPr bwMode="auto">
            <a:xfrm>
              <a:off x="3984" y="3024"/>
              <a:ext cx="1584" cy="240"/>
            </a:xfrm>
            <a:prstGeom prst="rect">
              <a:avLst/>
            </a:prstGeom>
            <a:solidFill>
              <a:schemeClr val="bg2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rtl="0" eaLnBrk="0" hangingPunct="0"/>
              <a:r>
                <a:rPr lang="en-US">
                  <a:latin typeface="Courier New" pitchFamily="49" charset="0"/>
                </a:rPr>
                <a:t>0x104</a:t>
              </a:r>
            </a:p>
          </p:txBody>
        </p:sp>
      </p:grp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6375400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Understanding Swap</a:t>
            </a:r>
          </a:p>
        </p:txBody>
      </p:sp>
      <p:sp>
        <p:nvSpPr>
          <p:cNvPr id="59394" name="Rectangle 3"/>
          <p:cNvSpPr>
            <a:spLocks noChangeArrowheads="1"/>
          </p:cNvSpPr>
          <p:nvPr/>
        </p:nvSpPr>
        <p:spPr bwMode="auto">
          <a:xfrm>
            <a:off x="2590800" y="4419600"/>
            <a:ext cx="5943600" cy="207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 rtl="0" eaLnBrk="0" hangingPunct="0">
              <a:lnSpc>
                <a:spcPct val="120000"/>
              </a:lnSpc>
              <a:tabLst>
                <a:tab pos="457200" algn="l"/>
                <a:tab pos="1485900" algn="l"/>
                <a:tab pos="3149600" algn="l"/>
              </a:tabLst>
            </a:pPr>
            <a:r>
              <a:rPr lang="en-US">
                <a:latin typeface="Courier New" pitchFamily="49" charset="0"/>
              </a:rPr>
              <a:t>	</a:t>
            </a:r>
            <a:r>
              <a:rPr lang="en-US">
                <a:solidFill>
                  <a:srgbClr val="CC0000"/>
                </a:solidFill>
                <a:latin typeface="Courier New" pitchFamily="49" charset="0"/>
              </a:rPr>
              <a:t>move 12(R8),R3	R3 = yp</a:t>
            </a:r>
          </a:p>
          <a:p>
            <a:pPr algn="l" rtl="0" eaLnBrk="0" hangingPunct="0">
              <a:lnSpc>
                <a:spcPct val="120000"/>
              </a:lnSpc>
              <a:tabLst>
                <a:tab pos="457200" algn="l"/>
                <a:tab pos="1485900" algn="l"/>
                <a:tab pos="3149600" algn="l"/>
              </a:tabLst>
            </a:pPr>
            <a:r>
              <a:rPr lang="en-US">
                <a:latin typeface="Courier New" pitchFamily="49" charset="0"/>
              </a:rPr>
              <a:t>	move 8(R8),R2	R2 = xp</a:t>
            </a:r>
          </a:p>
          <a:p>
            <a:pPr algn="l" rtl="0" eaLnBrk="0" hangingPunct="0">
              <a:lnSpc>
                <a:spcPct val="120000"/>
              </a:lnSpc>
              <a:tabLst>
                <a:tab pos="457200" algn="l"/>
                <a:tab pos="1485900" algn="l"/>
                <a:tab pos="3149600" algn="l"/>
              </a:tabLst>
            </a:pPr>
            <a:r>
              <a:rPr lang="en-US">
                <a:latin typeface="Courier New" pitchFamily="49" charset="0"/>
              </a:rPr>
              <a:t>	move (R3),R1	R1 = *yp (t1)</a:t>
            </a:r>
          </a:p>
          <a:p>
            <a:pPr algn="l" rtl="0" eaLnBrk="0" hangingPunct="0">
              <a:lnSpc>
                <a:spcPct val="120000"/>
              </a:lnSpc>
              <a:tabLst>
                <a:tab pos="457200" algn="l"/>
                <a:tab pos="1485900" algn="l"/>
                <a:tab pos="3149600" algn="l"/>
              </a:tabLst>
            </a:pPr>
            <a:r>
              <a:rPr lang="en-US">
                <a:latin typeface="Courier New" pitchFamily="49" charset="0"/>
              </a:rPr>
              <a:t>	move (R2),R4	R4 = *xp (t0)</a:t>
            </a:r>
          </a:p>
          <a:p>
            <a:pPr algn="l" rtl="0" eaLnBrk="0" hangingPunct="0">
              <a:lnSpc>
                <a:spcPct val="120000"/>
              </a:lnSpc>
              <a:tabLst>
                <a:tab pos="457200" algn="l"/>
                <a:tab pos="1485900" algn="l"/>
                <a:tab pos="3149600" algn="l"/>
              </a:tabLst>
            </a:pPr>
            <a:r>
              <a:rPr lang="en-US">
                <a:latin typeface="Courier New" pitchFamily="49" charset="0"/>
              </a:rPr>
              <a:t>	move R1,(R2)	*xp = R1</a:t>
            </a:r>
          </a:p>
          <a:p>
            <a:pPr algn="l" rtl="0" eaLnBrk="0" hangingPunct="0">
              <a:lnSpc>
                <a:spcPct val="120000"/>
              </a:lnSpc>
              <a:tabLst>
                <a:tab pos="457200" algn="l"/>
                <a:tab pos="1485900" algn="l"/>
                <a:tab pos="3149600" algn="l"/>
              </a:tabLst>
            </a:pPr>
            <a:r>
              <a:rPr lang="en-US">
                <a:latin typeface="Courier New" pitchFamily="49" charset="0"/>
              </a:rPr>
              <a:t>	move R4,(R3)	*yp = R4 </a:t>
            </a:r>
          </a:p>
        </p:txBody>
      </p:sp>
      <p:sp>
        <p:nvSpPr>
          <p:cNvPr id="59395" name="Rectangle 4"/>
          <p:cNvSpPr>
            <a:spLocks noChangeArrowheads="1"/>
          </p:cNvSpPr>
          <p:nvPr/>
        </p:nvSpPr>
        <p:spPr bwMode="auto">
          <a:xfrm>
            <a:off x="6553200" y="23622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0" eaLnBrk="0" hangingPunct="0"/>
            <a:r>
              <a:rPr lang="en-US">
                <a:latin typeface="Courier New" pitchFamily="49" charset="0"/>
              </a:rPr>
              <a:t>0x120</a:t>
            </a:r>
          </a:p>
        </p:txBody>
      </p:sp>
      <p:sp>
        <p:nvSpPr>
          <p:cNvPr id="59396" name="Rectangle 5"/>
          <p:cNvSpPr>
            <a:spLocks noChangeArrowheads="1"/>
          </p:cNvSpPr>
          <p:nvPr/>
        </p:nvSpPr>
        <p:spPr bwMode="auto">
          <a:xfrm>
            <a:off x="6553200" y="27432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0" eaLnBrk="0" hangingPunct="0"/>
            <a:r>
              <a:rPr lang="en-US">
                <a:latin typeface="Courier New" pitchFamily="49" charset="0"/>
              </a:rPr>
              <a:t>0x124</a:t>
            </a:r>
          </a:p>
        </p:txBody>
      </p:sp>
      <p:sp>
        <p:nvSpPr>
          <p:cNvPr id="59397" name="Rectangle 6"/>
          <p:cNvSpPr>
            <a:spLocks noChangeArrowheads="1"/>
          </p:cNvSpPr>
          <p:nvPr/>
        </p:nvSpPr>
        <p:spPr bwMode="auto">
          <a:xfrm>
            <a:off x="6553200" y="31242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0" eaLnBrk="0" hangingPunct="0"/>
            <a:r>
              <a:rPr lang="en-US"/>
              <a:t>Rtn adr</a:t>
            </a:r>
          </a:p>
        </p:txBody>
      </p:sp>
      <p:sp>
        <p:nvSpPr>
          <p:cNvPr id="59398" name="Rectangle 7"/>
          <p:cNvSpPr>
            <a:spLocks noChangeArrowheads="1"/>
          </p:cNvSpPr>
          <p:nvPr/>
        </p:nvSpPr>
        <p:spPr bwMode="auto">
          <a:xfrm>
            <a:off x="6553200" y="35052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0" eaLnBrk="0" hangingPunct="0"/>
            <a:endParaRPr lang="he-IL"/>
          </a:p>
        </p:txBody>
      </p:sp>
      <p:sp>
        <p:nvSpPr>
          <p:cNvPr id="59399" name="Line 8"/>
          <p:cNvSpPr>
            <a:spLocks noChangeShapeType="1"/>
          </p:cNvSpPr>
          <p:nvPr/>
        </p:nvSpPr>
        <p:spPr bwMode="auto">
          <a:xfrm>
            <a:off x="5715000" y="3733800"/>
            <a:ext cx="457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9400" name="Text Box 9"/>
          <p:cNvSpPr txBox="1">
            <a:spLocks noChangeArrowheads="1"/>
          </p:cNvSpPr>
          <p:nvPr/>
        </p:nvSpPr>
        <p:spPr bwMode="auto">
          <a:xfrm>
            <a:off x="4953000" y="35814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 eaLnBrk="0" hangingPunct="0"/>
            <a:r>
              <a:rPr lang="en-US">
                <a:latin typeface="Courier New" pitchFamily="49" charset="0"/>
              </a:rPr>
              <a:t>R8</a:t>
            </a:r>
          </a:p>
        </p:txBody>
      </p:sp>
      <p:sp>
        <p:nvSpPr>
          <p:cNvPr id="59401" name="Text Box 10"/>
          <p:cNvSpPr txBox="1">
            <a:spLocks noChangeArrowheads="1"/>
          </p:cNvSpPr>
          <p:nvPr/>
        </p:nvSpPr>
        <p:spPr bwMode="auto">
          <a:xfrm>
            <a:off x="6019800" y="3505200"/>
            <a:ext cx="593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 eaLnBrk="0" hangingPunct="0"/>
            <a:r>
              <a:rPr lang="en-US">
                <a:latin typeface="Courier New" pitchFamily="49" charset="0"/>
              </a:rPr>
              <a:t> 0 </a:t>
            </a:r>
          </a:p>
        </p:txBody>
      </p:sp>
      <p:sp>
        <p:nvSpPr>
          <p:cNvPr id="59402" name="Text Box 11"/>
          <p:cNvSpPr txBox="1">
            <a:spLocks noChangeArrowheads="1"/>
          </p:cNvSpPr>
          <p:nvPr/>
        </p:nvSpPr>
        <p:spPr bwMode="auto">
          <a:xfrm>
            <a:off x="6019800" y="3124200"/>
            <a:ext cx="593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 eaLnBrk="0" hangingPunct="0"/>
            <a:r>
              <a:rPr lang="en-US">
                <a:latin typeface="Courier New" pitchFamily="49" charset="0"/>
              </a:rPr>
              <a:t> 4 </a:t>
            </a:r>
          </a:p>
        </p:txBody>
      </p:sp>
      <p:sp>
        <p:nvSpPr>
          <p:cNvPr id="59403" name="Text Box 12"/>
          <p:cNvSpPr txBox="1">
            <a:spLocks noChangeArrowheads="1"/>
          </p:cNvSpPr>
          <p:nvPr/>
        </p:nvSpPr>
        <p:spPr bwMode="auto">
          <a:xfrm>
            <a:off x="6019800" y="2743200"/>
            <a:ext cx="593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 eaLnBrk="0" hangingPunct="0"/>
            <a:r>
              <a:rPr lang="en-US">
                <a:latin typeface="Courier New" pitchFamily="49" charset="0"/>
              </a:rPr>
              <a:t> 8 </a:t>
            </a:r>
          </a:p>
        </p:txBody>
      </p:sp>
      <p:sp>
        <p:nvSpPr>
          <p:cNvPr id="59404" name="Text Box 13"/>
          <p:cNvSpPr txBox="1">
            <a:spLocks noChangeArrowheads="1"/>
          </p:cNvSpPr>
          <p:nvPr/>
        </p:nvSpPr>
        <p:spPr bwMode="auto">
          <a:xfrm>
            <a:off x="6019800" y="2362200"/>
            <a:ext cx="593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 eaLnBrk="0" hangingPunct="0"/>
            <a:r>
              <a:rPr lang="en-US">
                <a:latin typeface="Courier New" pitchFamily="49" charset="0"/>
              </a:rPr>
              <a:t>12 </a:t>
            </a:r>
          </a:p>
        </p:txBody>
      </p:sp>
      <p:sp>
        <p:nvSpPr>
          <p:cNvPr id="59405" name="Text Box 14"/>
          <p:cNvSpPr txBox="1">
            <a:spLocks noChangeArrowheads="1"/>
          </p:cNvSpPr>
          <p:nvPr/>
        </p:nvSpPr>
        <p:spPr bwMode="auto">
          <a:xfrm>
            <a:off x="5638800" y="1908175"/>
            <a:ext cx="793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 eaLnBrk="0" hangingPunct="0"/>
            <a:r>
              <a:rPr lang="en-US"/>
              <a:t>Offset</a:t>
            </a:r>
          </a:p>
        </p:txBody>
      </p:sp>
      <p:sp>
        <p:nvSpPr>
          <p:cNvPr id="59406" name="Rectangle 15"/>
          <p:cNvSpPr>
            <a:spLocks noChangeArrowheads="1"/>
          </p:cNvSpPr>
          <p:nvPr/>
        </p:nvSpPr>
        <p:spPr bwMode="auto">
          <a:xfrm>
            <a:off x="6553200" y="38862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0" eaLnBrk="0" hangingPunct="0"/>
            <a:endParaRPr lang="he-IL"/>
          </a:p>
        </p:txBody>
      </p:sp>
      <p:sp>
        <p:nvSpPr>
          <p:cNvPr id="59407" name="Text Box 16"/>
          <p:cNvSpPr txBox="1">
            <a:spLocks noChangeArrowheads="1"/>
          </p:cNvSpPr>
          <p:nvPr/>
        </p:nvSpPr>
        <p:spPr bwMode="auto">
          <a:xfrm>
            <a:off x="6019800" y="3886200"/>
            <a:ext cx="593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 eaLnBrk="0" hangingPunct="0"/>
            <a:r>
              <a:rPr lang="en-US">
                <a:latin typeface="Courier New" pitchFamily="49" charset="0"/>
              </a:rPr>
              <a:t>-4 </a:t>
            </a:r>
          </a:p>
        </p:txBody>
      </p:sp>
      <p:sp>
        <p:nvSpPr>
          <p:cNvPr id="59408" name="Rectangle 17"/>
          <p:cNvSpPr>
            <a:spLocks noChangeArrowheads="1"/>
          </p:cNvSpPr>
          <p:nvPr/>
        </p:nvSpPr>
        <p:spPr bwMode="auto">
          <a:xfrm>
            <a:off x="6553200" y="4572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0" eaLnBrk="0" hangingPunct="0"/>
            <a:r>
              <a:rPr lang="en-US">
                <a:latin typeface="Courier New" pitchFamily="49" charset="0"/>
              </a:rPr>
              <a:t>123</a:t>
            </a:r>
          </a:p>
        </p:txBody>
      </p:sp>
      <p:sp>
        <p:nvSpPr>
          <p:cNvPr id="59409" name="Rectangle 18"/>
          <p:cNvSpPr>
            <a:spLocks noChangeArrowheads="1"/>
          </p:cNvSpPr>
          <p:nvPr/>
        </p:nvSpPr>
        <p:spPr bwMode="auto">
          <a:xfrm>
            <a:off x="6553200" y="8382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0" eaLnBrk="0" hangingPunct="0"/>
            <a:r>
              <a:rPr lang="en-US">
                <a:latin typeface="Courier New" pitchFamily="49" charset="0"/>
              </a:rPr>
              <a:t>456</a:t>
            </a:r>
          </a:p>
        </p:txBody>
      </p:sp>
      <p:sp>
        <p:nvSpPr>
          <p:cNvPr id="59410" name="Rectangle 19"/>
          <p:cNvSpPr>
            <a:spLocks noChangeArrowheads="1"/>
          </p:cNvSpPr>
          <p:nvPr/>
        </p:nvSpPr>
        <p:spPr bwMode="auto">
          <a:xfrm>
            <a:off x="6553200" y="12192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0" eaLnBrk="0" hangingPunct="0"/>
            <a:endParaRPr lang="he-IL">
              <a:latin typeface="Courier New" pitchFamily="49" charset="0"/>
            </a:endParaRPr>
          </a:p>
        </p:txBody>
      </p:sp>
      <p:sp>
        <p:nvSpPr>
          <p:cNvPr id="59411" name="Rectangle 20"/>
          <p:cNvSpPr>
            <a:spLocks noChangeArrowheads="1"/>
          </p:cNvSpPr>
          <p:nvPr/>
        </p:nvSpPr>
        <p:spPr bwMode="auto">
          <a:xfrm>
            <a:off x="6553200" y="16002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0" eaLnBrk="0" hangingPunct="0"/>
            <a:endParaRPr lang="he-IL">
              <a:latin typeface="Courier New" pitchFamily="49" charset="0"/>
            </a:endParaRPr>
          </a:p>
        </p:txBody>
      </p:sp>
      <p:sp>
        <p:nvSpPr>
          <p:cNvPr id="59412" name="Rectangle 21"/>
          <p:cNvSpPr>
            <a:spLocks noChangeArrowheads="1"/>
          </p:cNvSpPr>
          <p:nvPr/>
        </p:nvSpPr>
        <p:spPr bwMode="auto">
          <a:xfrm>
            <a:off x="6553200" y="19812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0" eaLnBrk="0" hangingPunct="0"/>
            <a:endParaRPr lang="he-IL">
              <a:latin typeface="Courier New" pitchFamily="49" charset="0"/>
            </a:endParaRPr>
          </a:p>
        </p:txBody>
      </p:sp>
      <p:sp>
        <p:nvSpPr>
          <p:cNvPr id="59413" name="Text Box 22"/>
          <p:cNvSpPr txBox="1">
            <a:spLocks noChangeArrowheads="1"/>
          </p:cNvSpPr>
          <p:nvPr/>
        </p:nvSpPr>
        <p:spPr bwMode="auto">
          <a:xfrm>
            <a:off x="7620000" y="3175"/>
            <a:ext cx="1022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 eaLnBrk="0" hangingPunct="0"/>
            <a:r>
              <a:rPr lang="en-US"/>
              <a:t>Address</a:t>
            </a:r>
          </a:p>
        </p:txBody>
      </p:sp>
      <p:sp>
        <p:nvSpPr>
          <p:cNvPr id="59414" name="Text Box 23"/>
          <p:cNvSpPr txBox="1">
            <a:spLocks noChangeArrowheads="1"/>
          </p:cNvSpPr>
          <p:nvPr/>
        </p:nvSpPr>
        <p:spPr bwMode="auto">
          <a:xfrm>
            <a:off x="7696200" y="4572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eaLnBrk="0" hangingPunct="0"/>
            <a:r>
              <a:rPr lang="en-US">
                <a:latin typeface="Courier New" pitchFamily="49" charset="0"/>
              </a:rPr>
              <a:t>0x124 </a:t>
            </a:r>
          </a:p>
        </p:txBody>
      </p:sp>
      <p:sp>
        <p:nvSpPr>
          <p:cNvPr id="59415" name="Text Box 24"/>
          <p:cNvSpPr txBox="1">
            <a:spLocks noChangeArrowheads="1"/>
          </p:cNvSpPr>
          <p:nvPr/>
        </p:nvSpPr>
        <p:spPr bwMode="auto">
          <a:xfrm>
            <a:off x="7696200" y="852488"/>
            <a:ext cx="1219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eaLnBrk="0" hangingPunct="0"/>
            <a:r>
              <a:rPr lang="en-US">
                <a:latin typeface="Courier New" pitchFamily="49" charset="0"/>
              </a:rPr>
              <a:t>0x120 </a:t>
            </a:r>
          </a:p>
        </p:txBody>
      </p:sp>
      <p:sp>
        <p:nvSpPr>
          <p:cNvPr id="59416" name="Text Box 25"/>
          <p:cNvSpPr txBox="1">
            <a:spLocks noChangeArrowheads="1"/>
          </p:cNvSpPr>
          <p:nvPr/>
        </p:nvSpPr>
        <p:spPr bwMode="auto">
          <a:xfrm>
            <a:off x="7696200" y="1247775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eaLnBrk="0" hangingPunct="0"/>
            <a:r>
              <a:rPr lang="en-US">
                <a:latin typeface="Courier New" pitchFamily="49" charset="0"/>
              </a:rPr>
              <a:t>0x11c </a:t>
            </a:r>
          </a:p>
        </p:txBody>
      </p:sp>
      <p:sp>
        <p:nvSpPr>
          <p:cNvPr id="59417" name="Text Box 26"/>
          <p:cNvSpPr txBox="1">
            <a:spLocks noChangeArrowheads="1"/>
          </p:cNvSpPr>
          <p:nvPr/>
        </p:nvSpPr>
        <p:spPr bwMode="auto">
          <a:xfrm>
            <a:off x="7696200" y="1643063"/>
            <a:ext cx="1219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eaLnBrk="0" hangingPunct="0"/>
            <a:r>
              <a:rPr lang="en-US">
                <a:latin typeface="Courier New" pitchFamily="49" charset="0"/>
              </a:rPr>
              <a:t>0x118 </a:t>
            </a:r>
          </a:p>
        </p:txBody>
      </p:sp>
      <p:sp>
        <p:nvSpPr>
          <p:cNvPr id="59418" name="Text Box 27"/>
          <p:cNvSpPr txBox="1">
            <a:spLocks noChangeArrowheads="1"/>
          </p:cNvSpPr>
          <p:nvPr/>
        </p:nvSpPr>
        <p:spPr bwMode="auto">
          <a:xfrm>
            <a:off x="7696200" y="203835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eaLnBrk="0" hangingPunct="0"/>
            <a:r>
              <a:rPr lang="en-US">
                <a:latin typeface="Courier New" pitchFamily="49" charset="0"/>
              </a:rPr>
              <a:t>0x114 </a:t>
            </a:r>
          </a:p>
        </p:txBody>
      </p:sp>
      <p:sp>
        <p:nvSpPr>
          <p:cNvPr id="59419" name="Text Box 28"/>
          <p:cNvSpPr txBox="1">
            <a:spLocks noChangeArrowheads="1"/>
          </p:cNvSpPr>
          <p:nvPr/>
        </p:nvSpPr>
        <p:spPr bwMode="auto">
          <a:xfrm>
            <a:off x="7696200" y="2433638"/>
            <a:ext cx="1219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eaLnBrk="0" hangingPunct="0"/>
            <a:r>
              <a:rPr lang="en-US">
                <a:latin typeface="Courier New" pitchFamily="49" charset="0"/>
              </a:rPr>
              <a:t>0x110 </a:t>
            </a:r>
          </a:p>
        </p:txBody>
      </p:sp>
      <p:sp>
        <p:nvSpPr>
          <p:cNvPr id="59420" name="Text Box 29"/>
          <p:cNvSpPr txBox="1">
            <a:spLocks noChangeArrowheads="1"/>
          </p:cNvSpPr>
          <p:nvPr/>
        </p:nvSpPr>
        <p:spPr bwMode="auto">
          <a:xfrm>
            <a:off x="7696200" y="2828925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eaLnBrk="0" hangingPunct="0"/>
            <a:r>
              <a:rPr lang="en-US">
                <a:latin typeface="Courier New" pitchFamily="49" charset="0"/>
              </a:rPr>
              <a:t>0x10c</a:t>
            </a:r>
          </a:p>
        </p:txBody>
      </p:sp>
      <p:sp>
        <p:nvSpPr>
          <p:cNvPr id="59421" name="Text Box 30"/>
          <p:cNvSpPr txBox="1">
            <a:spLocks noChangeArrowheads="1"/>
          </p:cNvSpPr>
          <p:nvPr/>
        </p:nvSpPr>
        <p:spPr bwMode="auto">
          <a:xfrm>
            <a:off x="7696200" y="3224213"/>
            <a:ext cx="1219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eaLnBrk="0" hangingPunct="0"/>
            <a:r>
              <a:rPr lang="en-US">
                <a:latin typeface="Courier New" pitchFamily="49" charset="0"/>
              </a:rPr>
              <a:t>0x108 </a:t>
            </a:r>
          </a:p>
        </p:txBody>
      </p:sp>
      <p:sp>
        <p:nvSpPr>
          <p:cNvPr id="59422" name="Text Box 31"/>
          <p:cNvSpPr txBox="1">
            <a:spLocks noChangeArrowheads="1"/>
          </p:cNvSpPr>
          <p:nvPr/>
        </p:nvSpPr>
        <p:spPr bwMode="auto">
          <a:xfrm>
            <a:off x="7696200" y="36195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eaLnBrk="0" hangingPunct="0"/>
            <a:r>
              <a:rPr lang="en-US">
                <a:latin typeface="Courier New" pitchFamily="49" charset="0"/>
              </a:rPr>
              <a:t>0x104 </a:t>
            </a:r>
          </a:p>
        </p:txBody>
      </p:sp>
      <p:sp>
        <p:nvSpPr>
          <p:cNvPr id="59423" name="Text Box 32"/>
          <p:cNvSpPr txBox="1">
            <a:spLocks noChangeArrowheads="1"/>
          </p:cNvSpPr>
          <p:nvPr/>
        </p:nvSpPr>
        <p:spPr bwMode="auto">
          <a:xfrm>
            <a:off x="7696200" y="4014788"/>
            <a:ext cx="1219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eaLnBrk="0" hangingPunct="0"/>
            <a:r>
              <a:rPr lang="en-US">
                <a:latin typeface="Courier New" pitchFamily="49" charset="0"/>
              </a:rPr>
              <a:t>0x100 </a:t>
            </a:r>
          </a:p>
        </p:txBody>
      </p:sp>
      <p:sp>
        <p:nvSpPr>
          <p:cNvPr id="59424" name="Rectangle 33"/>
          <p:cNvSpPr>
            <a:spLocks noChangeArrowheads="1"/>
          </p:cNvSpPr>
          <p:nvPr/>
        </p:nvSpPr>
        <p:spPr bwMode="auto">
          <a:xfrm>
            <a:off x="5029200" y="2362200"/>
            <a:ext cx="65405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5720" rIns="45720">
            <a:spAutoFit/>
          </a:bodyPr>
          <a:lstStyle/>
          <a:p>
            <a:pPr algn="ctr" rtl="0" eaLnBrk="0" hangingPunct="0">
              <a:lnSpc>
                <a:spcPct val="90000"/>
              </a:lnSpc>
            </a:pPr>
            <a:r>
              <a:rPr lang="en-US">
                <a:latin typeface="Courier New" pitchFamily="49" charset="0"/>
              </a:rPr>
              <a:t>yp</a:t>
            </a:r>
          </a:p>
        </p:txBody>
      </p:sp>
      <p:sp>
        <p:nvSpPr>
          <p:cNvPr id="59425" name="Rectangle 34"/>
          <p:cNvSpPr>
            <a:spLocks noChangeArrowheads="1"/>
          </p:cNvSpPr>
          <p:nvPr/>
        </p:nvSpPr>
        <p:spPr bwMode="auto">
          <a:xfrm>
            <a:off x="5029200" y="2743200"/>
            <a:ext cx="65405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5720" rIns="45720">
            <a:spAutoFit/>
          </a:bodyPr>
          <a:lstStyle/>
          <a:p>
            <a:pPr algn="ctr" rtl="0" eaLnBrk="0" hangingPunct="0">
              <a:lnSpc>
                <a:spcPct val="90000"/>
              </a:lnSpc>
            </a:pPr>
            <a:r>
              <a:rPr lang="en-US">
                <a:latin typeface="Courier New" pitchFamily="49" charset="0"/>
              </a:rPr>
              <a:t>xp</a:t>
            </a:r>
          </a:p>
        </p:txBody>
      </p:sp>
      <p:grpSp>
        <p:nvGrpSpPr>
          <p:cNvPr id="59426" name="Group 35"/>
          <p:cNvGrpSpPr>
            <a:grpSpLocks/>
          </p:cNvGrpSpPr>
          <p:nvPr/>
        </p:nvGrpSpPr>
        <p:grpSpPr bwMode="auto">
          <a:xfrm>
            <a:off x="533400" y="1524000"/>
            <a:ext cx="685800" cy="3581400"/>
            <a:chOff x="3984" y="1008"/>
            <a:chExt cx="1584" cy="2256"/>
          </a:xfrm>
        </p:grpSpPr>
        <p:sp>
          <p:nvSpPr>
            <p:cNvPr id="59436" name="Rectangle 36"/>
            <p:cNvSpPr>
              <a:spLocks noChangeArrowheads="1"/>
            </p:cNvSpPr>
            <p:nvPr/>
          </p:nvSpPr>
          <p:spPr bwMode="auto">
            <a:xfrm>
              <a:off x="3984" y="100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rtl="0" eaLnBrk="0" hangingPunct="0"/>
              <a:r>
                <a:rPr lang="en-US">
                  <a:latin typeface="Courier New" pitchFamily="49" charset="0"/>
                </a:rPr>
                <a:t>R1</a:t>
              </a:r>
            </a:p>
          </p:txBody>
        </p:sp>
        <p:sp>
          <p:nvSpPr>
            <p:cNvPr id="59437" name="Rectangle 37"/>
            <p:cNvSpPr>
              <a:spLocks noChangeArrowheads="1"/>
            </p:cNvSpPr>
            <p:nvPr/>
          </p:nvSpPr>
          <p:spPr bwMode="auto">
            <a:xfrm>
              <a:off x="3984" y="1296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rtl="0" eaLnBrk="0" hangingPunct="0"/>
              <a:r>
                <a:rPr lang="en-US">
                  <a:latin typeface="Courier New" pitchFamily="49" charset="0"/>
                </a:rPr>
                <a:t>R2</a:t>
              </a:r>
            </a:p>
          </p:txBody>
        </p:sp>
        <p:sp>
          <p:nvSpPr>
            <p:cNvPr id="59438" name="Rectangle 38"/>
            <p:cNvSpPr>
              <a:spLocks noChangeArrowheads="1"/>
            </p:cNvSpPr>
            <p:nvPr/>
          </p:nvSpPr>
          <p:spPr bwMode="auto">
            <a:xfrm>
              <a:off x="3984" y="1584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rtl="0" eaLnBrk="0" hangingPunct="0"/>
              <a:r>
                <a:rPr lang="en-US">
                  <a:latin typeface="Courier New" pitchFamily="49" charset="0"/>
                </a:rPr>
                <a:t>R3</a:t>
              </a:r>
            </a:p>
          </p:txBody>
        </p:sp>
        <p:sp>
          <p:nvSpPr>
            <p:cNvPr id="59439" name="Rectangle 39"/>
            <p:cNvSpPr>
              <a:spLocks noChangeArrowheads="1"/>
            </p:cNvSpPr>
            <p:nvPr/>
          </p:nvSpPr>
          <p:spPr bwMode="auto">
            <a:xfrm>
              <a:off x="3984" y="1872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rtl="0" eaLnBrk="0" hangingPunct="0"/>
              <a:r>
                <a:rPr lang="en-US">
                  <a:latin typeface="Courier New" pitchFamily="49" charset="0"/>
                </a:rPr>
                <a:t>R4</a:t>
              </a:r>
            </a:p>
          </p:txBody>
        </p:sp>
        <p:sp>
          <p:nvSpPr>
            <p:cNvPr id="59440" name="Rectangle 40"/>
            <p:cNvSpPr>
              <a:spLocks noChangeArrowheads="1"/>
            </p:cNvSpPr>
            <p:nvPr/>
          </p:nvSpPr>
          <p:spPr bwMode="auto">
            <a:xfrm>
              <a:off x="3984" y="2160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rtl="0" eaLnBrk="0" hangingPunct="0"/>
              <a:r>
                <a:rPr lang="en-US">
                  <a:latin typeface="Courier New" pitchFamily="49" charset="0"/>
                </a:rPr>
                <a:t>R5</a:t>
              </a:r>
            </a:p>
          </p:txBody>
        </p:sp>
        <p:sp>
          <p:nvSpPr>
            <p:cNvPr id="59441" name="Rectangle 41"/>
            <p:cNvSpPr>
              <a:spLocks noChangeArrowheads="1"/>
            </p:cNvSpPr>
            <p:nvPr/>
          </p:nvSpPr>
          <p:spPr bwMode="auto">
            <a:xfrm>
              <a:off x="3984" y="244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rtl="0" eaLnBrk="0" hangingPunct="0"/>
              <a:r>
                <a:rPr lang="en-US">
                  <a:latin typeface="Courier New" pitchFamily="49" charset="0"/>
                </a:rPr>
                <a:t>R6</a:t>
              </a:r>
            </a:p>
          </p:txBody>
        </p:sp>
        <p:sp>
          <p:nvSpPr>
            <p:cNvPr id="59442" name="Rectangle 42"/>
            <p:cNvSpPr>
              <a:spLocks noChangeArrowheads="1"/>
            </p:cNvSpPr>
            <p:nvPr/>
          </p:nvSpPr>
          <p:spPr bwMode="auto">
            <a:xfrm>
              <a:off x="3984" y="2736"/>
              <a:ext cx="1584" cy="240"/>
            </a:xfrm>
            <a:prstGeom prst="rect">
              <a:avLst/>
            </a:prstGeom>
            <a:solidFill>
              <a:schemeClr val="bg2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rtl="0" eaLnBrk="0" hangingPunct="0"/>
              <a:r>
                <a:rPr lang="en-US" dirty="0">
                  <a:latin typeface="Courier New" pitchFamily="49" charset="0"/>
                </a:rPr>
                <a:t>R7</a:t>
              </a:r>
            </a:p>
          </p:txBody>
        </p:sp>
        <p:sp>
          <p:nvSpPr>
            <p:cNvPr id="59443" name="Rectangle 43"/>
            <p:cNvSpPr>
              <a:spLocks noChangeArrowheads="1"/>
            </p:cNvSpPr>
            <p:nvPr/>
          </p:nvSpPr>
          <p:spPr bwMode="auto">
            <a:xfrm>
              <a:off x="3984" y="3024"/>
              <a:ext cx="1584" cy="240"/>
            </a:xfrm>
            <a:prstGeom prst="rect">
              <a:avLst/>
            </a:prstGeom>
            <a:solidFill>
              <a:schemeClr val="bg2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rtl="0" eaLnBrk="0" hangingPunct="0"/>
              <a:r>
                <a:rPr lang="en-US">
                  <a:latin typeface="Courier New" pitchFamily="49" charset="0"/>
                </a:rPr>
                <a:t>R8</a:t>
              </a:r>
            </a:p>
          </p:txBody>
        </p:sp>
      </p:grpSp>
      <p:grpSp>
        <p:nvGrpSpPr>
          <p:cNvPr id="59427" name="Group 44"/>
          <p:cNvGrpSpPr>
            <a:grpSpLocks/>
          </p:cNvGrpSpPr>
          <p:nvPr/>
        </p:nvGrpSpPr>
        <p:grpSpPr bwMode="auto">
          <a:xfrm>
            <a:off x="1219200" y="1524000"/>
            <a:ext cx="1066800" cy="3581400"/>
            <a:chOff x="3984" y="1008"/>
            <a:chExt cx="1584" cy="2256"/>
          </a:xfrm>
        </p:grpSpPr>
        <p:sp>
          <p:nvSpPr>
            <p:cNvPr id="59428" name="Rectangle 45"/>
            <p:cNvSpPr>
              <a:spLocks noChangeArrowheads="1"/>
            </p:cNvSpPr>
            <p:nvPr/>
          </p:nvSpPr>
          <p:spPr bwMode="auto">
            <a:xfrm>
              <a:off x="3984" y="100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rtl="0" eaLnBrk="0" hangingPunct="0"/>
              <a:endParaRPr lang="he-IL">
                <a:latin typeface="Courier New" pitchFamily="49" charset="0"/>
              </a:endParaRPr>
            </a:p>
          </p:txBody>
        </p:sp>
        <p:sp>
          <p:nvSpPr>
            <p:cNvPr id="59429" name="Rectangle 46"/>
            <p:cNvSpPr>
              <a:spLocks noChangeArrowheads="1"/>
            </p:cNvSpPr>
            <p:nvPr/>
          </p:nvSpPr>
          <p:spPr bwMode="auto">
            <a:xfrm>
              <a:off x="3984" y="1296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rtl="0" eaLnBrk="0" hangingPunct="0"/>
              <a:endParaRPr lang="he-IL">
                <a:latin typeface="Courier New" pitchFamily="49" charset="0"/>
              </a:endParaRPr>
            </a:p>
          </p:txBody>
        </p:sp>
        <p:sp>
          <p:nvSpPr>
            <p:cNvPr id="59430" name="Rectangle 47"/>
            <p:cNvSpPr>
              <a:spLocks noChangeArrowheads="1"/>
            </p:cNvSpPr>
            <p:nvPr/>
          </p:nvSpPr>
          <p:spPr bwMode="auto">
            <a:xfrm>
              <a:off x="3984" y="1584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rtl="0" eaLnBrk="0" hangingPunct="0"/>
              <a:r>
                <a:rPr lang="en-US">
                  <a:solidFill>
                    <a:srgbClr val="CC0000"/>
                  </a:solidFill>
                  <a:latin typeface="Courier New" pitchFamily="49" charset="0"/>
                </a:rPr>
                <a:t>0x120</a:t>
              </a:r>
            </a:p>
          </p:txBody>
        </p:sp>
        <p:sp>
          <p:nvSpPr>
            <p:cNvPr id="59431" name="Rectangle 48"/>
            <p:cNvSpPr>
              <a:spLocks noChangeArrowheads="1"/>
            </p:cNvSpPr>
            <p:nvPr/>
          </p:nvSpPr>
          <p:spPr bwMode="auto">
            <a:xfrm>
              <a:off x="3984" y="1872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rtl="0" eaLnBrk="0" hangingPunct="0"/>
              <a:endParaRPr lang="he-IL">
                <a:latin typeface="Courier New" pitchFamily="49" charset="0"/>
              </a:endParaRPr>
            </a:p>
          </p:txBody>
        </p:sp>
        <p:sp>
          <p:nvSpPr>
            <p:cNvPr id="59432" name="Rectangle 49"/>
            <p:cNvSpPr>
              <a:spLocks noChangeArrowheads="1"/>
            </p:cNvSpPr>
            <p:nvPr/>
          </p:nvSpPr>
          <p:spPr bwMode="auto">
            <a:xfrm>
              <a:off x="3984" y="2160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rtl="0" eaLnBrk="0" hangingPunct="0"/>
              <a:endParaRPr lang="he-IL">
                <a:latin typeface="Courier New" pitchFamily="49" charset="0"/>
              </a:endParaRPr>
            </a:p>
          </p:txBody>
        </p:sp>
        <p:sp>
          <p:nvSpPr>
            <p:cNvPr id="59433" name="Rectangle 50"/>
            <p:cNvSpPr>
              <a:spLocks noChangeArrowheads="1"/>
            </p:cNvSpPr>
            <p:nvPr/>
          </p:nvSpPr>
          <p:spPr bwMode="auto">
            <a:xfrm>
              <a:off x="3984" y="244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rtl="0" eaLnBrk="0" hangingPunct="0"/>
              <a:endParaRPr lang="he-IL">
                <a:latin typeface="Courier New" pitchFamily="49" charset="0"/>
              </a:endParaRPr>
            </a:p>
          </p:txBody>
        </p:sp>
        <p:sp>
          <p:nvSpPr>
            <p:cNvPr id="59434" name="Rectangle 51"/>
            <p:cNvSpPr>
              <a:spLocks noChangeArrowheads="1"/>
            </p:cNvSpPr>
            <p:nvPr/>
          </p:nvSpPr>
          <p:spPr bwMode="auto">
            <a:xfrm>
              <a:off x="3984" y="2736"/>
              <a:ext cx="1584" cy="240"/>
            </a:xfrm>
            <a:prstGeom prst="rect">
              <a:avLst/>
            </a:prstGeom>
            <a:solidFill>
              <a:schemeClr val="bg2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rtl="0" eaLnBrk="0" hangingPunct="0"/>
              <a:endParaRPr lang="he-IL">
                <a:latin typeface="Courier New" pitchFamily="49" charset="0"/>
              </a:endParaRPr>
            </a:p>
          </p:txBody>
        </p:sp>
        <p:sp>
          <p:nvSpPr>
            <p:cNvPr id="59435" name="Rectangle 52"/>
            <p:cNvSpPr>
              <a:spLocks noChangeArrowheads="1"/>
            </p:cNvSpPr>
            <p:nvPr/>
          </p:nvSpPr>
          <p:spPr bwMode="auto">
            <a:xfrm>
              <a:off x="3984" y="3024"/>
              <a:ext cx="1584" cy="240"/>
            </a:xfrm>
            <a:prstGeom prst="rect">
              <a:avLst/>
            </a:prstGeom>
            <a:solidFill>
              <a:schemeClr val="bg2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rtl="0" eaLnBrk="0" hangingPunct="0"/>
              <a:r>
                <a:rPr lang="en-US">
                  <a:latin typeface="Courier New" pitchFamily="49" charset="0"/>
                </a:rPr>
                <a:t>0x104</a:t>
              </a: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 semi-log plot of transistor counts for microprocessors against dates of introduction, nearly doubling every two years">
            <a:extLst>
              <a:ext uri="{FF2B5EF4-FFF2-40B4-BE49-F238E27FC236}">
                <a16:creationId xmlns:a16="http://schemas.microsoft.com/office/drawing/2014/main" id="{B5379691-1D58-46B9-93AF-D9E07056E8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9231"/>
            <a:ext cx="9144000" cy="6767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0A81D1-5C39-4BFB-B6EC-B23B517AC7A4}"/>
              </a:ext>
            </a:extLst>
          </p:cNvPr>
          <p:cNvSpPr txBox="1"/>
          <p:nvPr/>
        </p:nvSpPr>
        <p:spPr>
          <a:xfrm>
            <a:off x="4355976" y="5589240"/>
            <a:ext cx="45720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600" dirty="0"/>
              <a:t>Source: </a:t>
            </a:r>
            <a:r>
              <a:rPr lang="en-US" sz="1600" dirty="0" err="1"/>
              <a:t>wikipedia</a:t>
            </a:r>
            <a:r>
              <a:rPr lang="en-US" sz="1600" dirty="0"/>
              <a:t>/Moore’s law</a:t>
            </a:r>
            <a:endParaRPr lang="he-IL" sz="1600" dirty="0"/>
          </a:p>
        </p:txBody>
      </p:sp>
    </p:spTree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6375400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Understanding Swap</a:t>
            </a:r>
          </a:p>
        </p:txBody>
      </p:sp>
      <p:sp>
        <p:nvSpPr>
          <p:cNvPr id="60418" name="Rectangle 3"/>
          <p:cNvSpPr>
            <a:spLocks noChangeArrowheads="1"/>
          </p:cNvSpPr>
          <p:nvPr/>
        </p:nvSpPr>
        <p:spPr bwMode="auto">
          <a:xfrm>
            <a:off x="2590800" y="4419600"/>
            <a:ext cx="5943600" cy="207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 rtl="0" eaLnBrk="0" hangingPunct="0">
              <a:lnSpc>
                <a:spcPct val="120000"/>
              </a:lnSpc>
              <a:tabLst>
                <a:tab pos="457200" algn="l"/>
                <a:tab pos="1485900" algn="l"/>
                <a:tab pos="3149600" algn="l"/>
              </a:tabLst>
            </a:pPr>
            <a:r>
              <a:rPr lang="en-US">
                <a:latin typeface="Courier New" pitchFamily="49" charset="0"/>
              </a:rPr>
              <a:t>	move 12(R8),R3	R3 = yp</a:t>
            </a:r>
          </a:p>
          <a:p>
            <a:pPr algn="l" rtl="0" eaLnBrk="0" hangingPunct="0">
              <a:lnSpc>
                <a:spcPct val="120000"/>
              </a:lnSpc>
              <a:tabLst>
                <a:tab pos="457200" algn="l"/>
                <a:tab pos="1485900" algn="l"/>
                <a:tab pos="3149600" algn="l"/>
              </a:tabLst>
            </a:pPr>
            <a:r>
              <a:rPr lang="en-US">
                <a:latin typeface="Courier New" pitchFamily="49" charset="0"/>
              </a:rPr>
              <a:t>	</a:t>
            </a:r>
            <a:r>
              <a:rPr lang="en-US">
                <a:solidFill>
                  <a:srgbClr val="CC0000"/>
                </a:solidFill>
                <a:latin typeface="Courier New" pitchFamily="49" charset="0"/>
              </a:rPr>
              <a:t>move 8(R8),R2	R2 = xp</a:t>
            </a:r>
          </a:p>
          <a:p>
            <a:pPr algn="l" rtl="0" eaLnBrk="0" hangingPunct="0">
              <a:lnSpc>
                <a:spcPct val="120000"/>
              </a:lnSpc>
              <a:tabLst>
                <a:tab pos="457200" algn="l"/>
                <a:tab pos="1485900" algn="l"/>
                <a:tab pos="3149600" algn="l"/>
              </a:tabLst>
            </a:pPr>
            <a:r>
              <a:rPr lang="en-US">
                <a:latin typeface="Courier New" pitchFamily="49" charset="0"/>
              </a:rPr>
              <a:t>	move (R3),R1	R1 = *yp (t1)</a:t>
            </a:r>
          </a:p>
          <a:p>
            <a:pPr algn="l" rtl="0" eaLnBrk="0" hangingPunct="0">
              <a:lnSpc>
                <a:spcPct val="120000"/>
              </a:lnSpc>
              <a:tabLst>
                <a:tab pos="457200" algn="l"/>
                <a:tab pos="1485900" algn="l"/>
                <a:tab pos="3149600" algn="l"/>
              </a:tabLst>
            </a:pPr>
            <a:r>
              <a:rPr lang="en-US">
                <a:latin typeface="Courier New" pitchFamily="49" charset="0"/>
              </a:rPr>
              <a:t>	move (R2),R4	R4 = *xp (t0)</a:t>
            </a:r>
          </a:p>
          <a:p>
            <a:pPr algn="l" rtl="0" eaLnBrk="0" hangingPunct="0">
              <a:lnSpc>
                <a:spcPct val="120000"/>
              </a:lnSpc>
              <a:tabLst>
                <a:tab pos="457200" algn="l"/>
                <a:tab pos="1485900" algn="l"/>
                <a:tab pos="3149600" algn="l"/>
              </a:tabLst>
            </a:pPr>
            <a:r>
              <a:rPr lang="en-US">
                <a:latin typeface="Courier New" pitchFamily="49" charset="0"/>
              </a:rPr>
              <a:t>	move R1,(R2)	*xp = R1</a:t>
            </a:r>
          </a:p>
          <a:p>
            <a:pPr algn="l" rtl="0" eaLnBrk="0" hangingPunct="0">
              <a:lnSpc>
                <a:spcPct val="120000"/>
              </a:lnSpc>
              <a:tabLst>
                <a:tab pos="457200" algn="l"/>
                <a:tab pos="1485900" algn="l"/>
                <a:tab pos="3149600" algn="l"/>
              </a:tabLst>
            </a:pPr>
            <a:r>
              <a:rPr lang="en-US">
                <a:latin typeface="Courier New" pitchFamily="49" charset="0"/>
              </a:rPr>
              <a:t>	move R4,(R3)	*yp = R4 </a:t>
            </a:r>
          </a:p>
        </p:txBody>
      </p:sp>
      <p:sp>
        <p:nvSpPr>
          <p:cNvPr id="60419" name="Rectangle 4"/>
          <p:cNvSpPr>
            <a:spLocks noChangeArrowheads="1"/>
          </p:cNvSpPr>
          <p:nvPr/>
        </p:nvSpPr>
        <p:spPr bwMode="auto">
          <a:xfrm>
            <a:off x="6553200" y="23622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0" eaLnBrk="0" hangingPunct="0"/>
            <a:r>
              <a:rPr lang="en-US">
                <a:latin typeface="Courier New" pitchFamily="49" charset="0"/>
              </a:rPr>
              <a:t>0x120</a:t>
            </a:r>
          </a:p>
        </p:txBody>
      </p:sp>
      <p:sp>
        <p:nvSpPr>
          <p:cNvPr id="60420" name="Rectangle 5"/>
          <p:cNvSpPr>
            <a:spLocks noChangeArrowheads="1"/>
          </p:cNvSpPr>
          <p:nvPr/>
        </p:nvSpPr>
        <p:spPr bwMode="auto">
          <a:xfrm>
            <a:off x="6553200" y="27432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0" eaLnBrk="0" hangingPunct="0"/>
            <a:r>
              <a:rPr lang="en-US">
                <a:latin typeface="Courier New" pitchFamily="49" charset="0"/>
              </a:rPr>
              <a:t>0x124</a:t>
            </a:r>
          </a:p>
        </p:txBody>
      </p:sp>
      <p:sp>
        <p:nvSpPr>
          <p:cNvPr id="60421" name="Rectangle 6"/>
          <p:cNvSpPr>
            <a:spLocks noChangeArrowheads="1"/>
          </p:cNvSpPr>
          <p:nvPr/>
        </p:nvSpPr>
        <p:spPr bwMode="auto">
          <a:xfrm>
            <a:off x="6553200" y="31242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0" eaLnBrk="0" hangingPunct="0"/>
            <a:r>
              <a:rPr lang="en-US"/>
              <a:t>Rtn adr</a:t>
            </a:r>
          </a:p>
        </p:txBody>
      </p:sp>
      <p:sp>
        <p:nvSpPr>
          <p:cNvPr id="60422" name="Rectangle 7"/>
          <p:cNvSpPr>
            <a:spLocks noChangeArrowheads="1"/>
          </p:cNvSpPr>
          <p:nvPr/>
        </p:nvSpPr>
        <p:spPr bwMode="auto">
          <a:xfrm>
            <a:off x="6553200" y="35052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0" eaLnBrk="0" hangingPunct="0"/>
            <a:endParaRPr lang="he-IL"/>
          </a:p>
        </p:txBody>
      </p:sp>
      <p:sp>
        <p:nvSpPr>
          <p:cNvPr id="60423" name="Line 8"/>
          <p:cNvSpPr>
            <a:spLocks noChangeShapeType="1"/>
          </p:cNvSpPr>
          <p:nvPr/>
        </p:nvSpPr>
        <p:spPr bwMode="auto">
          <a:xfrm>
            <a:off x="5715000" y="3733800"/>
            <a:ext cx="457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60424" name="Text Box 9"/>
          <p:cNvSpPr txBox="1">
            <a:spLocks noChangeArrowheads="1"/>
          </p:cNvSpPr>
          <p:nvPr/>
        </p:nvSpPr>
        <p:spPr bwMode="auto">
          <a:xfrm>
            <a:off x="4953000" y="35814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 eaLnBrk="0" hangingPunct="0"/>
            <a:r>
              <a:rPr lang="en-US">
                <a:latin typeface="Courier New" pitchFamily="49" charset="0"/>
              </a:rPr>
              <a:t>R8</a:t>
            </a:r>
          </a:p>
        </p:txBody>
      </p:sp>
      <p:sp>
        <p:nvSpPr>
          <p:cNvPr id="60425" name="Text Box 10"/>
          <p:cNvSpPr txBox="1">
            <a:spLocks noChangeArrowheads="1"/>
          </p:cNvSpPr>
          <p:nvPr/>
        </p:nvSpPr>
        <p:spPr bwMode="auto">
          <a:xfrm>
            <a:off x="6019800" y="3505200"/>
            <a:ext cx="593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 eaLnBrk="0" hangingPunct="0"/>
            <a:r>
              <a:rPr lang="en-US">
                <a:latin typeface="Courier New" pitchFamily="49" charset="0"/>
              </a:rPr>
              <a:t> 0 </a:t>
            </a:r>
          </a:p>
        </p:txBody>
      </p:sp>
      <p:sp>
        <p:nvSpPr>
          <p:cNvPr id="60426" name="Text Box 11"/>
          <p:cNvSpPr txBox="1">
            <a:spLocks noChangeArrowheads="1"/>
          </p:cNvSpPr>
          <p:nvPr/>
        </p:nvSpPr>
        <p:spPr bwMode="auto">
          <a:xfrm>
            <a:off x="6019800" y="3124200"/>
            <a:ext cx="593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 eaLnBrk="0" hangingPunct="0"/>
            <a:r>
              <a:rPr lang="en-US">
                <a:latin typeface="Courier New" pitchFamily="49" charset="0"/>
              </a:rPr>
              <a:t> 4 </a:t>
            </a:r>
          </a:p>
        </p:txBody>
      </p:sp>
      <p:sp>
        <p:nvSpPr>
          <p:cNvPr id="60427" name="Text Box 12"/>
          <p:cNvSpPr txBox="1">
            <a:spLocks noChangeArrowheads="1"/>
          </p:cNvSpPr>
          <p:nvPr/>
        </p:nvSpPr>
        <p:spPr bwMode="auto">
          <a:xfrm>
            <a:off x="6019800" y="2743200"/>
            <a:ext cx="593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 eaLnBrk="0" hangingPunct="0"/>
            <a:r>
              <a:rPr lang="en-US">
                <a:latin typeface="Courier New" pitchFamily="49" charset="0"/>
              </a:rPr>
              <a:t> 8 </a:t>
            </a:r>
          </a:p>
        </p:txBody>
      </p:sp>
      <p:sp>
        <p:nvSpPr>
          <p:cNvPr id="60428" name="Text Box 13"/>
          <p:cNvSpPr txBox="1">
            <a:spLocks noChangeArrowheads="1"/>
          </p:cNvSpPr>
          <p:nvPr/>
        </p:nvSpPr>
        <p:spPr bwMode="auto">
          <a:xfrm>
            <a:off x="6019800" y="2362200"/>
            <a:ext cx="593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 eaLnBrk="0" hangingPunct="0"/>
            <a:r>
              <a:rPr lang="en-US">
                <a:latin typeface="Courier New" pitchFamily="49" charset="0"/>
              </a:rPr>
              <a:t>12 </a:t>
            </a:r>
          </a:p>
        </p:txBody>
      </p:sp>
      <p:sp>
        <p:nvSpPr>
          <p:cNvPr id="60429" name="Text Box 14"/>
          <p:cNvSpPr txBox="1">
            <a:spLocks noChangeArrowheads="1"/>
          </p:cNvSpPr>
          <p:nvPr/>
        </p:nvSpPr>
        <p:spPr bwMode="auto">
          <a:xfrm>
            <a:off x="5638800" y="1908175"/>
            <a:ext cx="793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 eaLnBrk="0" hangingPunct="0"/>
            <a:r>
              <a:rPr lang="en-US"/>
              <a:t>Offset</a:t>
            </a:r>
          </a:p>
        </p:txBody>
      </p:sp>
      <p:sp>
        <p:nvSpPr>
          <p:cNvPr id="60430" name="Rectangle 15"/>
          <p:cNvSpPr>
            <a:spLocks noChangeArrowheads="1"/>
          </p:cNvSpPr>
          <p:nvPr/>
        </p:nvSpPr>
        <p:spPr bwMode="auto">
          <a:xfrm>
            <a:off x="6553200" y="38862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0" eaLnBrk="0" hangingPunct="0"/>
            <a:endParaRPr lang="he-IL"/>
          </a:p>
        </p:txBody>
      </p:sp>
      <p:sp>
        <p:nvSpPr>
          <p:cNvPr id="60431" name="Text Box 16"/>
          <p:cNvSpPr txBox="1">
            <a:spLocks noChangeArrowheads="1"/>
          </p:cNvSpPr>
          <p:nvPr/>
        </p:nvSpPr>
        <p:spPr bwMode="auto">
          <a:xfrm>
            <a:off x="6019800" y="3886200"/>
            <a:ext cx="593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 eaLnBrk="0" hangingPunct="0"/>
            <a:r>
              <a:rPr lang="en-US">
                <a:latin typeface="Courier New" pitchFamily="49" charset="0"/>
              </a:rPr>
              <a:t>-4 </a:t>
            </a:r>
          </a:p>
        </p:txBody>
      </p:sp>
      <p:sp>
        <p:nvSpPr>
          <p:cNvPr id="60432" name="Rectangle 17"/>
          <p:cNvSpPr>
            <a:spLocks noChangeArrowheads="1"/>
          </p:cNvSpPr>
          <p:nvPr/>
        </p:nvSpPr>
        <p:spPr bwMode="auto">
          <a:xfrm>
            <a:off x="6553200" y="4572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0" eaLnBrk="0" hangingPunct="0"/>
            <a:r>
              <a:rPr lang="en-US">
                <a:latin typeface="Courier New" pitchFamily="49" charset="0"/>
              </a:rPr>
              <a:t>123</a:t>
            </a:r>
          </a:p>
        </p:txBody>
      </p:sp>
      <p:sp>
        <p:nvSpPr>
          <p:cNvPr id="60433" name="Rectangle 18"/>
          <p:cNvSpPr>
            <a:spLocks noChangeArrowheads="1"/>
          </p:cNvSpPr>
          <p:nvPr/>
        </p:nvSpPr>
        <p:spPr bwMode="auto">
          <a:xfrm>
            <a:off x="6553200" y="8382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0" eaLnBrk="0" hangingPunct="0"/>
            <a:r>
              <a:rPr lang="en-US">
                <a:latin typeface="Courier New" pitchFamily="49" charset="0"/>
              </a:rPr>
              <a:t>456</a:t>
            </a:r>
          </a:p>
        </p:txBody>
      </p:sp>
      <p:sp>
        <p:nvSpPr>
          <p:cNvPr id="60434" name="Rectangle 19"/>
          <p:cNvSpPr>
            <a:spLocks noChangeArrowheads="1"/>
          </p:cNvSpPr>
          <p:nvPr/>
        </p:nvSpPr>
        <p:spPr bwMode="auto">
          <a:xfrm>
            <a:off x="6553200" y="12192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0" eaLnBrk="0" hangingPunct="0"/>
            <a:endParaRPr lang="he-IL">
              <a:latin typeface="Courier New" pitchFamily="49" charset="0"/>
            </a:endParaRPr>
          </a:p>
        </p:txBody>
      </p:sp>
      <p:sp>
        <p:nvSpPr>
          <p:cNvPr id="60435" name="Rectangle 20"/>
          <p:cNvSpPr>
            <a:spLocks noChangeArrowheads="1"/>
          </p:cNvSpPr>
          <p:nvPr/>
        </p:nvSpPr>
        <p:spPr bwMode="auto">
          <a:xfrm>
            <a:off x="6553200" y="16002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0" eaLnBrk="0" hangingPunct="0"/>
            <a:endParaRPr lang="he-IL">
              <a:latin typeface="Courier New" pitchFamily="49" charset="0"/>
            </a:endParaRPr>
          </a:p>
        </p:txBody>
      </p:sp>
      <p:sp>
        <p:nvSpPr>
          <p:cNvPr id="60436" name="Rectangle 21"/>
          <p:cNvSpPr>
            <a:spLocks noChangeArrowheads="1"/>
          </p:cNvSpPr>
          <p:nvPr/>
        </p:nvSpPr>
        <p:spPr bwMode="auto">
          <a:xfrm>
            <a:off x="6553200" y="19812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0" eaLnBrk="0" hangingPunct="0"/>
            <a:endParaRPr lang="he-IL">
              <a:latin typeface="Courier New" pitchFamily="49" charset="0"/>
            </a:endParaRPr>
          </a:p>
        </p:txBody>
      </p:sp>
      <p:sp>
        <p:nvSpPr>
          <p:cNvPr id="60437" name="Text Box 22"/>
          <p:cNvSpPr txBox="1">
            <a:spLocks noChangeArrowheads="1"/>
          </p:cNvSpPr>
          <p:nvPr/>
        </p:nvSpPr>
        <p:spPr bwMode="auto">
          <a:xfrm>
            <a:off x="7620000" y="3175"/>
            <a:ext cx="1022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 eaLnBrk="0" hangingPunct="0"/>
            <a:r>
              <a:rPr lang="en-US"/>
              <a:t>Address</a:t>
            </a:r>
          </a:p>
        </p:txBody>
      </p:sp>
      <p:sp>
        <p:nvSpPr>
          <p:cNvPr id="60438" name="Text Box 23"/>
          <p:cNvSpPr txBox="1">
            <a:spLocks noChangeArrowheads="1"/>
          </p:cNvSpPr>
          <p:nvPr/>
        </p:nvSpPr>
        <p:spPr bwMode="auto">
          <a:xfrm>
            <a:off x="7696200" y="4572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eaLnBrk="0" hangingPunct="0"/>
            <a:r>
              <a:rPr lang="en-US">
                <a:latin typeface="Courier New" pitchFamily="49" charset="0"/>
              </a:rPr>
              <a:t>0x124 </a:t>
            </a:r>
          </a:p>
        </p:txBody>
      </p:sp>
      <p:sp>
        <p:nvSpPr>
          <p:cNvPr id="60439" name="Text Box 24"/>
          <p:cNvSpPr txBox="1">
            <a:spLocks noChangeArrowheads="1"/>
          </p:cNvSpPr>
          <p:nvPr/>
        </p:nvSpPr>
        <p:spPr bwMode="auto">
          <a:xfrm>
            <a:off x="7696200" y="852488"/>
            <a:ext cx="1219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eaLnBrk="0" hangingPunct="0"/>
            <a:r>
              <a:rPr lang="en-US">
                <a:latin typeface="Courier New" pitchFamily="49" charset="0"/>
              </a:rPr>
              <a:t>0x120 </a:t>
            </a:r>
          </a:p>
        </p:txBody>
      </p:sp>
      <p:sp>
        <p:nvSpPr>
          <p:cNvPr id="60440" name="Text Box 25"/>
          <p:cNvSpPr txBox="1">
            <a:spLocks noChangeArrowheads="1"/>
          </p:cNvSpPr>
          <p:nvPr/>
        </p:nvSpPr>
        <p:spPr bwMode="auto">
          <a:xfrm>
            <a:off x="7696200" y="1247775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eaLnBrk="0" hangingPunct="0"/>
            <a:r>
              <a:rPr lang="en-US">
                <a:latin typeface="Courier New" pitchFamily="49" charset="0"/>
              </a:rPr>
              <a:t>0x11c </a:t>
            </a:r>
          </a:p>
        </p:txBody>
      </p:sp>
      <p:sp>
        <p:nvSpPr>
          <p:cNvPr id="60441" name="Text Box 26"/>
          <p:cNvSpPr txBox="1">
            <a:spLocks noChangeArrowheads="1"/>
          </p:cNvSpPr>
          <p:nvPr/>
        </p:nvSpPr>
        <p:spPr bwMode="auto">
          <a:xfrm>
            <a:off x="7696200" y="1643063"/>
            <a:ext cx="1219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eaLnBrk="0" hangingPunct="0"/>
            <a:r>
              <a:rPr lang="en-US">
                <a:latin typeface="Courier New" pitchFamily="49" charset="0"/>
              </a:rPr>
              <a:t>0x118 </a:t>
            </a:r>
          </a:p>
        </p:txBody>
      </p:sp>
      <p:sp>
        <p:nvSpPr>
          <p:cNvPr id="60442" name="Text Box 27"/>
          <p:cNvSpPr txBox="1">
            <a:spLocks noChangeArrowheads="1"/>
          </p:cNvSpPr>
          <p:nvPr/>
        </p:nvSpPr>
        <p:spPr bwMode="auto">
          <a:xfrm>
            <a:off x="7696200" y="203835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eaLnBrk="0" hangingPunct="0"/>
            <a:r>
              <a:rPr lang="en-US">
                <a:latin typeface="Courier New" pitchFamily="49" charset="0"/>
              </a:rPr>
              <a:t>0x114 </a:t>
            </a:r>
          </a:p>
        </p:txBody>
      </p:sp>
      <p:sp>
        <p:nvSpPr>
          <p:cNvPr id="60443" name="Text Box 28"/>
          <p:cNvSpPr txBox="1">
            <a:spLocks noChangeArrowheads="1"/>
          </p:cNvSpPr>
          <p:nvPr/>
        </p:nvSpPr>
        <p:spPr bwMode="auto">
          <a:xfrm>
            <a:off x="7696200" y="2433638"/>
            <a:ext cx="1219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eaLnBrk="0" hangingPunct="0"/>
            <a:r>
              <a:rPr lang="en-US">
                <a:latin typeface="Courier New" pitchFamily="49" charset="0"/>
              </a:rPr>
              <a:t>0x110 </a:t>
            </a:r>
          </a:p>
        </p:txBody>
      </p:sp>
      <p:sp>
        <p:nvSpPr>
          <p:cNvPr id="60444" name="Text Box 29"/>
          <p:cNvSpPr txBox="1">
            <a:spLocks noChangeArrowheads="1"/>
          </p:cNvSpPr>
          <p:nvPr/>
        </p:nvSpPr>
        <p:spPr bwMode="auto">
          <a:xfrm>
            <a:off x="7696200" y="2828925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eaLnBrk="0" hangingPunct="0"/>
            <a:r>
              <a:rPr lang="en-US">
                <a:latin typeface="Courier New" pitchFamily="49" charset="0"/>
              </a:rPr>
              <a:t>0x10c</a:t>
            </a:r>
          </a:p>
        </p:txBody>
      </p:sp>
      <p:sp>
        <p:nvSpPr>
          <p:cNvPr id="60445" name="Text Box 30"/>
          <p:cNvSpPr txBox="1">
            <a:spLocks noChangeArrowheads="1"/>
          </p:cNvSpPr>
          <p:nvPr/>
        </p:nvSpPr>
        <p:spPr bwMode="auto">
          <a:xfrm>
            <a:off x="7696200" y="3224213"/>
            <a:ext cx="1219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eaLnBrk="0" hangingPunct="0"/>
            <a:r>
              <a:rPr lang="en-US">
                <a:latin typeface="Courier New" pitchFamily="49" charset="0"/>
              </a:rPr>
              <a:t>0x108 </a:t>
            </a:r>
          </a:p>
        </p:txBody>
      </p:sp>
      <p:sp>
        <p:nvSpPr>
          <p:cNvPr id="60446" name="Text Box 31"/>
          <p:cNvSpPr txBox="1">
            <a:spLocks noChangeArrowheads="1"/>
          </p:cNvSpPr>
          <p:nvPr/>
        </p:nvSpPr>
        <p:spPr bwMode="auto">
          <a:xfrm>
            <a:off x="7696200" y="36195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eaLnBrk="0" hangingPunct="0"/>
            <a:r>
              <a:rPr lang="en-US">
                <a:latin typeface="Courier New" pitchFamily="49" charset="0"/>
              </a:rPr>
              <a:t>0x104 </a:t>
            </a:r>
          </a:p>
        </p:txBody>
      </p:sp>
      <p:sp>
        <p:nvSpPr>
          <p:cNvPr id="60447" name="Text Box 32"/>
          <p:cNvSpPr txBox="1">
            <a:spLocks noChangeArrowheads="1"/>
          </p:cNvSpPr>
          <p:nvPr/>
        </p:nvSpPr>
        <p:spPr bwMode="auto">
          <a:xfrm>
            <a:off x="7696200" y="4014788"/>
            <a:ext cx="1219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eaLnBrk="0" hangingPunct="0"/>
            <a:r>
              <a:rPr lang="en-US">
                <a:latin typeface="Courier New" pitchFamily="49" charset="0"/>
              </a:rPr>
              <a:t>0x100 </a:t>
            </a:r>
          </a:p>
        </p:txBody>
      </p:sp>
      <p:sp>
        <p:nvSpPr>
          <p:cNvPr id="60448" name="Rectangle 33"/>
          <p:cNvSpPr>
            <a:spLocks noChangeArrowheads="1"/>
          </p:cNvSpPr>
          <p:nvPr/>
        </p:nvSpPr>
        <p:spPr bwMode="auto">
          <a:xfrm>
            <a:off x="5029200" y="2362200"/>
            <a:ext cx="65405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5720" rIns="45720">
            <a:spAutoFit/>
          </a:bodyPr>
          <a:lstStyle/>
          <a:p>
            <a:pPr algn="ctr" rtl="0" eaLnBrk="0" hangingPunct="0">
              <a:lnSpc>
                <a:spcPct val="90000"/>
              </a:lnSpc>
            </a:pPr>
            <a:r>
              <a:rPr lang="en-US">
                <a:latin typeface="Courier New" pitchFamily="49" charset="0"/>
              </a:rPr>
              <a:t>yp</a:t>
            </a:r>
          </a:p>
        </p:txBody>
      </p:sp>
      <p:sp>
        <p:nvSpPr>
          <p:cNvPr id="60449" name="Rectangle 34"/>
          <p:cNvSpPr>
            <a:spLocks noChangeArrowheads="1"/>
          </p:cNvSpPr>
          <p:nvPr/>
        </p:nvSpPr>
        <p:spPr bwMode="auto">
          <a:xfrm>
            <a:off x="5029200" y="2743200"/>
            <a:ext cx="65405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5720" rIns="45720">
            <a:spAutoFit/>
          </a:bodyPr>
          <a:lstStyle/>
          <a:p>
            <a:pPr algn="ctr" rtl="0" eaLnBrk="0" hangingPunct="0">
              <a:lnSpc>
                <a:spcPct val="90000"/>
              </a:lnSpc>
            </a:pPr>
            <a:r>
              <a:rPr lang="en-US">
                <a:latin typeface="Courier New" pitchFamily="49" charset="0"/>
              </a:rPr>
              <a:t>xp</a:t>
            </a:r>
          </a:p>
        </p:txBody>
      </p:sp>
      <p:grpSp>
        <p:nvGrpSpPr>
          <p:cNvPr id="60450" name="Group 35"/>
          <p:cNvGrpSpPr>
            <a:grpSpLocks/>
          </p:cNvGrpSpPr>
          <p:nvPr/>
        </p:nvGrpSpPr>
        <p:grpSpPr bwMode="auto">
          <a:xfrm>
            <a:off x="533400" y="1524000"/>
            <a:ext cx="685800" cy="3581400"/>
            <a:chOff x="3984" y="1008"/>
            <a:chExt cx="1584" cy="2256"/>
          </a:xfrm>
        </p:grpSpPr>
        <p:sp>
          <p:nvSpPr>
            <p:cNvPr id="60460" name="Rectangle 36"/>
            <p:cNvSpPr>
              <a:spLocks noChangeArrowheads="1"/>
            </p:cNvSpPr>
            <p:nvPr/>
          </p:nvSpPr>
          <p:spPr bwMode="auto">
            <a:xfrm>
              <a:off x="3984" y="100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rtl="0" eaLnBrk="0" hangingPunct="0"/>
              <a:r>
                <a:rPr lang="en-US">
                  <a:latin typeface="Courier New" pitchFamily="49" charset="0"/>
                </a:rPr>
                <a:t>R1</a:t>
              </a:r>
            </a:p>
          </p:txBody>
        </p:sp>
        <p:sp>
          <p:nvSpPr>
            <p:cNvPr id="60461" name="Rectangle 37"/>
            <p:cNvSpPr>
              <a:spLocks noChangeArrowheads="1"/>
            </p:cNvSpPr>
            <p:nvPr/>
          </p:nvSpPr>
          <p:spPr bwMode="auto">
            <a:xfrm>
              <a:off x="3984" y="1296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rtl="0" eaLnBrk="0" hangingPunct="0"/>
              <a:r>
                <a:rPr lang="en-US">
                  <a:latin typeface="Courier New" pitchFamily="49" charset="0"/>
                </a:rPr>
                <a:t>R2</a:t>
              </a:r>
            </a:p>
          </p:txBody>
        </p:sp>
        <p:sp>
          <p:nvSpPr>
            <p:cNvPr id="60462" name="Rectangle 38"/>
            <p:cNvSpPr>
              <a:spLocks noChangeArrowheads="1"/>
            </p:cNvSpPr>
            <p:nvPr/>
          </p:nvSpPr>
          <p:spPr bwMode="auto">
            <a:xfrm>
              <a:off x="3984" y="1584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rtl="0" eaLnBrk="0" hangingPunct="0"/>
              <a:r>
                <a:rPr lang="en-US">
                  <a:latin typeface="Courier New" pitchFamily="49" charset="0"/>
                </a:rPr>
                <a:t>R3</a:t>
              </a:r>
            </a:p>
          </p:txBody>
        </p:sp>
        <p:sp>
          <p:nvSpPr>
            <p:cNvPr id="60463" name="Rectangle 39"/>
            <p:cNvSpPr>
              <a:spLocks noChangeArrowheads="1"/>
            </p:cNvSpPr>
            <p:nvPr/>
          </p:nvSpPr>
          <p:spPr bwMode="auto">
            <a:xfrm>
              <a:off x="3984" y="1872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rtl="0" eaLnBrk="0" hangingPunct="0"/>
              <a:r>
                <a:rPr lang="en-US">
                  <a:latin typeface="Courier New" pitchFamily="49" charset="0"/>
                </a:rPr>
                <a:t>R4</a:t>
              </a:r>
            </a:p>
          </p:txBody>
        </p:sp>
        <p:sp>
          <p:nvSpPr>
            <p:cNvPr id="60464" name="Rectangle 40"/>
            <p:cNvSpPr>
              <a:spLocks noChangeArrowheads="1"/>
            </p:cNvSpPr>
            <p:nvPr/>
          </p:nvSpPr>
          <p:spPr bwMode="auto">
            <a:xfrm>
              <a:off x="3984" y="2160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rtl="0" eaLnBrk="0" hangingPunct="0"/>
              <a:r>
                <a:rPr lang="en-US">
                  <a:latin typeface="Courier New" pitchFamily="49" charset="0"/>
                </a:rPr>
                <a:t>R5</a:t>
              </a:r>
            </a:p>
          </p:txBody>
        </p:sp>
        <p:sp>
          <p:nvSpPr>
            <p:cNvPr id="60465" name="Rectangle 41"/>
            <p:cNvSpPr>
              <a:spLocks noChangeArrowheads="1"/>
            </p:cNvSpPr>
            <p:nvPr/>
          </p:nvSpPr>
          <p:spPr bwMode="auto">
            <a:xfrm>
              <a:off x="3984" y="244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rtl="0" eaLnBrk="0" hangingPunct="0"/>
              <a:r>
                <a:rPr lang="en-US">
                  <a:latin typeface="Courier New" pitchFamily="49" charset="0"/>
                </a:rPr>
                <a:t>R6</a:t>
              </a:r>
            </a:p>
          </p:txBody>
        </p:sp>
        <p:sp>
          <p:nvSpPr>
            <p:cNvPr id="60466" name="Rectangle 42"/>
            <p:cNvSpPr>
              <a:spLocks noChangeArrowheads="1"/>
            </p:cNvSpPr>
            <p:nvPr/>
          </p:nvSpPr>
          <p:spPr bwMode="auto">
            <a:xfrm>
              <a:off x="3984" y="2736"/>
              <a:ext cx="1584" cy="240"/>
            </a:xfrm>
            <a:prstGeom prst="rect">
              <a:avLst/>
            </a:prstGeom>
            <a:solidFill>
              <a:schemeClr val="bg2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rtl="0" eaLnBrk="0" hangingPunct="0"/>
              <a:r>
                <a:rPr lang="en-US" dirty="0">
                  <a:latin typeface="Courier New" pitchFamily="49" charset="0"/>
                </a:rPr>
                <a:t>R7</a:t>
              </a:r>
            </a:p>
          </p:txBody>
        </p:sp>
        <p:sp>
          <p:nvSpPr>
            <p:cNvPr id="60467" name="Rectangle 43"/>
            <p:cNvSpPr>
              <a:spLocks noChangeArrowheads="1"/>
            </p:cNvSpPr>
            <p:nvPr/>
          </p:nvSpPr>
          <p:spPr bwMode="auto">
            <a:xfrm>
              <a:off x="3984" y="3024"/>
              <a:ext cx="1584" cy="240"/>
            </a:xfrm>
            <a:prstGeom prst="rect">
              <a:avLst/>
            </a:prstGeom>
            <a:solidFill>
              <a:schemeClr val="bg2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rtl="0" eaLnBrk="0" hangingPunct="0"/>
              <a:r>
                <a:rPr lang="en-US">
                  <a:latin typeface="Courier New" pitchFamily="49" charset="0"/>
                </a:rPr>
                <a:t>R8</a:t>
              </a:r>
            </a:p>
          </p:txBody>
        </p:sp>
      </p:grpSp>
      <p:grpSp>
        <p:nvGrpSpPr>
          <p:cNvPr id="60451" name="Group 44"/>
          <p:cNvGrpSpPr>
            <a:grpSpLocks/>
          </p:cNvGrpSpPr>
          <p:nvPr/>
        </p:nvGrpSpPr>
        <p:grpSpPr bwMode="auto">
          <a:xfrm>
            <a:off x="1219200" y="1524000"/>
            <a:ext cx="1066800" cy="3581400"/>
            <a:chOff x="3984" y="1008"/>
            <a:chExt cx="1584" cy="2256"/>
          </a:xfrm>
        </p:grpSpPr>
        <p:sp>
          <p:nvSpPr>
            <p:cNvPr id="60452" name="Rectangle 45"/>
            <p:cNvSpPr>
              <a:spLocks noChangeArrowheads="1"/>
            </p:cNvSpPr>
            <p:nvPr/>
          </p:nvSpPr>
          <p:spPr bwMode="auto">
            <a:xfrm>
              <a:off x="3984" y="100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rtl="0" eaLnBrk="0" hangingPunct="0"/>
              <a:endParaRPr lang="he-IL">
                <a:latin typeface="Courier New" pitchFamily="49" charset="0"/>
              </a:endParaRPr>
            </a:p>
          </p:txBody>
        </p:sp>
        <p:sp>
          <p:nvSpPr>
            <p:cNvPr id="60453" name="Rectangle 46"/>
            <p:cNvSpPr>
              <a:spLocks noChangeArrowheads="1"/>
            </p:cNvSpPr>
            <p:nvPr/>
          </p:nvSpPr>
          <p:spPr bwMode="auto">
            <a:xfrm>
              <a:off x="3984" y="1296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rtl="0" eaLnBrk="0" hangingPunct="0"/>
              <a:r>
                <a:rPr lang="en-US">
                  <a:solidFill>
                    <a:srgbClr val="CC0000"/>
                  </a:solidFill>
                  <a:latin typeface="Courier New" pitchFamily="49" charset="0"/>
                </a:rPr>
                <a:t>0x124</a:t>
              </a:r>
            </a:p>
          </p:txBody>
        </p:sp>
        <p:sp>
          <p:nvSpPr>
            <p:cNvPr id="60454" name="Rectangle 47"/>
            <p:cNvSpPr>
              <a:spLocks noChangeArrowheads="1"/>
            </p:cNvSpPr>
            <p:nvPr/>
          </p:nvSpPr>
          <p:spPr bwMode="auto">
            <a:xfrm>
              <a:off x="3984" y="1584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rtl="0" eaLnBrk="0" hangingPunct="0"/>
              <a:r>
                <a:rPr lang="en-US">
                  <a:latin typeface="Courier New" pitchFamily="49" charset="0"/>
                </a:rPr>
                <a:t>0x120</a:t>
              </a:r>
            </a:p>
          </p:txBody>
        </p:sp>
        <p:sp>
          <p:nvSpPr>
            <p:cNvPr id="60455" name="Rectangle 48"/>
            <p:cNvSpPr>
              <a:spLocks noChangeArrowheads="1"/>
            </p:cNvSpPr>
            <p:nvPr/>
          </p:nvSpPr>
          <p:spPr bwMode="auto">
            <a:xfrm>
              <a:off x="3984" y="1872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rtl="0" eaLnBrk="0" hangingPunct="0"/>
              <a:endParaRPr lang="he-IL">
                <a:latin typeface="Courier New" pitchFamily="49" charset="0"/>
              </a:endParaRPr>
            </a:p>
          </p:txBody>
        </p:sp>
        <p:sp>
          <p:nvSpPr>
            <p:cNvPr id="60456" name="Rectangle 49"/>
            <p:cNvSpPr>
              <a:spLocks noChangeArrowheads="1"/>
            </p:cNvSpPr>
            <p:nvPr/>
          </p:nvSpPr>
          <p:spPr bwMode="auto">
            <a:xfrm>
              <a:off x="3984" y="2160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rtl="0" eaLnBrk="0" hangingPunct="0"/>
              <a:endParaRPr lang="he-IL">
                <a:latin typeface="Courier New" pitchFamily="49" charset="0"/>
              </a:endParaRPr>
            </a:p>
          </p:txBody>
        </p:sp>
        <p:sp>
          <p:nvSpPr>
            <p:cNvPr id="60457" name="Rectangle 50"/>
            <p:cNvSpPr>
              <a:spLocks noChangeArrowheads="1"/>
            </p:cNvSpPr>
            <p:nvPr/>
          </p:nvSpPr>
          <p:spPr bwMode="auto">
            <a:xfrm>
              <a:off x="3984" y="244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rtl="0" eaLnBrk="0" hangingPunct="0"/>
              <a:endParaRPr lang="he-IL">
                <a:latin typeface="Courier New" pitchFamily="49" charset="0"/>
              </a:endParaRPr>
            </a:p>
          </p:txBody>
        </p:sp>
        <p:sp>
          <p:nvSpPr>
            <p:cNvPr id="60458" name="Rectangle 51"/>
            <p:cNvSpPr>
              <a:spLocks noChangeArrowheads="1"/>
            </p:cNvSpPr>
            <p:nvPr/>
          </p:nvSpPr>
          <p:spPr bwMode="auto">
            <a:xfrm>
              <a:off x="3984" y="2736"/>
              <a:ext cx="1584" cy="240"/>
            </a:xfrm>
            <a:prstGeom prst="rect">
              <a:avLst/>
            </a:prstGeom>
            <a:solidFill>
              <a:schemeClr val="bg2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rtl="0" eaLnBrk="0" hangingPunct="0"/>
              <a:endParaRPr lang="he-IL">
                <a:latin typeface="Courier New" pitchFamily="49" charset="0"/>
              </a:endParaRPr>
            </a:p>
          </p:txBody>
        </p:sp>
        <p:sp>
          <p:nvSpPr>
            <p:cNvPr id="60459" name="Rectangle 52"/>
            <p:cNvSpPr>
              <a:spLocks noChangeArrowheads="1"/>
            </p:cNvSpPr>
            <p:nvPr/>
          </p:nvSpPr>
          <p:spPr bwMode="auto">
            <a:xfrm>
              <a:off x="3984" y="3024"/>
              <a:ext cx="1584" cy="240"/>
            </a:xfrm>
            <a:prstGeom prst="rect">
              <a:avLst/>
            </a:prstGeom>
            <a:solidFill>
              <a:schemeClr val="bg2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rtl="0" eaLnBrk="0" hangingPunct="0"/>
              <a:r>
                <a:rPr lang="en-US">
                  <a:latin typeface="Courier New" pitchFamily="49" charset="0"/>
                </a:rPr>
                <a:t>0x104</a:t>
              </a:r>
            </a:p>
          </p:txBody>
        </p:sp>
      </p:grp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6375400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Understanding Swap</a:t>
            </a:r>
          </a:p>
        </p:txBody>
      </p:sp>
      <p:sp>
        <p:nvSpPr>
          <p:cNvPr id="61442" name="Rectangle 3"/>
          <p:cNvSpPr>
            <a:spLocks noChangeArrowheads="1"/>
          </p:cNvSpPr>
          <p:nvPr/>
        </p:nvSpPr>
        <p:spPr bwMode="auto">
          <a:xfrm>
            <a:off x="2590800" y="4419600"/>
            <a:ext cx="5943600" cy="207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 rtl="0" eaLnBrk="0" hangingPunct="0">
              <a:lnSpc>
                <a:spcPct val="120000"/>
              </a:lnSpc>
              <a:tabLst>
                <a:tab pos="457200" algn="l"/>
                <a:tab pos="1485900" algn="l"/>
                <a:tab pos="3149600" algn="l"/>
              </a:tabLst>
            </a:pPr>
            <a:r>
              <a:rPr lang="en-US">
                <a:latin typeface="Courier New" pitchFamily="49" charset="0"/>
              </a:rPr>
              <a:t>	move 12(R8),R3	R3 = yp</a:t>
            </a:r>
          </a:p>
          <a:p>
            <a:pPr algn="l" rtl="0" eaLnBrk="0" hangingPunct="0">
              <a:lnSpc>
                <a:spcPct val="120000"/>
              </a:lnSpc>
              <a:tabLst>
                <a:tab pos="457200" algn="l"/>
                <a:tab pos="1485900" algn="l"/>
                <a:tab pos="3149600" algn="l"/>
              </a:tabLst>
            </a:pPr>
            <a:r>
              <a:rPr lang="en-US">
                <a:latin typeface="Courier New" pitchFamily="49" charset="0"/>
              </a:rPr>
              <a:t>	move 8(R8),R2	R2 = xp</a:t>
            </a:r>
          </a:p>
          <a:p>
            <a:pPr algn="l" rtl="0" eaLnBrk="0" hangingPunct="0">
              <a:lnSpc>
                <a:spcPct val="120000"/>
              </a:lnSpc>
              <a:tabLst>
                <a:tab pos="457200" algn="l"/>
                <a:tab pos="1485900" algn="l"/>
                <a:tab pos="3149600" algn="l"/>
              </a:tabLst>
            </a:pPr>
            <a:r>
              <a:rPr lang="en-US">
                <a:latin typeface="Courier New" pitchFamily="49" charset="0"/>
              </a:rPr>
              <a:t>	</a:t>
            </a:r>
            <a:r>
              <a:rPr lang="en-US">
                <a:solidFill>
                  <a:srgbClr val="CC0000"/>
                </a:solidFill>
                <a:latin typeface="Courier New" pitchFamily="49" charset="0"/>
              </a:rPr>
              <a:t>move (R3),R1	R1 = *yp (t1)</a:t>
            </a:r>
          </a:p>
          <a:p>
            <a:pPr algn="l" rtl="0" eaLnBrk="0" hangingPunct="0">
              <a:lnSpc>
                <a:spcPct val="120000"/>
              </a:lnSpc>
              <a:tabLst>
                <a:tab pos="457200" algn="l"/>
                <a:tab pos="1485900" algn="l"/>
                <a:tab pos="3149600" algn="l"/>
              </a:tabLst>
            </a:pPr>
            <a:r>
              <a:rPr lang="en-US">
                <a:latin typeface="Courier New" pitchFamily="49" charset="0"/>
              </a:rPr>
              <a:t>	move (R2),R4	R4 = *xp (t0)</a:t>
            </a:r>
          </a:p>
          <a:p>
            <a:pPr algn="l" rtl="0" eaLnBrk="0" hangingPunct="0">
              <a:lnSpc>
                <a:spcPct val="120000"/>
              </a:lnSpc>
              <a:tabLst>
                <a:tab pos="457200" algn="l"/>
                <a:tab pos="1485900" algn="l"/>
                <a:tab pos="3149600" algn="l"/>
              </a:tabLst>
            </a:pPr>
            <a:r>
              <a:rPr lang="en-US">
                <a:latin typeface="Courier New" pitchFamily="49" charset="0"/>
              </a:rPr>
              <a:t>	move R1,(R2)	*xp = R1</a:t>
            </a:r>
          </a:p>
          <a:p>
            <a:pPr algn="l" rtl="0" eaLnBrk="0" hangingPunct="0">
              <a:lnSpc>
                <a:spcPct val="120000"/>
              </a:lnSpc>
              <a:tabLst>
                <a:tab pos="457200" algn="l"/>
                <a:tab pos="1485900" algn="l"/>
                <a:tab pos="3149600" algn="l"/>
              </a:tabLst>
            </a:pPr>
            <a:r>
              <a:rPr lang="en-US">
                <a:latin typeface="Courier New" pitchFamily="49" charset="0"/>
              </a:rPr>
              <a:t>	move R4,(R3)	*yp = R4 </a:t>
            </a:r>
          </a:p>
        </p:txBody>
      </p:sp>
      <p:sp>
        <p:nvSpPr>
          <p:cNvPr id="61443" name="Rectangle 4"/>
          <p:cNvSpPr>
            <a:spLocks noChangeArrowheads="1"/>
          </p:cNvSpPr>
          <p:nvPr/>
        </p:nvSpPr>
        <p:spPr bwMode="auto">
          <a:xfrm>
            <a:off x="6553200" y="23622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0" eaLnBrk="0" hangingPunct="0"/>
            <a:r>
              <a:rPr lang="en-US">
                <a:latin typeface="Courier New" pitchFamily="49" charset="0"/>
              </a:rPr>
              <a:t>0x120</a:t>
            </a:r>
          </a:p>
        </p:txBody>
      </p:sp>
      <p:sp>
        <p:nvSpPr>
          <p:cNvPr id="61444" name="Rectangle 5"/>
          <p:cNvSpPr>
            <a:spLocks noChangeArrowheads="1"/>
          </p:cNvSpPr>
          <p:nvPr/>
        </p:nvSpPr>
        <p:spPr bwMode="auto">
          <a:xfrm>
            <a:off x="6553200" y="27432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0" eaLnBrk="0" hangingPunct="0"/>
            <a:r>
              <a:rPr lang="en-US">
                <a:latin typeface="Courier New" pitchFamily="49" charset="0"/>
              </a:rPr>
              <a:t>0x124</a:t>
            </a:r>
          </a:p>
        </p:txBody>
      </p:sp>
      <p:sp>
        <p:nvSpPr>
          <p:cNvPr id="61445" name="Rectangle 6"/>
          <p:cNvSpPr>
            <a:spLocks noChangeArrowheads="1"/>
          </p:cNvSpPr>
          <p:nvPr/>
        </p:nvSpPr>
        <p:spPr bwMode="auto">
          <a:xfrm>
            <a:off x="6553200" y="31242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0" eaLnBrk="0" hangingPunct="0"/>
            <a:r>
              <a:rPr lang="en-US"/>
              <a:t>Rtn adr</a:t>
            </a:r>
          </a:p>
        </p:txBody>
      </p:sp>
      <p:sp>
        <p:nvSpPr>
          <p:cNvPr id="61446" name="Rectangle 7"/>
          <p:cNvSpPr>
            <a:spLocks noChangeArrowheads="1"/>
          </p:cNvSpPr>
          <p:nvPr/>
        </p:nvSpPr>
        <p:spPr bwMode="auto">
          <a:xfrm>
            <a:off x="6553200" y="35052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0" eaLnBrk="0" hangingPunct="0"/>
            <a:endParaRPr lang="he-IL"/>
          </a:p>
        </p:txBody>
      </p:sp>
      <p:sp>
        <p:nvSpPr>
          <p:cNvPr id="61447" name="Line 8"/>
          <p:cNvSpPr>
            <a:spLocks noChangeShapeType="1"/>
          </p:cNvSpPr>
          <p:nvPr/>
        </p:nvSpPr>
        <p:spPr bwMode="auto">
          <a:xfrm>
            <a:off x="5715000" y="3733800"/>
            <a:ext cx="457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61448" name="Text Box 9"/>
          <p:cNvSpPr txBox="1">
            <a:spLocks noChangeArrowheads="1"/>
          </p:cNvSpPr>
          <p:nvPr/>
        </p:nvSpPr>
        <p:spPr bwMode="auto">
          <a:xfrm>
            <a:off x="4953000" y="35814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 eaLnBrk="0" hangingPunct="0"/>
            <a:r>
              <a:rPr lang="en-US">
                <a:latin typeface="Courier New" pitchFamily="49" charset="0"/>
              </a:rPr>
              <a:t>R8</a:t>
            </a:r>
          </a:p>
        </p:txBody>
      </p:sp>
      <p:sp>
        <p:nvSpPr>
          <p:cNvPr id="61449" name="Text Box 10"/>
          <p:cNvSpPr txBox="1">
            <a:spLocks noChangeArrowheads="1"/>
          </p:cNvSpPr>
          <p:nvPr/>
        </p:nvSpPr>
        <p:spPr bwMode="auto">
          <a:xfrm>
            <a:off x="6019800" y="3505200"/>
            <a:ext cx="593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 eaLnBrk="0" hangingPunct="0"/>
            <a:r>
              <a:rPr lang="en-US">
                <a:latin typeface="Courier New" pitchFamily="49" charset="0"/>
              </a:rPr>
              <a:t> 0 </a:t>
            </a:r>
          </a:p>
        </p:txBody>
      </p:sp>
      <p:sp>
        <p:nvSpPr>
          <p:cNvPr id="61450" name="Text Box 11"/>
          <p:cNvSpPr txBox="1">
            <a:spLocks noChangeArrowheads="1"/>
          </p:cNvSpPr>
          <p:nvPr/>
        </p:nvSpPr>
        <p:spPr bwMode="auto">
          <a:xfrm>
            <a:off x="6019800" y="3124200"/>
            <a:ext cx="593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 eaLnBrk="0" hangingPunct="0"/>
            <a:r>
              <a:rPr lang="en-US">
                <a:latin typeface="Courier New" pitchFamily="49" charset="0"/>
              </a:rPr>
              <a:t> 4 </a:t>
            </a:r>
          </a:p>
        </p:txBody>
      </p:sp>
      <p:sp>
        <p:nvSpPr>
          <p:cNvPr id="61451" name="Text Box 12"/>
          <p:cNvSpPr txBox="1">
            <a:spLocks noChangeArrowheads="1"/>
          </p:cNvSpPr>
          <p:nvPr/>
        </p:nvSpPr>
        <p:spPr bwMode="auto">
          <a:xfrm>
            <a:off x="6019800" y="2743200"/>
            <a:ext cx="593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 eaLnBrk="0" hangingPunct="0"/>
            <a:r>
              <a:rPr lang="en-US">
                <a:latin typeface="Courier New" pitchFamily="49" charset="0"/>
              </a:rPr>
              <a:t> 8 </a:t>
            </a:r>
          </a:p>
        </p:txBody>
      </p:sp>
      <p:sp>
        <p:nvSpPr>
          <p:cNvPr id="61452" name="Text Box 13"/>
          <p:cNvSpPr txBox="1">
            <a:spLocks noChangeArrowheads="1"/>
          </p:cNvSpPr>
          <p:nvPr/>
        </p:nvSpPr>
        <p:spPr bwMode="auto">
          <a:xfrm>
            <a:off x="6019800" y="2362200"/>
            <a:ext cx="593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 eaLnBrk="0" hangingPunct="0"/>
            <a:r>
              <a:rPr lang="en-US">
                <a:latin typeface="Courier New" pitchFamily="49" charset="0"/>
              </a:rPr>
              <a:t>12 </a:t>
            </a:r>
          </a:p>
        </p:txBody>
      </p:sp>
      <p:sp>
        <p:nvSpPr>
          <p:cNvPr id="61453" name="Text Box 14"/>
          <p:cNvSpPr txBox="1">
            <a:spLocks noChangeArrowheads="1"/>
          </p:cNvSpPr>
          <p:nvPr/>
        </p:nvSpPr>
        <p:spPr bwMode="auto">
          <a:xfrm>
            <a:off x="5638800" y="1908175"/>
            <a:ext cx="793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 eaLnBrk="0" hangingPunct="0"/>
            <a:r>
              <a:rPr lang="en-US"/>
              <a:t>Offset</a:t>
            </a:r>
          </a:p>
        </p:txBody>
      </p:sp>
      <p:sp>
        <p:nvSpPr>
          <p:cNvPr id="61454" name="Rectangle 15"/>
          <p:cNvSpPr>
            <a:spLocks noChangeArrowheads="1"/>
          </p:cNvSpPr>
          <p:nvPr/>
        </p:nvSpPr>
        <p:spPr bwMode="auto">
          <a:xfrm>
            <a:off x="6553200" y="38862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0" eaLnBrk="0" hangingPunct="0"/>
            <a:endParaRPr lang="he-IL"/>
          </a:p>
        </p:txBody>
      </p:sp>
      <p:sp>
        <p:nvSpPr>
          <p:cNvPr id="61455" name="Text Box 16"/>
          <p:cNvSpPr txBox="1">
            <a:spLocks noChangeArrowheads="1"/>
          </p:cNvSpPr>
          <p:nvPr/>
        </p:nvSpPr>
        <p:spPr bwMode="auto">
          <a:xfrm>
            <a:off x="6019800" y="3886200"/>
            <a:ext cx="593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 eaLnBrk="0" hangingPunct="0"/>
            <a:r>
              <a:rPr lang="en-US">
                <a:latin typeface="Courier New" pitchFamily="49" charset="0"/>
              </a:rPr>
              <a:t>-4 </a:t>
            </a:r>
          </a:p>
        </p:txBody>
      </p:sp>
      <p:sp>
        <p:nvSpPr>
          <p:cNvPr id="61456" name="Rectangle 17"/>
          <p:cNvSpPr>
            <a:spLocks noChangeArrowheads="1"/>
          </p:cNvSpPr>
          <p:nvPr/>
        </p:nvSpPr>
        <p:spPr bwMode="auto">
          <a:xfrm>
            <a:off x="6553200" y="4572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0" eaLnBrk="0" hangingPunct="0"/>
            <a:r>
              <a:rPr lang="en-US">
                <a:latin typeface="Courier New" pitchFamily="49" charset="0"/>
              </a:rPr>
              <a:t>123</a:t>
            </a:r>
          </a:p>
        </p:txBody>
      </p:sp>
      <p:sp>
        <p:nvSpPr>
          <p:cNvPr id="61457" name="Rectangle 18"/>
          <p:cNvSpPr>
            <a:spLocks noChangeArrowheads="1"/>
          </p:cNvSpPr>
          <p:nvPr/>
        </p:nvSpPr>
        <p:spPr bwMode="auto">
          <a:xfrm>
            <a:off x="6553200" y="8382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0" eaLnBrk="0" hangingPunct="0"/>
            <a:r>
              <a:rPr lang="en-US">
                <a:latin typeface="Courier New" pitchFamily="49" charset="0"/>
              </a:rPr>
              <a:t>456</a:t>
            </a:r>
          </a:p>
        </p:txBody>
      </p:sp>
      <p:sp>
        <p:nvSpPr>
          <p:cNvPr id="61458" name="Rectangle 19"/>
          <p:cNvSpPr>
            <a:spLocks noChangeArrowheads="1"/>
          </p:cNvSpPr>
          <p:nvPr/>
        </p:nvSpPr>
        <p:spPr bwMode="auto">
          <a:xfrm>
            <a:off x="6553200" y="12192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0" eaLnBrk="0" hangingPunct="0"/>
            <a:endParaRPr lang="he-IL">
              <a:latin typeface="Courier New" pitchFamily="49" charset="0"/>
            </a:endParaRPr>
          </a:p>
        </p:txBody>
      </p:sp>
      <p:sp>
        <p:nvSpPr>
          <p:cNvPr id="61459" name="Rectangle 20"/>
          <p:cNvSpPr>
            <a:spLocks noChangeArrowheads="1"/>
          </p:cNvSpPr>
          <p:nvPr/>
        </p:nvSpPr>
        <p:spPr bwMode="auto">
          <a:xfrm>
            <a:off x="6553200" y="16002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0" eaLnBrk="0" hangingPunct="0"/>
            <a:endParaRPr lang="he-IL">
              <a:latin typeface="Courier New" pitchFamily="49" charset="0"/>
            </a:endParaRPr>
          </a:p>
        </p:txBody>
      </p:sp>
      <p:sp>
        <p:nvSpPr>
          <p:cNvPr id="61460" name="Rectangle 21"/>
          <p:cNvSpPr>
            <a:spLocks noChangeArrowheads="1"/>
          </p:cNvSpPr>
          <p:nvPr/>
        </p:nvSpPr>
        <p:spPr bwMode="auto">
          <a:xfrm>
            <a:off x="6553200" y="19812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0" eaLnBrk="0" hangingPunct="0"/>
            <a:endParaRPr lang="he-IL">
              <a:latin typeface="Courier New" pitchFamily="49" charset="0"/>
            </a:endParaRPr>
          </a:p>
        </p:txBody>
      </p:sp>
      <p:sp>
        <p:nvSpPr>
          <p:cNvPr id="61461" name="Text Box 22"/>
          <p:cNvSpPr txBox="1">
            <a:spLocks noChangeArrowheads="1"/>
          </p:cNvSpPr>
          <p:nvPr/>
        </p:nvSpPr>
        <p:spPr bwMode="auto">
          <a:xfrm>
            <a:off x="7620000" y="3175"/>
            <a:ext cx="1022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 eaLnBrk="0" hangingPunct="0"/>
            <a:r>
              <a:rPr lang="en-US"/>
              <a:t>Address</a:t>
            </a:r>
          </a:p>
        </p:txBody>
      </p:sp>
      <p:sp>
        <p:nvSpPr>
          <p:cNvPr id="61462" name="Text Box 23"/>
          <p:cNvSpPr txBox="1">
            <a:spLocks noChangeArrowheads="1"/>
          </p:cNvSpPr>
          <p:nvPr/>
        </p:nvSpPr>
        <p:spPr bwMode="auto">
          <a:xfrm>
            <a:off x="7696200" y="4572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eaLnBrk="0" hangingPunct="0"/>
            <a:r>
              <a:rPr lang="en-US">
                <a:latin typeface="Courier New" pitchFamily="49" charset="0"/>
              </a:rPr>
              <a:t>0x124 </a:t>
            </a:r>
          </a:p>
        </p:txBody>
      </p:sp>
      <p:sp>
        <p:nvSpPr>
          <p:cNvPr id="61463" name="Text Box 24"/>
          <p:cNvSpPr txBox="1">
            <a:spLocks noChangeArrowheads="1"/>
          </p:cNvSpPr>
          <p:nvPr/>
        </p:nvSpPr>
        <p:spPr bwMode="auto">
          <a:xfrm>
            <a:off x="7696200" y="852488"/>
            <a:ext cx="1219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eaLnBrk="0" hangingPunct="0"/>
            <a:r>
              <a:rPr lang="en-US">
                <a:latin typeface="Courier New" pitchFamily="49" charset="0"/>
              </a:rPr>
              <a:t>0x120 </a:t>
            </a:r>
          </a:p>
        </p:txBody>
      </p:sp>
      <p:sp>
        <p:nvSpPr>
          <p:cNvPr id="61464" name="Text Box 25"/>
          <p:cNvSpPr txBox="1">
            <a:spLocks noChangeArrowheads="1"/>
          </p:cNvSpPr>
          <p:nvPr/>
        </p:nvSpPr>
        <p:spPr bwMode="auto">
          <a:xfrm>
            <a:off x="7696200" y="1247775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eaLnBrk="0" hangingPunct="0"/>
            <a:r>
              <a:rPr lang="en-US">
                <a:latin typeface="Courier New" pitchFamily="49" charset="0"/>
              </a:rPr>
              <a:t>0x11c </a:t>
            </a:r>
          </a:p>
        </p:txBody>
      </p:sp>
      <p:sp>
        <p:nvSpPr>
          <p:cNvPr id="61465" name="Text Box 26"/>
          <p:cNvSpPr txBox="1">
            <a:spLocks noChangeArrowheads="1"/>
          </p:cNvSpPr>
          <p:nvPr/>
        </p:nvSpPr>
        <p:spPr bwMode="auto">
          <a:xfrm>
            <a:off x="7696200" y="1643063"/>
            <a:ext cx="1219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eaLnBrk="0" hangingPunct="0"/>
            <a:r>
              <a:rPr lang="en-US">
                <a:latin typeface="Courier New" pitchFamily="49" charset="0"/>
              </a:rPr>
              <a:t>0x118 </a:t>
            </a:r>
          </a:p>
        </p:txBody>
      </p:sp>
      <p:sp>
        <p:nvSpPr>
          <p:cNvPr id="61466" name="Text Box 27"/>
          <p:cNvSpPr txBox="1">
            <a:spLocks noChangeArrowheads="1"/>
          </p:cNvSpPr>
          <p:nvPr/>
        </p:nvSpPr>
        <p:spPr bwMode="auto">
          <a:xfrm>
            <a:off x="7696200" y="203835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eaLnBrk="0" hangingPunct="0"/>
            <a:r>
              <a:rPr lang="en-US">
                <a:latin typeface="Courier New" pitchFamily="49" charset="0"/>
              </a:rPr>
              <a:t>0x114 </a:t>
            </a:r>
          </a:p>
        </p:txBody>
      </p:sp>
      <p:sp>
        <p:nvSpPr>
          <p:cNvPr id="61467" name="Text Box 28"/>
          <p:cNvSpPr txBox="1">
            <a:spLocks noChangeArrowheads="1"/>
          </p:cNvSpPr>
          <p:nvPr/>
        </p:nvSpPr>
        <p:spPr bwMode="auto">
          <a:xfrm>
            <a:off x="7696200" y="2433638"/>
            <a:ext cx="1219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eaLnBrk="0" hangingPunct="0"/>
            <a:r>
              <a:rPr lang="en-US">
                <a:latin typeface="Courier New" pitchFamily="49" charset="0"/>
              </a:rPr>
              <a:t>0x110 </a:t>
            </a:r>
          </a:p>
        </p:txBody>
      </p:sp>
      <p:sp>
        <p:nvSpPr>
          <p:cNvPr id="61468" name="Text Box 29"/>
          <p:cNvSpPr txBox="1">
            <a:spLocks noChangeArrowheads="1"/>
          </p:cNvSpPr>
          <p:nvPr/>
        </p:nvSpPr>
        <p:spPr bwMode="auto">
          <a:xfrm>
            <a:off x="7696200" y="2828925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eaLnBrk="0" hangingPunct="0"/>
            <a:r>
              <a:rPr lang="en-US">
                <a:latin typeface="Courier New" pitchFamily="49" charset="0"/>
              </a:rPr>
              <a:t>0x10c</a:t>
            </a:r>
          </a:p>
        </p:txBody>
      </p:sp>
      <p:sp>
        <p:nvSpPr>
          <p:cNvPr id="61469" name="Text Box 30"/>
          <p:cNvSpPr txBox="1">
            <a:spLocks noChangeArrowheads="1"/>
          </p:cNvSpPr>
          <p:nvPr/>
        </p:nvSpPr>
        <p:spPr bwMode="auto">
          <a:xfrm>
            <a:off x="7696200" y="3224213"/>
            <a:ext cx="1219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eaLnBrk="0" hangingPunct="0"/>
            <a:r>
              <a:rPr lang="en-US">
                <a:latin typeface="Courier New" pitchFamily="49" charset="0"/>
              </a:rPr>
              <a:t>0x108 </a:t>
            </a:r>
          </a:p>
        </p:txBody>
      </p:sp>
      <p:sp>
        <p:nvSpPr>
          <p:cNvPr id="61470" name="Text Box 31"/>
          <p:cNvSpPr txBox="1">
            <a:spLocks noChangeArrowheads="1"/>
          </p:cNvSpPr>
          <p:nvPr/>
        </p:nvSpPr>
        <p:spPr bwMode="auto">
          <a:xfrm>
            <a:off x="7696200" y="36195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eaLnBrk="0" hangingPunct="0"/>
            <a:r>
              <a:rPr lang="en-US">
                <a:latin typeface="Courier New" pitchFamily="49" charset="0"/>
              </a:rPr>
              <a:t>0x104 </a:t>
            </a:r>
          </a:p>
        </p:txBody>
      </p:sp>
      <p:sp>
        <p:nvSpPr>
          <p:cNvPr id="61471" name="Text Box 32"/>
          <p:cNvSpPr txBox="1">
            <a:spLocks noChangeArrowheads="1"/>
          </p:cNvSpPr>
          <p:nvPr/>
        </p:nvSpPr>
        <p:spPr bwMode="auto">
          <a:xfrm>
            <a:off x="7696200" y="4014788"/>
            <a:ext cx="1219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eaLnBrk="0" hangingPunct="0"/>
            <a:r>
              <a:rPr lang="en-US">
                <a:latin typeface="Courier New" pitchFamily="49" charset="0"/>
              </a:rPr>
              <a:t>0x100 </a:t>
            </a:r>
          </a:p>
        </p:txBody>
      </p:sp>
      <p:sp>
        <p:nvSpPr>
          <p:cNvPr id="61472" name="Rectangle 33"/>
          <p:cNvSpPr>
            <a:spLocks noChangeArrowheads="1"/>
          </p:cNvSpPr>
          <p:nvPr/>
        </p:nvSpPr>
        <p:spPr bwMode="auto">
          <a:xfrm>
            <a:off x="5029200" y="2362200"/>
            <a:ext cx="65405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5720" rIns="45720">
            <a:spAutoFit/>
          </a:bodyPr>
          <a:lstStyle/>
          <a:p>
            <a:pPr algn="ctr" rtl="0" eaLnBrk="0" hangingPunct="0">
              <a:lnSpc>
                <a:spcPct val="90000"/>
              </a:lnSpc>
            </a:pPr>
            <a:r>
              <a:rPr lang="en-US">
                <a:latin typeface="Courier New" pitchFamily="49" charset="0"/>
              </a:rPr>
              <a:t>yp</a:t>
            </a:r>
          </a:p>
        </p:txBody>
      </p:sp>
      <p:sp>
        <p:nvSpPr>
          <p:cNvPr id="61473" name="Rectangle 34"/>
          <p:cNvSpPr>
            <a:spLocks noChangeArrowheads="1"/>
          </p:cNvSpPr>
          <p:nvPr/>
        </p:nvSpPr>
        <p:spPr bwMode="auto">
          <a:xfrm>
            <a:off x="5029200" y="2743200"/>
            <a:ext cx="65405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5720" rIns="45720">
            <a:spAutoFit/>
          </a:bodyPr>
          <a:lstStyle/>
          <a:p>
            <a:pPr algn="ctr" rtl="0" eaLnBrk="0" hangingPunct="0">
              <a:lnSpc>
                <a:spcPct val="90000"/>
              </a:lnSpc>
            </a:pPr>
            <a:r>
              <a:rPr lang="en-US">
                <a:latin typeface="Courier New" pitchFamily="49" charset="0"/>
              </a:rPr>
              <a:t>xp</a:t>
            </a:r>
          </a:p>
        </p:txBody>
      </p:sp>
      <p:grpSp>
        <p:nvGrpSpPr>
          <p:cNvPr id="61474" name="Group 35"/>
          <p:cNvGrpSpPr>
            <a:grpSpLocks/>
          </p:cNvGrpSpPr>
          <p:nvPr/>
        </p:nvGrpSpPr>
        <p:grpSpPr bwMode="auto">
          <a:xfrm>
            <a:off x="533400" y="1524000"/>
            <a:ext cx="685800" cy="3581400"/>
            <a:chOff x="3984" y="1008"/>
            <a:chExt cx="1584" cy="2256"/>
          </a:xfrm>
        </p:grpSpPr>
        <p:sp>
          <p:nvSpPr>
            <p:cNvPr id="61484" name="Rectangle 36"/>
            <p:cNvSpPr>
              <a:spLocks noChangeArrowheads="1"/>
            </p:cNvSpPr>
            <p:nvPr/>
          </p:nvSpPr>
          <p:spPr bwMode="auto">
            <a:xfrm>
              <a:off x="3984" y="100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rtl="0" eaLnBrk="0" hangingPunct="0"/>
              <a:r>
                <a:rPr lang="en-US">
                  <a:latin typeface="Courier New" pitchFamily="49" charset="0"/>
                </a:rPr>
                <a:t>R1</a:t>
              </a:r>
            </a:p>
          </p:txBody>
        </p:sp>
        <p:sp>
          <p:nvSpPr>
            <p:cNvPr id="61485" name="Rectangle 37"/>
            <p:cNvSpPr>
              <a:spLocks noChangeArrowheads="1"/>
            </p:cNvSpPr>
            <p:nvPr/>
          </p:nvSpPr>
          <p:spPr bwMode="auto">
            <a:xfrm>
              <a:off x="3984" y="1296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rtl="0" eaLnBrk="0" hangingPunct="0"/>
              <a:r>
                <a:rPr lang="en-US">
                  <a:latin typeface="Courier New" pitchFamily="49" charset="0"/>
                </a:rPr>
                <a:t>R2</a:t>
              </a:r>
            </a:p>
          </p:txBody>
        </p:sp>
        <p:sp>
          <p:nvSpPr>
            <p:cNvPr id="61486" name="Rectangle 38"/>
            <p:cNvSpPr>
              <a:spLocks noChangeArrowheads="1"/>
            </p:cNvSpPr>
            <p:nvPr/>
          </p:nvSpPr>
          <p:spPr bwMode="auto">
            <a:xfrm>
              <a:off x="3984" y="1584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rtl="0" eaLnBrk="0" hangingPunct="0"/>
              <a:r>
                <a:rPr lang="en-US">
                  <a:latin typeface="Courier New" pitchFamily="49" charset="0"/>
                </a:rPr>
                <a:t>R3</a:t>
              </a:r>
            </a:p>
          </p:txBody>
        </p:sp>
        <p:sp>
          <p:nvSpPr>
            <p:cNvPr id="61487" name="Rectangle 39"/>
            <p:cNvSpPr>
              <a:spLocks noChangeArrowheads="1"/>
            </p:cNvSpPr>
            <p:nvPr/>
          </p:nvSpPr>
          <p:spPr bwMode="auto">
            <a:xfrm>
              <a:off x="3984" y="1872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rtl="0" eaLnBrk="0" hangingPunct="0"/>
              <a:r>
                <a:rPr lang="en-US">
                  <a:latin typeface="Courier New" pitchFamily="49" charset="0"/>
                </a:rPr>
                <a:t>R4</a:t>
              </a:r>
            </a:p>
          </p:txBody>
        </p:sp>
        <p:sp>
          <p:nvSpPr>
            <p:cNvPr id="61488" name="Rectangle 40"/>
            <p:cNvSpPr>
              <a:spLocks noChangeArrowheads="1"/>
            </p:cNvSpPr>
            <p:nvPr/>
          </p:nvSpPr>
          <p:spPr bwMode="auto">
            <a:xfrm>
              <a:off x="3984" y="2160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rtl="0" eaLnBrk="0" hangingPunct="0"/>
              <a:r>
                <a:rPr lang="en-US">
                  <a:latin typeface="Courier New" pitchFamily="49" charset="0"/>
                </a:rPr>
                <a:t>R5</a:t>
              </a:r>
            </a:p>
          </p:txBody>
        </p:sp>
        <p:sp>
          <p:nvSpPr>
            <p:cNvPr id="61489" name="Rectangle 41"/>
            <p:cNvSpPr>
              <a:spLocks noChangeArrowheads="1"/>
            </p:cNvSpPr>
            <p:nvPr/>
          </p:nvSpPr>
          <p:spPr bwMode="auto">
            <a:xfrm>
              <a:off x="3984" y="244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rtl="0" eaLnBrk="0" hangingPunct="0"/>
              <a:r>
                <a:rPr lang="en-US">
                  <a:latin typeface="Courier New" pitchFamily="49" charset="0"/>
                </a:rPr>
                <a:t>R6</a:t>
              </a:r>
            </a:p>
          </p:txBody>
        </p:sp>
        <p:sp>
          <p:nvSpPr>
            <p:cNvPr id="61490" name="Rectangle 42"/>
            <p:cNvSpPr>
              <a:spLocks noChangeArrowheads="1"/>
            </p:cNvSpPr>
            <p:nvPr/>
          </p:nvSpPr>
          <p:spPr bwMode="auto">
            <a:xfrm>
              <a:off x="3984" y="2736"/>
              <a:ext cx="1584" cy="240"/>
            </a:xfrm>
            <a:prstGeom prst="rect">
              <a:avLst/>
            </a:prstGeom>
            <a:solidFill>
              <a:schemeClr val="bg2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rtl="0" eaLnBrk="0" hangingPunct="0"/>
              <a:r>
                <a:rPr lang="en-US" dirty="0">
                  <a:latin typeface="Courier New" pitchFamily="49" charset="0"/>
                </a:rPr>
                <a:t>R7</a:t>
              </a:r>
            </a:p>
          </p:txBody>
        </p:sp>
        <p:sp>
          <p:nvSpPr>
            <p:cNvPr id="61491" name="Rectangle 43"/>
            <p:cNvSpPr>
              <a:spLocks noChangeArrowheads="1"/>
            </p:cNvSpPr>
            <p:nvPr/>
          </p:nvSpPr>
          <p:spPr bwMode="auto">
            <a:xfrm>
              <a:off x="3984" y="3024"/>
              <a:ext cx="1584" cy="240"/>
            </a:xfrm>
            <a:prstGeom prst="rect">
              <a:avLst/>
            </a:prstGeom>
            <a:solidFill>
              <a:schemeClr val="bg2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rtl="0" eaLnBrk="0" hangingPunct="0"/>
              <a:r>
                <a:rPr lang="en-US">
                  <a:latin typeface="Courier New" pitchFamily="49" charset="0"/>
                </a:rPr>
                <a:t>R8</a:t>
              </a:r>
            </a:p>
          </p:txBody>
        </p:sp>
      </p:grpSp>
      <p:grpSp>
        <p:nvGrpSpPr>
          <p:cNvPr id="61475" name="Group 44"/>
          <p:cNvGrpSpPr>
            <a:grpSpLocks/>
          </p:cNvGrpSpPr>
          <p:nvPr/>
        </p:nvGrpSpPr>
        <p:grpSpPr bwMode="auto">
          <a:xfrm>
            <a:off x="1219200" y="1524000"/>
            <a:ext cx="1066800" cy="3581400"/>
            <a:chOff x="3984" y="1008"/>
            <a:chExt cx="1584" cy="2256"/>
          </a:xfrm>
        </p:grpSpPr>
        <p:sp>
          <p:nvSpPr>
            <p:cNvPr id="61476" name="Rectangle 45"/>
            <p:cNvSpPr>
              <a:spLocks noChangeArrowheads="1"/>
            </p:cNvSpPr>
            <p:nvPr/>
          </p:nvSpPr>
          <p:spPr bwMode="auto">
            <a:xfrm>
              <a:off x="3984" y="100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rtl="0" eaLnBrk="0" hangingPunct="0"/>
              <a:r>
                <a:rPr lang="en-US">
                  <a:solidFill>
                    <a:srgbClr val="CC0000"/>
                  </a:solidFill>
                  <a:latin typeface="Courier New" pitchFamily="49" charset="0"/>
                </a:rPr>
                <a:t>456</a:t>
              </a:r>
            </a:p>
          </p:txBody>
        </p:sp>
        <p:sp>
          <p:nvSpPr>
            <p:cNvPr id="61477" name="Rectangle 46"/>
            <p:cNvSpPr>
              <a:spLocks noChangeArrowheads="1"/>
            </p:cNvSpPr>
            <p:nvPr/>
          </p:nvSpPr>
          <p:spPr bwMode="auto">
            <a:xfrm>
              <a:off x="3984" y="1296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rtl="0" eaLnBrk="0" hangingPunct="0"/>
              <a:r>
                <a:rPr lang="en-US">
                  <a:latin typeface="Courier New" pitchFamily="49" charset="0"/>
                </a:rPr>
                <a:t>0x124</a:t>
              </a:r>
            </a:p>
          </p:txBody>
        </p:sp>
        <p:sp>
          <p:nvSpPr>
            <p:cNvPr id="61478" name="Rectangle 47"/>
            <p:cNvSpPr>
              <a:spLocks noChangeArrowheads="1"/>
            </p:cNvSpPr>
            <p:nvPr/>
          </p:nvSpPr>
          <p:spPr bwMode="auto">
            <a:xfrm>
              <a:off x="3984" y="1584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rtl="0" eaLnBrk="0" hangingPunct="0"/>
              <a:r>
                <a:rPr lang="en-US">
                  <a:latin typeface="Courier New" pitchFamily="49" charset="0"/>
                </a:rPr>
                <a:t>0x120</a:t>
              </a:r>
            </a:p>
          </p:txBody>
        </p:sp>
        <p:sp>
          <p:nvSpPr>
            <p:cNvPr id="61479" name="Rectangle 48"/>
            <p:cNvSpPr>
              <a:spLocks noChangeArrowheads="1"/>
            </p:cNvSpPr>
            <p:nvPr/>
          </p:nvSpPr>
          <p:spPr bwMode="auto">
            <a:xfrm>
              <a:off x="3984" y="1872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rtl="0" eaLnBrk="0" hangingPunct="0"/>
              <a:endParaRPr lang="he-IL">
                <a:latin typeface="Courier New" pitchFamily="49" charset="0"/>
              </a:endParaRPr>
            </a:p>
          </p:txBody>
        </p:sp>
        <p:sp>
          <p:nvSpPr>
            <p:cNvPr id="61480" name="Rectangle 49"/>
            <p:cNvSpPr>
              <a:spLocks noChangeArrowheads="1"/>
            </p:cNvSpPr>
            <p:nvPr/>
          </p:nvSpPr>
          <p:spPr bwMode="auto">
            <a:xfrm>
              <a:off x="3984" y="2160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rtl="0" eaLnBrk="0" hangingPunct="0"/>
              <a:endParaRPr lang="he-IL">
                <a:latin typeface="Courier New" pitchFamily="49" charset="0"/>
              </a:endParaRPr>
            </a:p>
          </p:txBody>
        </p:sp>
        <p:sp>
          <p:nvSpPr>
            <p:cNvPr id="61481" name="Rectangle 50"/>
            <p:cNvSpPr>
              <a:spLocks noChangeArrowheads="1"/>
            </p:cNvSpPr>
            <p:nvPr/>
          </p:nvSpPr>
          <p:spPr bwMode="auto">
            <a:xfrm>
              <a:off x="3984" y="244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rtl="0" eaLnBrk="0" hangingPunct="0"/>
              <a:endParaRPr lang="he-IL">
                <a:latin typeface="Courier New" pitchFamily="49" charset="0"/>
              </a:endParaRPr>
            </a:p>
          </p:txBody>
        </p:sp>
        <p:sp>
          <p:nvSpPr>
            <p:cNvPr id="61482" name="Rectangle 51"/>
            <p:cNvSpPr>
              <a:spLocks noChangeArrowheads="1"/>
            </p:cNvSpPr>
            <p:nvPr/>
          </p:nvSpPr>
          <p:spPr bwMode="auto">
            <a:xfrm>
              <a:off x="3984" y="2736"/>
              <a:ext cx="1584" cy="240"/>
            </a:xfrm>
            <a:prstGeom prst="rect">
              <a:avLst/>
            </a:prstGeom>
            <a:solidFill>
              <a:schemeClr val="bg2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rtl="0" eaLnBrk="0" hangingPunct="0"/>
              <a:endParaRPr lang="he-IL">
                <a:latin typeface="Courier New" pitchFamily="49" charset="0"/>
              </a:endParaRPr>
            </a:p>
          </p:txBody>
        </p:sp>
        <p:sp>
          <p:nvSpPr>
            <p:cNvPr id="61483" name="Rectangle 52"/>
            <p:cNvSpPr>
              <a:spLocks noChangeArrowheads="1"/>
            </p:cNvSpPr>
            <p:nvPr/>
          </p:nvSpPr>
          <p:spPr bwMode="auto">
            <a:xfrm>
              <a:off x="3984" y="3024"/>
              <a:ext cx="1584" cy="240"/>
            </a:xfrm>
            <a:prstGeom prst="rect">
              <a:avLst/>
            </a:prstGeom>
            <a:solidFill>
              <a:schemeClr val="bg2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rtl="0" eaLnBrk="0" hangingPunct="0"/>
              <a:r>
                <a:rPr lang="en-US">
                  <a:latin typeface="Courier New" pitchFamily="49" charset="0"/>
                </a:rPr>
                <a:t>0x104</a:t>
              </a:r>
            </a:p>
          </p:txBody>
        </p:sp>
      </p:grp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6375400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Understanding Swap</a:t>
            </a:r>
          </a:p>
        </p:txBody>
      </p:sp>
      <p:sp>
        <p:nvSpPr>
          <p:cNvPr id="62466" name="Rectangle 3"/>
          <p:cNvSpPr>
            <a:spLocks noChangeArrowheads="1"/>
          </p:cNvSpPr>
          <p:nvPr/>
        </p:nvSpPr>
        <p:spPr bwMode="auto">
          <a:xfrm>
            <a:off x="2590800" y="4419600"/>
            <a:ext cx="5943600" cy="207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 rtl="0" eaLnBrk="0" hangingPunct="0">
              <a:lnSpc>
                <a:spcPct val="120000"/>
              </a:lnSpc>
              <a:tabLst>
                <a:tab pos="457200" algn="l"/>
                <a:tab pos="1485900" algn="l"/>
                <a:tab pos="3149600" algn="l"/>
              </a:tabLst>
            </a:pPr>
            <a:r>
              <a:rPr lang="en-US">
                <a:latin typeface="Courier New" pitchFamily="49" charset="0"/>
              </a:rPr>
              <a:t>	move 12(R8),R3	R3 = yp</a:t>
            </a:r>
          </a:p>
          <a:p>
            <a:pPr algn="l" rtl="0" eaLnBrk="0" hangingPunct="0">
              <a:lnSpc>
                <a:spcPct val="120000"/>
              </a:lnSpc>
              <a:tabLst>
                <a:tab pos="457200" algn="l"/>
                <a:tab pos="1485900" algn="l"/>
                <a:tab pos="3149600" algn="l"/>
              </a:tabLst>
            </a:pPr>
            <a:r>
              <a:rPr lang="en-US">
                <a:latin typeface="Courier New" pitchFamily="49" charset="0"/>
              </a:rPr>
              <a:t>	move 8(R8),R2	R2 = xp</a:t>
            </a:r>
          </a:p>
          <a:p>
            <a:pPr algn="l" rtl="0" eaLnBrk="0" hangingPunct="0">
              <a:lnSpc>
                <a:spcPct val="120000"/>
              </a:lnSpc>
              <a:tabLst>
                <a:tab pos="457200" algn="l"/>
                <a:tab pos="1485900" algn="l"/>
                <a:tab pos="3149600" algn="l"/>
              </a:tabLst>
            </a:pPr>
            <a:r>
              <a:rPr lang="en-US">
                <a:latin typeface="Courier New" pitchFamily="49" charset="0"/>
              </a:rPr>
              <a:t>	move (R3),R1	R1 = *yp (t1)</a:t>
            </a:r>
          </a:p>
          <a:p>
            <a:pPr algn="l" rtl="0" eaLnBrk="0" hangingPunct="0">
              <a:lnSpc>
                <a:spcPct val="120000"/>
              </a:lnSpc>
              <a:tabLst>
                <a:tab pos="457200" algn="l"/>
                <a:tab pos="1485900" algn="l"/>
                <a:tab pos="3149600" algn="l"/>
              </a:tabLst>
            </a:pPr>
            <a:r>
              <a:rPr lang="en-US">
                <a:latin typeface="Courier New" pitchFamily="49" charset="0"/>
              </a:rPr>
              <a:t>	</a:t>
            </a:r>
            <a:r>
              <a:rPr lang="en-US">
                <a:solidFill>
                  <a:srgbClr val="CC0000"/>
                </a:solidFill>
                <a:latin typeface="Courier New" pitchFamily="49" charset="0"/>
              </a:rPr>
              <a:t>move (R2),R4	R4 = *xp (t0)</a:t>
            </a:r>
          </a:p>
          <a:p>
            <a:pPr algn="l" rtl="0" eaLnBrk="0" hangingPunct="0">
              <a:lnSpc>
                <a:spcPct val="120000"/>
              </a:lnSpc>
              <a:tabLst>
                <a:tab pos="457200" algn="l"/>
                <a:tab pos="1485900" algn="l"/>
                <a:tab pos="3149600" algn="l"/>
              </a:tabLst>
            </a:pPr>
            <a:r>
              <a:rPr lang="en-US">
                <a:latin typeface="Courier New" pitchFamily="49" charset="0"/>
              </a:rPr>
              <a:t>	move R1,(R2)	*xp = R1</a:t>
            </a:r>
          </a:p>
          <a:p>
            <a:pPr algn="l" rtl="0" eaLnBrk="0" hangingPunct="0">
              <a:lnSpc>
                <a:spcPct val="120000"/>
              </a:lnSpc>
              <a:tabLst>
                <a:tab pos="457200" algn="l"/>
                <a:tab pos="1485900" algn="l"/>
                <a:tab pos="3149600" algn="l"/>
              </a:tabLst>
            </a:pPr>
            <a:r>
              <a:rPr lang="en-US">
                <a:latin typeface="Courier New" pitchFamily="49" charset="0"/>
              </a:rPr>
              <a:t>	move R4,(R3)	*yp = R4 </a:t>
            </a:r>
          </a:p>
        </p:txBody>
      </p:sp>
      <p:sp>
        <p:nvSpPr>
          <p:cNvPr id="62467" name="Rectangle 4"/>
          <p:cNvSpPr>
            <a:spLocks noChangeArrowheads="1"/>
          </p:cNvSpPr>
          <p:nvPr/>
        </p:nvSpPr>
        <p:spPr bwMode="auto">
          <a:xfrm>
            <a:off x="6553200" y="23622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0" eaLnBrk="0" hangingPunct="0"/>
            <a:r>
              <a:rPr lang="en-US">
                <a:latin typeface="Courier New" pitchFamily="49" charset="0"/>
              </a:rPr>
              <a:t>0x120</a:t>
            </a:r>
          </a:p>
        </p:txBody>
      </p:sp>
      <p:sp>
        <p:nvSpPr>
          <p:cNvPr id="62468" name="Rectangle 5"/>
          <p:cNvSpPr>
            <a:spLocks noChangeArrowheads="1"/>
          </p:cNvSpPr>
          <p:nvPr/>
        </p:nvSpPr>
        <p:spPr bwMode="auto">
          <a:xfrm>
            <a:off x="6553200" y="27432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0" eaLnBrk="0" hangingPunct="0"/>
            <a:r>
              <a:rPr lang="en-US">
                <a:latin typeface="Courier New" pitchFamily="49" charset="0"/>
              </a:rPr>
              <a:t>0x124</a:t>
            </a:r>
          </a:p>
        </p:txBody>
      </p:sp>
      <p:sp>
        <p:nvSpPr>
          <p:cNvPr id="62469" name="Rectangle 6"/>
          <p:cNvSpPr>
            <a:spLocks noChangeArrowheads="1"/>
          </p:cNvSpPr>
          <p:nvPr/>
        </p:nvSpPr>
        <p:spPr bwMode="auto">
          <a:xfrm>
            <a:off x="6553200" y="31242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0" eaLnBrk="0" hangingPunct="0"/>
            <a:r>
              <a:rPr lang="en-US"/>
              <a:t>Rtn adr</a:t>
            </a:r>
          </a:p>
        </p:txBody>
      </p:sp>
      <p:sp>
        <p:nvSpPr>
          <p:cNvPr id="62470" name="Rectangle 7"/>
          <p:cNvSpPr>
            <a:spLocks noChangeArrowheads="1"/>
          </p:cNvSpPr>
          <p:nvPr/>
        </p:nvSpPr>
        <p:spPr bwMode="auto">
          <a:xfrm>
            <a:off x="6553200" y="35052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0" eaLnBrk="0" hangingPunct="0"/>
            <a:endParaRPr lang="he-IL"/>
          </a:p>
        </p:txBody>
      </p:sp>
      <p:sp>
        <p:nvSpPr>
          <p:cNvPr id="62471" name="Line 8"/>
          <p:cNvSpPr>
            <a:spLocks noChangeShapeType="1"/>
          </p:cNvSpPr>
          <p:nvPr/>
        </p:nvSpPr>
        <p:spPr bwMode="auto">
          <a:xfrm>
            <a:off x="5715000" y="3733800"/>
            <a:ext cx="457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62472" name="Text Box 9"/>
          <p:cNvSpPr txBox="1">
            <a:spLocks noChangeArrowheads="1"/>
          </p:cNvSpPr>
          <p:nvPr/>
        </p:nvSpPr>
        <p:spPr bwMode="auto">
          <a:xfrm>
            <a:off x="4953000" y="35814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 eaLnBrk="0" hangingPunct="0"/>
            <a:r>
              <a:rPr lang="en-US">
                <a:latin typeface="Courier New" pitchFamily="49" charset="0"/>
              </a:rPr>
              <a:t>R8</a:t>
            </a:r>
          </a:p>
        </p:txBody>
      </p:sp>
      <p:sp>
        <p:nvSpPr>
          <p:cNvPr id="62473" name="Text Box 10"/>
          <p:cNvSpPr txBox="1">
            <a:spLocks noChangeArrowheads="1"/>
          </p:cNvSpPr>
          <p:nvPr/>
        </p:nvSpPr>
        <p:spPr bwMode="auto">
          <a:xfrm>
            <a:off x="6019800" y="3505200"/>
            <a:ext cx="593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 eaLnBrk="0" hangingPunct="0"/>
            <a:r>
              <a:rPr lang="en-US">
                <a:latin typeface="Courier New" pitchFamily="49" charset="0"/>
              </a:rPr>
              <a:t> 0 </a:t>
            </a:r>
          </a:p>
        </p:txBody>
      </p:sp>
      <p:sp>
        <p:nvSpPr>
          <p:cNvPr id="62474" name="Text Box 11"/>
          <p:cNvSpPr txBox="1">
            <a:spLocks noChangeArrowheads="1"/>
          </p:cNvSpPr>
          <p:nvPr/>
        </p:nvSpPr>
        <p:spPr bwMode="auto">
          <a:xfrm>
            <a:off x="6019800" y="3124200"/>
            <a:ext cx="593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 eaLnBrk="0" hangingPunct="0"/>
            <a:r>
              <a:rPr lang="en-US">
                <a:latin typeface="Courier New" pitchFamily="49" charset="0"/>
              </a:rPr>
              <a:t> 4 </a:t>
            </a:r>
          </a:p>
        </p:txBody>
      </p:sp>
      <p:sp>
        <p:nvSpPr>
          <p:cNvPr id="62475" name="Text Box 12"/>
          <p:cNvSpPr txBox="1">
            <a:spLocks noChangeArrowheads="1"/>
          </p:cNvSpPr>
          <p:nvPr/>
        </p:nvSpPr>
        <p:spPr bwMode="auto">
          <a:xfrm>
            <a:off x="6019800" y="2743200"/>
            <a:ext cx="593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 eaLnBrk="0" hangingPunct="0"/>
            <a:r>
              <a:rPr lang="en-US">
                <a:latin typeface="Courier New" pitchFamily="49" charset="0"/>
              </a:rPr>
              <a:t> 8 </a:t>
            </a:r>
          </a:p>
        </p:txBody>
      </p:sp>
      <p:sp>
        <p:nvSpPr>
          <p:cNvPr id="62476" name="Text Box 13"/>
          <p:cNvSpPr txBox="1">
            <a:spLocks noChangeArrowheads="1"/>
          </p:cNvSpPr>
          <p:nvPr/>
        </p:nvSpPr>
        <p:spPr bwMode="auto">
          <a:xfrm>
            <a:off x="6019800" y="2362200"/>
            <a:ext cx="593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 eaLnBrk="0" hangingPunct="0"/>
            <a:r>
              <a:rPr lang="en-US">
                <a:latin typeface="Courier New" pitchFamily="49" charset="0"/>
              </a:rPr>
              <a:t>12 </a:t>
            </a:r>
          </a:p>
        </p:txBody>
      </p:sp>
      <p:sp>
        <p:nvSpPr>
          <p:cNvPr id="62477" name="Text Box 14"/>
          <p:cNvSpPr txBox="1">
            <a:spLocks noChangeArrowheads="1"/>
          </p:cNvSpPr>
          <p:nvPr/>
        </p:nvSpPr>
        <p:spPr bwMode="auto">
          <a:xfrm>
            <a:off x="5638800" y="1908175"/>
            <a:ext cx="793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 eaLnBrk="0" hangingPunct="0"/>
            <a:r>
              <a:rPr lang="en-US"/>
              <a:t>Offset</a:t>
            </a:r>
          </a:p>
        </p:txBody>
      </p:sp>
      <p:sp>
        <p:nvSpPr>
          <p:cNvPr id="62478" name="Rectangle 15"/>
          <p:cNvSpPr>
            <a:spLocks noChangeArrowheads="1"/>
          </p:cNvSpPr>
          <p:nvPr/>
        </p:nvSpPr>
        <p:spPr bwMode="auto">
          <a:xfrm>
            <a:off x="6553200" y="38862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0" eaLnBrk="0" hangingPunct="0"/>
            <a:endParaRPr lang="he-IL"/>
          </a:p>
        </p:txBody>
      </p:sp>
      <p:sp>
        <p:nvSpPr>
          <p:cNvPr id="62479" name="Text Box 16"/>
          <p:cNvSpPr txBox="1">
            <a:spLocks noChangeArrowheads="1"/>
          </p:cNvSpPr>
          <p:nvPr/>
        </p:nvSpPr>
        <p:spPr bwMode="auto">
          <a:xfrm>
            <a:off x="6019800" y="3886200"/>
            <a:ext cx="593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 eaLnBrk="0" hangingPunct="0"/>
            <a:r>
              <a:rPr lang="en-US">
                <a:latin typeface="Courier New" pitchFamily="49" charset="0"/>
              </a:rPr>
              <a:t>-4 </a:t>
            </a:r>
          </a:p>
        </p:txBody>
      </p:sp>
      <p:sp>
        <p:nvSpPr>
          <p:cNvPr id="62480" name="Rectangle 17"/>
          <p:cNvSpPr>
            <a:spLocks noChangeArrowheads="1"/>
          </p:cNvSpPr>
          <p:nvPr/>
        </p:nvSpPr>
        <p:spPr bwMode="auto">
          <a:xfrm>
            <a:off x="6553200" y="4572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0" eaLnBrk="0" hangingPunct="0"/>
            <a:r>
              <a:rPr lang="en-US">
                <a:latin typeface="Courier New" pitchFamily="49" charset="0"/>
              </a:rPr>
              <a:t>123</a:t>
            </a:r>
          </a:p>
        </p:txBody>
      </p:sp>
      <p:sp>
        <p:nvSpPr>
          <p:cNvPr id="62481" name="Rectangle 18"/>
          <p:cNvSpPr>
            <a:spLocks noChangeArrowheads="1"/>
          </p:cNvSpPr>
          <p:nvPr/>
        </p:nvSpPr>
        <p:spPr bwMode="auto">
          <a:xfrm>
            <a:off x="6553200" y="8382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0" eaLnBrk="0" hangingPunct="0"/>
            <a:r>
              <a:rPr lang="en-US">
                <a:latin typeface="Courier New" pitchFamily="49" charset="0"/>
              </a:rPr>
              <a:t>456</a:t>
            </a:r>
          </a:p>
        </p:txBody>
      </p:sp>
      <p:sp>
        <p:nvSpPr>
          <p:cNvPr id="62482" name="Rectangle 19"/>
          <p:cNvSpPr>
            <a:spLocks noChangeArrowheads="1"/>
          </p:cNvSpPr>
          <p:nvPr/>
        </p:nvSpPr>
        <p:spPr bwMode="auto">
          <a:xfrm>
            <a:off x="6553200" y="12192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0" eaLnBrk="0" hangingPunct="0"/>
            <a:endParaRPr lang="he-IL">
              <a:latin typeface="Courier New" pitchFamily="49" charset="0"/>
            </a:endParaRPr>
          </a:p>
        </p:txBody>
      </p:sp>
      <p:sp>
        <p:nvSpPr>
          <p:cNvPr id="62483" name="Rectangle 20"/>
          <p:cNvSpPr>
            <a:spLocks noChangeArrowheads="1"/>
          </p:cNvSpPr>
          <p:nvPr/>
        </p:nvSpPr>
        <p:spPr bwMode="auto">
          <a:xfrm>
            <a:off x="6553200" y="16002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0" eaLnBrk="0" hangingPunct="0"/>
            <a:endParaRPr lang="he-IL">
              <a:latin typeface="Courier New" pitchFamily="49" charset="0"/>
            </a:endParaRPr>
          </a:p>
        </p:txBody>
      </p:sp>
      <p:sp>
        <p:nvSpPr>
          <p:cNvPr id="62484" name="Rectangle 21"/>
          <p:cNvSpPr>
            <a:spLocks noChangeArrowheads="1"/>
          </p:cNvSpPr>
          <p:nvPr/>
        </p:nvSpPr>
        <p:spPr bwMode="auto">
          <a:xfrm>
            <a:off x="6553200" y="19812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0" eaLnBrk="0" hangingPunct="0"/>
            <a:endParaRPr lang="he-IL">
              <a:latin typeface="Courier New" pitchFamily="49" charset="0"/>
            </a:endParaRPr>
          </a:p>
        </p:txBody>
      </p:sp>
      <p:sp>
        <p:nvSpPr>
          <p:cNvPr id="62485" name="Text Box 22"/>
          <p:cNvSpPr txBox="1">
            <a:spLocks noChangeArrowheads="1"/>
          </p:cNvSpPr>
          <p:nvPr/>
        </p:nvSpPr>
        <p:spPr bwMode="auto">
          <a:xfrm>
            <a:off x="7620000" y="3175"/>
            <a:ext cx="1022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 eaLnBrk="0" hangingPunct="0"/>
            <a:r>
              <a:rPr lang="en-US"/>
              <a:t>Address</a:t>
            </a:r>
          </a:p>
        </p:txBody>
      </p:sp>
      <p:sp>
        <p:nvSpPr>
          <p:cNvPr id="62486" name="Text Box 23"/>
          <p:cNvSpPr txBox="1">
            <a:spLocks noChangeArrowheads="1"/>
          </p:cNvSpPr>
          <p:nvPr/>
        </p:nvSpPr>
        <p:spPr bwMode="auto">
          <a:xfrm>
            <a:off x="7696200" y="4572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eaLnBrk="0" hangingPunct="0"/>
            <a:r>
              <a:rPr lang="en-US">
                <a:latin typeface="Courier New" pitchFamily="49" charset="0"/>
              </a:rPr>
              <a:t>0x124 </a:t>
            </a:r>
          </a:p>
        </p:txBody>
      </p:sp>
      <p:sp>
        <p:nvSpPr>
          <p:cNvPr id="62487" name="Text Box 24"/>
          <p:cNvSpPr txBox="1">
            <a:spLocks noChangeArrowheads="1"/>
          </p:cNvSpPr>
          <p:nvPr/>
        </p:nvSpPr>
        <p:spPr bwMode="auto">
          <a:xfrm>
            <a:off x="7696200" y="852488"/>
            <a:ext cx="1219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eaLnBrk="0" hangingPunct="0"/>
            <a:r>
              <a:rPr lang="en-US">
                <a:latin typeface="Courier New" pitchFamily="49" charset="0"/>
              </a:rPr>
              <a:t>0x120 </a:t>
            </a:r>
          </a:p>
        </p:txBody>
      </p:sp>
      <p:sp>
        <p:nvSpPr>
          <p:cNvPr id="62488" name="Text Box 25"/>
          <p:cNvSpPr txBox="1">
            <a:spLocks noChangeArrowheads="1"/>
          </p:cNvSpPr>
          <p:nvPr/>
        </p:nvSpPr>
        <p:spPr bwMode="auto">
          <a:xfrm>
            <a:off x="7696200" y="1247775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eaLnBrk="0" hangingPunct="0"/>
            <a:r>
              <a:rPr lang="en-US">
                <a:latin typeface="Courier New" pitchFamily="49" charset="0"/>
              </a:rPr>
              <a:t>0x11c </a:t>
            </a:r>
          </a:p>
        </p:txBody>
      </p:sp>
      <p:sp>
        <p:nvSpPr>
          <p:cNvPr id="62489" name="Text Box 26"/>
          <p:cNvSpPr txBox="1">
            <a:spLocks noChangeArrowheads="1"/>
          </p:cNvSpPr>
          <p:nvPr/>
        </p:nvSpPr>
        <p:spPr bwMode="auto">
          <a:xfrm>
            <a:off x="7696200" y="1643063"/>
            <a:ext cx="1219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eaLnBrk="0" hangingPunct="0"/>
            <a:r>
              <a:rPr lang="en-US">
                <a:latin typeface="Courier New" pitchFamily="49" charset="0"/>
              </a:rPr>
              <a:t>0x118 </a:t>
            </a:r>
          </a:p>
        </p:txBody>
      </p:sp>
      <p:sp>
        <p:nvSpPr>
          <p:cNvPr id="62490" name="Text Box 27"/>
          <p:cNvSpPr txBox="1">
            <a:spLocks noChangeArrowheads="1"/>
          </p:cNvSpPr>
          <p:nvPr/>
        </p:nvSpPr>
        <p:spPr bwMode="auto">
          <a:xfrm>
            <a:off x="7696200" y="203835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eaLnBrk="0" hangingPunct="0"/>
            <a:r>
              <a:rPr lang="en-US">
                <a:latin typeface="Courier New" pitchFamily="49" charset="0"/>
              </a:rPr>
              <a:t>0x114 </a:t>
            </a:r>
          </a:p>
        </p:txBody>
      </p:sp>
      <p:sp>
        <p:nvSpPr>
          <p:cNvPr id="62491" name="Text Box 28"/>
          <p:cNvSpPr txBox="1">
            <a:spLocks noChangeArrowheads="1"/>
          </p:cNvSpPr>
          <p:nvPr/>
        </p:nvSpPr>
        <p:spPr bwMode="auto">
          <a:xfrm>
            <a:off x="7696200" y="2433638"/>
            <a:ext cx="1219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eaLnBrk="0" hangingPunct="0"/>
            <a:r>
              <a:rPr lang="en-US">
                <a:latin typeface="Courier New" pitchFamily="49" charset="0"/>
              </a:rPr>
              <a:t>0x110 </a:t>
            </a:r>
          </a:p>
        </p:txBody>
      </p:sp>
      <p:sp>
        <p:nvSpPr>
          <p:cNvPr id="62492" name="Text Box 29"/>
          <p:cNvSpPr txBox="1">
            <a:spLocks noChangeArrowheads="1"/>
          </p:cNvSpPr>
          <p:nvPr/>
        </p:nvSpPr>
        <p:spPr bwMode="auto">
          <a:xfrm>
            <a:off x="7696200" y="2828925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eaLnBrk="0" hangingPunct="0"/>
            <a:r>
              <a:rPr lang="en-US">
                <a:latin typeface="Courier New" pitchFamily="49" charset="0"/>
              </a:rPr>
              <a:t>0x10c</a:t>
            </a:r>
          </a:p>
        </p:txBody>
      </p:sp>
      <p:sp>
        <p:nvSpPr>
          <p:cNvPr id="62493" name="Text Box 30"/>
          <p:cNvSpPr txBox="1">
            <a:spLocks noChangeArrowheads="1"/>
          </p:cNvSpPr>
          <p:nvPr/>
        </p:nvSpPr>
        <p:spPr bwMode="auto">
          <a:xfrm>
            <a:off x="7696200" y="3224213"/>
            <a:ext cx="1219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eaLnBrk="0" hangingPunct="0"/>
            <a:r>
              <a:rPr lang="en-US">
                <a:latin typeface="Courier New" pitchFamily="49" charset="0"/>
              </a:rPr>
              <a:t>0x108 </a:t>
            </a:r>
          </a:p>
        </p:txBody>
      </p:sp>
      <p:sp>
        <p:nvSpPr>
          <p:cNvPr id="62494" name="Text Box 31"/>
          <p:cNvSpPr txBox="1">
            <a:spLocks noChangeArrowheads="1"/>
          </p:cNvSpPr>
          <p:nvPr/>
        </p:nvSpPr>
        <p:spPr bwMode="auto">
          <a:xfrm>
            <a:off x="7696200" y="36195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eaLnBrk="0" hangingPunct="0"/>
            <a:r>
              <a:rPr lang="en-US">
                <a:latin typeface="Courier New" pitchFamily="49" charset="0"/>
              </a:rPr>
              <a:t>0x104 </a:t>
            </a:r>
          </a:p>
        </p:txBody>
      </p:sp>
      <p:sp>
        <p:nvSpPr>
          <p:cNvPr id="62495" name="Text Box 32"/>
          <p:cNvSpPr txBox="1">
            <a:spLocks noChangeArrowheads="1"/>
          </p:cNvSpPr>
          <p:nvPr/>
        </p:nvSpPr>
        <p:spPr bwMode="auto">
          <a:xfrm>
            <a:off x="7696200" y="4014788"/>
            <a:ext cx="1219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eaLnBrk="0" hangingPunct="0"/>
            <a:r>
              <a:rPr lang="en-US">
                <a:latin typeface="Courier New" pitchFamily="49" charset="0"/>
              </a:rPr>
              <a:t>0x100 </a:t>
            </a:r>
          </a:p>
        </p:txBody>
      </p:sp>
      <p:sp>
        <p:nvSpPr>
          <p:cNvPr id="62496" name="Rectangle 33"/>
          <p:cNvSpPr>
            <a:spLocks noChangeArrowheads="1"/>
          </p:cNvSpPr>
          <p:nvPr/>
        </p:nvSpPr>
        <p:spPr bwMode="auto">
          <a:xfrm>
            <a:off x="5029200" y="2362200"/>
            <a:ext cx="65405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5720" rIns="45720">
            <a:spAutoFit/>
          </a:bodyPr>
          <a:lstStyle/>
          <a:p>
            <a:pPr algn="ctr" rtl="0" eaLnBrk="0" hangingPunct="0">
              <a:lnSpc>
                <a:spcPct val="90000"/>
              </a:lnSpc>
            </a:pPr>
            <a:r>
              <a:rPr lang="en-US">
                <a:latin typeface="Courier New" pitchFamily="49" charset="0"/>
              </a:rPr>
              <a:t>yp</a:t>
            </a:r>
          </a:p>
        </p:txBody>
      </p:sp>
      <p:sp>
        <p:nvSpPr>
          <p:cNvPr id="62497" name="Rectangle 34"/>
          <p:cNvSpPr>
            <a:spLocks noChangeArrowheads="1"/>
          </p:cNvSpPr>
          <p:nvPr/>
        </p:nvSpPr>
        <p:spPr bwMode="auto">
          <a:xfrm>
            <a:off x="5029200" y="2743200"/>
            <a:ext cx="65405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5720" rIns="45720">
            <a:spAutoFit/>
          </a:bodyPr>
          <a:lstStyle/>
          <a:p>
            <a:pPr algn="ctr" rtl="0" eaLnBrk="0" hangingPunct="0">
              <a:lnSpc>
                <a:spcPct val="90000"/>
              </a:lnSpc>
            </a:pPr>
            <a:r>
              <a:rPr lang="en-US">
                <a:latin typeface="Courier New" pitchFamily="49" charset="0"/>
              </a:rPr>
              <a:t>xp</a:t>
            </a:r>
          </a:p>
        </p:txBody>
      </p:sp>
      <p:grpSp>
        <p:nvGrpSpPr>
          <p:cNvPr id="62498" name="Group 35"/>
          <p:cNvGrpSpPr>
            <a:grpSpLocks/>
          </p:cNvGrpSpPr>
          <p:nvPr/>
        </p:nvGrpSpPr>
        <p:grpSpPr bwMode="auto">
          <a:xfrm>
            <a:off x="533400" y="1524000"/>
            <a:ext cx="685800" cy="3581400"/>
            <a:chOff x="3984" y="1008"/>
            <a:chExt cx="1584" cy="2256"/>
          </a:xfrm>
        </p:grpSpPr>
        <p:sp>
          <p:nvSpPr>
            <p:cNvPr id="62508" name="Rectangle 36"/>
            <p:cNvSpPr>
              <a:spLocks noChangeArrowheads="1"/>
            </p:cNvSpPr>
            <p:nvPr/>
          </p:nvSpPr>
          <p:spPr bwMode="auto">
            <a:xfrm>
              <a:off x="3984" y="100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rtl="0" eaLnBrk="0" hangingPunct="0"/>
              <a:r>
                <a:rPr lang="en-US">
                  <a:latin typeface="Courier New" pitchFamily="49" charset="0"/>
                </a:rPr>
                <a:t>R1</a:t>
              </a:r>
            </a:p>
          </p:txBody>
        </p:sp>
        <p:sp>
          <p:nvSpPr>
            <p:cNvPr id="62509" name="Rectangle 37"/>
            <p:cNvSpPr>
              <a:spLocks noChangeArrowheads="1"/>
            </p:cNvSpPr>
            <p:nvPr/>
          </p:nvSpPr>
          <p:spPr bwMode="auto">
            <a:xfrm>
              <a:off x="3984" y="1296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rtl="0" eaLnBrk="0" hangingPunct="0"/>
              <a:r>
                <a:rPr lang="en-US">
                  <a:latin typeface="Courier New" pitchFamily="49" charset="0"/>
                </a:rPr>
                <a:t>R2</a:t>
              </a:r>
            </a:p>
          </p:txBody>
        </p:sp>
        <p:sp>
          <p:nvSpPr>
            <p:cNvPr id="62510" name="Rectangle 38"/>
            <p:cNvSpPr>
              <a:spLocks noChangeArrowheads="1"/>
            </p:cNvSpPr>
            <p:nvPr/>
          </p:nvSpPr>
          <p:spPr bwMode="auto">
            <a:xfrm>
              <a:off x="3984" y="1584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rtl="0" eaLnBrk="0" hangingPunct="0"/>
              <a:r>
                <a:rPr lang="en-US">
                  <a:latin typeface="Courier New" pitchFamily="49" charset="0"/>
                </a:rPr>
                <a:t>R3</a:t>
              </a:r>
            </a:p>
          </p:txBody>
        </p:sp>
        <p:sp>
          <p:nvSpPr>
            <p:cNvPr id="62511" name="Rectangle 39"/>
            <p:cNvSpPr>
              <a:spLocks noChangeArrowheads="1"/>
            </p:cNvSpPr>
            <p:nvPr/>
          </p:nvSpPr>
          <p:spPr bwMode="auto">
            <a:xfrm>
              <a:off x="3984" y="1872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rtl="0" eaLnBrk="0" hangingPunct="0"/>
              <a:r>
                <a:rPr lang="en-US">
                  <a:latin typeface="Courier New" pitchFamily="49" charset="0"/>
                </a:rPr>
                <a:t>R4</a:t>
              </a:r>
            </a:p>
          </p:txBody>
        </p:sp>
        <p:sp>
          <p:nvSpPr>
            <p:cNvPr id="62512" name="Rectangle 40"/>
            <p:cNvSpPr>
              <a:spLocks noChangeArrowheads="1"/>
            </p:cNvSpPr>
            <p:nvPr/>
          </p:nvSpPr>
          <p:spPr bwMode="auto">
            <a:xfrm>
              <a:off x="3984" y="2160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rtl="0" eaLnBrk="0" hangingPunct="0"/>
              <a:r>
                <a:rPr lang="en-US">
                  <a:latin typeface="Courier New" pitchFamily="49" charset="0"/>
                </a:rPr>
                <a:t>R5</a:t>
              </a:r>
            </a:p>
          </p:txBody>
        </p:sp>
        <p:sp>
          <p:nvSpPr>
            <p:cNvPr id="62513" name="Rectangle 41"/>
            <p:cNvSpPr>
              <a:spLocks noChangeArrowheads="1"/>
            </p:cNvSpPr>
            <p:nvPr/>
          </p:nvSpPr>
          <p:spPr bwMode="auto">
            <a:xfrm>
              <a:off x="3984" y="244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rtl="0" eaLnBrk="0" hangingPunct="0"/>
              <a:r>
                <a:rPr lang="en-US">
                  <a:latin typeface="Courier New" pitchFamily="49" charset="0"/>
                </a:rPr>
                <a:t>R6</a:t>
              </a:r>
            </a:p>
          </p:txBody>
        </p:sp>
        <p:sp>
          <p:nvSpPr>
            <p:cNvPr id="62514" name="Rectangle 42"/>
            <p:cNvSpPr>
              <a:spLocks noChangeArrowheads="1"/>
            </p:cNvSpPr>
            <p:nvPr/>
          </p:nvSpPr>
          <p:spPr bwMode="auto">
            <a:xfrm>
              <a:off x="3984" y="2736"/>
              <a:ext cx="1584" cy="240"/>
            </a:xfrm>
            <a:prstGeom prst="rect">
              <a:avLst/>
            </a:prstGeom>
            <a:solidFill>
              <a:schemeClr val="bg2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rtl="0" eaLnBrk="0" hangingPunct="0"/>
              <a:r>
                <a:rPr lang="en-US" dirty="0">
                  <a:latin typeface="Courier New" pitchFamily="49" charset="0"/>
                </a:rPr>
                <a:t>R7</a:t>
              </a:r>
            </a:p>
          </p:txBody>
        </p:sp>
        <p:sp>
          <p:nvSpPr>
            <p:cNvPr id="62515" name="Rectangle 43"/>
            <p:cNvSpPr>
              <a:spLocks noChangeArrowheads="1"/>
            </p:cNvSpPr>
            <p:nvPr/>
          </p:nvSpPr>
          <p:spPr bwMode="auto">
            <a:xfrm>
              <a:off x="3984" y="3024"/>
              <a:ext cx="1584" cy="240"/>
            </a:xfrm>
            <a:prstGeom prst="rect">
              <a:avLst/>
            </a:prstGeom>
            <a:solidFill>
              <a:schemeClr val="bg2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rtl="0" eaLnBrk="0" hangingPunct="0"/>
              <a:r>
                <a:rPr lang="en-US">
                  <a:latin typeface="Courier New" pitchFamily="49" charset="0"/>
                </a:rPr>
                <a:t>R8</a:t>
              </a:r>
            </a:p>
          </p:txBody>
        </p:sp>
      </p:grpSp>
      <p:grpSp>
        <p:nvGrpSpPr>
          <p:cNvPr id="62499" name="Group 44"/>
          <p:cNvGrpSpPr>
            <a:grpSpLocks/>
          </p:cNvGrpSpPr>
          <p:nvPr/>
        </p:nvGrpSpPr>
        <p:grpSpPr bwMode="auto">
          <a:xfrm>
            <a:off x="1219200" y="1524000"/>
            <a:ext cx="1066800" cy="3581400"/>
            <a:chOff x="3984" y="1008"/>
            <a:chExt cx="1584" cy="2256"/>
          </a:xfrm>
        </p:grpSpPr>
        <p:sp>
          <p:nvSpPr>
            <p:cNvPr id="62500" name="Rectangle 45"/>
            <p:cNvSpPr>
              <a:spLocks noChangeArrowheads="1"/>
            </p:cNvSpPr>
            <p:nvPr/>
          </p:nvSpPr>
          <p:spPr bwMode="auto">
            <a:xfrm>
              <a:off x="3984" y="100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rtl="0" eaLnBrk="0" hangingPunct="0"/>
              <a:r>
                <a:rPr lang="en-US">
                  <a:latin typeface="Courier New" pitchFamily="49" charset="0"/>
                </a:rPr>
                <a:t>456</a:t>
              </a:r>
            </a:p>
          </p:txBody>
        </p:sp>
        <p:sp>
          <p:nvSpPr>
            <p:cNvPr id="62501" name="Rectangle 46"/>
            <p:cNvSpPr>
              <a:spLocks noChangeArrowheads="1"/>
            </p:cNvSpPr>
            <p:nvPr/>
          </p:nvSpPr>
          <p:spPr bwMode="auto">
            <a:xfrm>
              <a:off x="3984" y="1296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rtl="0" eaLnBrk="0" hangingPunct="0"/>
              <a:r>
                <a:rPr lang="en-US">
                  <a:latin typeface="Courier New" pitchFamily="49" charset="0"/>
                </a:rPr>
                <a:t>0x124</a:t>
              </a:r>
            </a:p>
          </p:txBody>
        </p:sp>
        <p:sp>
          <p:nvSpPr>
            <p:cNvPr id="62502" name="Rectangle 47"/>
            <p:cNvSpPr>
              <a:spLocks noChangeArrowheads="1"/>
            </p:cNvSpPr>
            <p:nvPr/>
          </p:nvSpPr>
          <p:spPr bwMode="auto">
            <a:xfrm>
              <a:off x="3984" y="1584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rtl="0" eaLnBrk="0" hangingPunct="0"/>
              <a:r>
                <a:rPr lang="en-US">
                  <a:latin typeface="Courier New" pitchFamily="49" charset="0"/>
                </a:rPr>
                <a:t>0x120</a:t>
              </a:r>
            </a:p>
          </p:txBody>
        </p:sp>
        <p:sp>
          <p:nvSpPr>
            <p:cNvPr id="62503" name="Rectangle 48"/>
            <p:cNvSpPr>
              <a:spLocks noChangeArrowheads="1"/>
            </p:cNvSpPr>
            <p:nvPr/>
          </p:nvSpPr>
          <p:spPr bwMode="auto">
            <a:xfrm>
              <a:off x="3984" y="1872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rtl="0" eaLnBrk="0" hangingPunct="0"/>
              <a:r>
                <a:rPr lang="en-US">
                  <a:solidFill>
                    <a:srgbClr val="CC0000"/>
                  </a:solidFill>
                  <a:latin typeface="Courier New" pitchFamily="49" charset="0"/>
                </a:rPr>
                <a:t>123</a:t>
              </a:r>
            </a:p>
          </p:txBody>
        </p:sp>
        <p:sp>
          <p:nvSpPr>
            <p:cNvPr id="62504" name="Rectangle 49"/>
            <p:cNvSpPr>
              <a:spLocks noChangeArrowheads="1"/>
            </p:cNvSpPr>
            <p:nvPr/>
          </p:nvSpPr>
          <p:spPr bwMode="auto">
            <a:xfrm>
              <a:off x="3984" y="2160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rtl="0" eaLnBrk="0" hangingPunct="0"/>
              <a:endParaRPr lang="he-IL">
                <a:latin typeface="Courier New" pitchFamily="49" charset="0"/>
              </a:endParaRPr>
            </a:p>
          </p:txBody>
        </p:sp>
        <p:sp>
          <p:nvSpPr>
            <p:cNvPr id="62505" name="Rectangle 50"/>
            <p:cNvSpPr>
              <a:spLocks noChangeArrowheads="1"/>
            </p:cNvSpPr>
            <p:nvPr/>
          </p:nvSpPr>
          <p:spPr bwMode="auto">
            <a:xfrm>
              <a:off x="3984" y="244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rtl="0" eaLnBrk="0" hangingPunct="0"/>
              <a:endParaRPr lang="he-IL">
                <a:latin typeface="Courier New" pitchFamily="49" charset="0"/>
              </a:endParaRPr>
            </a:p>
          </p:txBody>
        </p:sp>
        <p:sp>
          <p:nvSpPr>
            <p:cNvPr id="62506" name="Rectangle 51"/>
            <p:cNvSpPr>
              <a:spLocks noChangeArrowheads="1"/>
            </p:cNvSpPr>
            <p:nvPr/>
          </p:nvSpPr>
          <p:spPr bwMode="auto">
            <a:xfrm>
              <a:off x="3984" y="2736"/>
              <a:ext cx="1584" cy="240"/>
            </a:xfrm>
            <a:prstGeom prst="rect">
              <a:avLst/>
            </a:prstGeom>
            <a:solidFill>
              <a:schemeClr val="bg2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rtl="0" eaLnBrk="0" hangingPunct="0"/>
              <a:endParaRPr lang="he-IL">
                <a:latin typeface="Courier New" pitchFamily="49" charset="0"/>
              </a:endParaRPr>
            </a:p>
          </p:txBody>
        </p:sp>
        <p:sp>
          <p:nvSpPr>
            <p:cNvPr id="62507" name="Rectangle 52"/>
            <p:cNvSpPr>
              <a:spLocks noChangeArrowheads="1"/>
            </p:cNvSpPr>
            <p:nvPr/>
          </p:nvSpPr>
          <p:spPr bwMode="auto">
            <a:xfrm>
              <a:off x="3984" y="3024"/>
              <a:ext cx="1584" cy="240"/>
            </a:xfrm>
            <a:prstGeom prst="rect">
              <a:avLst/>
            </a:prstGeom>
            <a:solidFill>
              <a:schemeClr val="bg2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rtl="0" eaLnBrk="0" hangingPunct="0"/>
              <a:r>
                <a:rPr lang="en-US">
                  <a:latin typeface="Courier New" pitchFamily="49" charset="0"/>
                </a:rPr>
                <a:t>0x104</a:t>
              </a:r>
            </a:p>
          </p:txBody>
        </p:sp>
      </p:grp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6375400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Understanding Swap</a:t>
            </a:r>
          </a:p>
        </p:txBody>
      </p:sp>
      <p:sp>
        <p:nvSpPr>
          <p:cNvPr id="63490" name="Rectangle 3"/>
          <p:cNvSpPr>
            <a:spLocks noChangeArrowheads="1"/>
          </p:cNvSpPr>
          <p:nvPr/>
        </p:nvSpPr>
        <p:spPr bwMode="auto">
          <a:xfrm>
            <a:off x="2590800" y="4419600"/>
            <a:ext cx="5943600" cy="207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 rtl="0" eaLnBrk="0" hangingPunct="0">
              <a:lnSpc>
                <a:spcPct val="120000"/>
              </a:lnSpc>
              <a:tabLst>
                <a:tab pos="457200" algn="l"/>
                <a:tab pos="1485900" algn="l"/>
                <a:tab pos="3149600" algn="l"/>
              </a:tabLst>
            </a:pPr>
            <a:r>
              <a:rPr lang="en-US">
                <a:latin typeface="Courier New" pitchFamily="49" charset="0"/>
              </a:rPr>
              <a:t>	move 12(R8),R3	R3 = yp</a:t>
            </a:r>
          </a:p>
          <a:p>
            <a:pPr algn="l" rtl="0" eaLnBrk="0" hangingPunct="0">
              <a:lnSpc>
                <a:spcPct val="120000"/>
              </a:lnSpc>
              <a:tabLst>
                <a:tab pos="457200" algn="l"/>
                <a:tab pos="1485900" algn="l"/>
                <a:tab pos="3149600" algn="l"/>
              </a:tabLst>
            </a:pPr>
            <a:r>
              <a:rPr lang="en-US">
                <a:latin typeface="Courier New" pitchFamily="49" charset="0"/>
              </a:rPr>
              <a:t>	move 8(R8),R2	R2 = xp</a:t>
            </a:r>
          </a:p>
          <a:p>
            <a:pPr algn="l" rtl="0" eaLnBrk="0" hangingPunct="0">
              <a:lnSpc>
                <a:spcPct val="120000"/>
              </a:lnSpc>
              <a:tabLst>
                <a:tab pos="457200" algn="l"/>
                <a:tab pos="1485900" algn="l"/>
                <a:tab pos="3149600" algn="l"/>
              </a:tabLst>
            </a:pPr>
            <a:r>
              <a:rPr lang="en-US">
                <a:latin typeface="Courier New" pitchFamily="49" charset="0"/>
              </a:rPr>
              <a:t>	move (R3),R1	R1 = *yp (t1)</a:t>
            </a:r>
          </a:p>
          <a:p>
            <a:pPr algn="l" rtl="0" eaLnBrk="0" hangingPunct="0">
              <a:lnSpc>
                <a:spcPct val="120000"/>
              </a:lnSpc>
              <a:tabLst>
                <a:tab pos="457200" algn="l"/>
                <a:tab pos="1485900" algn="l"/>
                <a:tab pos="3149600" algn="l"/>
              </a:tabLst>
            </a:pPr>
            <a:r>
              <a:rPr lang="en-US">
                <a:latin typeface="Courier New" pitchFamily="49" charset="0"/>
              </a:rPr>
              <a:t>	move (R2),R4	R4 = *xp (t0)</a:t>
            </a:r>
          </a:p>
          <a:p>
            <a:pPr algn="l" rtl="0" eaLnBrk="0" hangingPunct="0">
              <a:lnSpc>
                <a:spcPct val="120000"/>
              </a:lnSpc>
              <a:tabLst>
                <a:tab pos="457200" algn="l"/>
                <a:tab pos="1485900" algn="l"/>
                <a:tab pos="3149600" algn="l"/>
              </a:tabLst>
            </a:pPr>
            <a:r>
              <a:rPr lang="en-US">
                <a:latin typeface="Courier New" pitchFamily="49" charset="0"/>
              </a:rPr>
              <a:t>	</a:t>
            </a:r>
            <a:r>
              <a:rPr lang="en-US">
                <a:solidFill>
                  <a:srgbClr val="CC0000"/>
                </a:solidFill>
                <a:latin typeface="Courier New" pitchFamily="49" charset="0"/>
              </a:rPr>
              <a:t>move R1,(R2)	*xp = R1</a:t>
            </a:r>
          </a:p>
          <a:p>
            <a:pPr algn="l" rtl="0" eaLnBrk="0" hangingPunct="0">
              <a:lnSpc>
                <a:spcPct val="120000"/>
              </a:lnSpc>
              <a:tabLst>
                <a:tab pos="457200" algn="l"/>
                <a:tab pos="1485900" algn="l"/>
                <a:tab pos="3149600" algn="l"/>
              </a:tabLst>
            </a:pPr>
            <a:r>
              <a:rPr lang="en-US">
                <a:latin typeface="Courier New" pitchFamily="49" charset="0"/>
              </a:rPr>
              <a:t>	move R4,(R3)	*yp = R4 </a:t>
            </a:r>
          </a:p>
        </p:txBody>
      </p:sp>
      <p:sp>
        <p:nvSpPr>
          <p:cNvPr id="63491" name="Rectangle 4"/>
          <p:cNvSpPr>
            <a:spLocks noChangeArrowheads="1"/>
          </p:cNvSpPr>
          <p:nvPr/>
        </p:nvSpPr>
        <p:spPr bwMode="auto">
          <a:xfrm>
            <a:off x="6553200" y="23622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0" eaLnBrk="0" hangingPunct="0"/>
            <a:r>
              <a:rPr lang="en-US">
                <a:latin typeface="Courier New" pitchFamily="49" charset="0"/>
              </a:rPr>
              <a:t>0x120</a:t>
            </a:r>
          </a:p>
        </p:txBody>
      </p:sp>
      <p:sp>
        <p:nvSpPr>
          <p:cNvPr id="63492" name="Rectangle 5"/>
          <p:cNvSpPr>
            <a:spLocks noChangeArrowheads="1"/>
          </p:cNvSpPr>
          <p:nvPr/>
        </p:nvSpPr>
        <p:spPr bwMode="auto">
          <a:xfrm>
            <a:off x="6553200" y="27432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0" eaLnBrk="0" hangingPunct="0"/>
            <a:r>
              <a:rPr lang="en-US">
                <a:latin typeface="Courier New" pitchFamily="49" charset="0"/>
              </a:rPr>
              <a:t>0x124</a:t>
            </a:r>
          </a:p>
        </p:txBody>
      </p:sp>
      <p:sp>
        <p:nvSpPr>
          <p:cNvPr id="63493" name="Rectangle 6"/>
          <p:cNvSpPr>
            <a:spLocks noChangeArrowheads="1"/>
          </p:cNvSpPr>
          <p:nvPr/>
        </p:nvSpPr>
        <p:spPr bwMode="auto">
          <a:xfrm>
            <a:off x="6553200" y="31242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0" eaLnBrk="0" hangingPunct="0"/>
            <a:r>
              <a:rPr lang="en-US"/>
              <a:t>Rtn adr</a:t>
            </a:r>
          </a:p>
        </p:txBody>
      </p:sp>
      <p:sp>
        <p:nvSpPr>
          <p:cNvPr id="63494" name="Rectangle 7"/>
          <p:cNvSpPr>
            <a:spLocks noChangeArrowheads="1"/>
          </p:cNvSpPr>
          <p:nvPr/>
        </p:nvSpPr>
        <p:spPr bwMode="auto">
          <a:xfrm>
            <a:off x="6553200" y="35052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0" eaLnBrk="0" hangingPunct="0"/>
            <a:endParaRPr lang="he-IL"/>
          </a:p>
        </p:txBody>
      </p:sp>
      <p:sp>
        <p:nvSpPr>
          <p:cNvPr id="63495" name="Line 8"/>
          <p:cNvSpPr>
            <a:spLocks noChangeShapeType="1"/>
          </p:cNvSpPr>
          <p:nvPr/>
        </p:nvSpPr>
        <p:spPr bwMode="auto">
          <a:xfrm>
            <a:off x="5715000" y="3733800"/>
            <a:ext cx="457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63496" name="Text Box 9"/>
          <p:cNvSpPr txBox="1">
            <a:spLocks noChangeArrowheads="1"/>
          </p:cNvSpPr>
          <p:nvPr/>
        </p:nvSpPr>
        <p:spPr bwMode="auto">
          <a:xfrm>
            <a:off x="4953000" y="35814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 eaLnBrk="0" hangingPunct="0"/>
            <a:r>
              <a:rPr lang="en-US">
                <a:latin typeface="Courier New" pitchFamily="49" charset="0"/>
              </a:rPr>
              <a:t>R8</a:t>
            </a:r>
          </a:p>
        </p:txBody>
      </p:sp>
      <p:sp>
        <p:nvSpPr>
          <p:cNvPr id="63497" name="Text Box 10"/>
          <p:cNvSpPr txBox="1">
            <a:spLocks noChangeArrowheads="1"/>
          </p:cNvSpPr>
          <p:nvPr/>
        </p:nvSpPr>
        <p:spPr bwMode="auto">
          <a:xfrm>
            <a:off x="6019800" y="3505200"/>
            <a:ext cx="593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 eaLnBrk="0" hangingPunct="0"/>
            <a:r>
              <a:rPr lang="en-US">
                <a:latin typeface="Courier New" pitchFamily="49" charset="0"/>
              </a:rPr>
              <a:t> 0 </a:t>
            </a:r>
          </a:p>
        </p:txBody>
      </p:sp>
      <p:sp>
        <p:nvSpPr>
          <p:cNvPr id="63498" name="Text Box 11"/>
          <p:cNvSpPr txBox="1">
            <a:spLocks noChangeArrowheads="1"/>
          </p:cNvSpPr>
          <p:nvPr/>
        </p:nvSpPr>
        <p:spPr bwMode="auto">
          <a:xfrm>
            <a:off x="6019800" y="3124200"/>
            <a:ext cx="593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 eaLnBrk="0" hangingPunct="0"/>
            <a:r>
              <a:rPr lang="en-US">
                <a:latin typeface="Courier New" pitchFamily="49" charset="0"/>
              </a:rPr>
              <a:t> 4 </a:t>
            </a:r>
          </a:p>
        </p:txBody>
      </p:sp>
      <p:sp>
        <p:nvSpPr>
          <p:cNvPr id="63499" name="Text Box 12"/>
          <p:cNvSpPr txBox="1">
            <a:spLocks noChangeArrowheads="1"/>
          </p:cNvSpPr>
          <p:nvPr/>
        </p:nvSpPr>
        <p:spPr bwMode="auto">
          <a:xfrm>
            <a:off x="6019800" y="2743200"/>
            <a:ext cx="593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 eaLnBrk="0" hangingPunct="0"/>
            <a:r>
              <a:rPr lang="en-US">
                <a:latin typeface="Courier New" pitchFamily="49" charset="0"/>
              </a:rPr>
              <a:t> 8 </a:t>
            </a:r>
          </a:p>
        </p:txBody>
      </p:sp>
      <p:sp>
        <p:nvSpPr>
          <p:cNvPr id="63500" name="Text Box 13"/>
          <p:cNvSpPr txBox="1">
            <a:spLocks noChangeArrowheads="1"/>
          </p:cNvSpPr>
          <p:nvPr/>
        </p:nvSpPr>
        <p:spPr bwMode="auto">
          <a:xfrm>
            <a:off x="6019800" y="2362200"/>
            <a:ext cx="593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 eaLnBrk="0" hangingPunct="0"/>
            <a:r>
              <a:rPr lang="en-US">
                <a:latin typeface="Courier New" pitchFamily="49" charset="0"/>
              </a:rPr>
              <a:t>12 </a:t>
            </a:r>
          </a:p>
        </p:txBody>
      </p:sp>
      <p:sp>
        <p:nvSpPr>
          <p:cNvPr id="63501" name="Text Box 14"/>
          <p:cNvSpPr txBox="1">
            <a:spLocks noChangeArrowheads="1"/>
          </p:cNvSpPr>
          <p:nvPr/>
        </p:nvSpPr>
        <p:spPr bwMode="auto">
          <a:xfrm>
            <a:off x="5638800" y="1908175"/>
            <a:ext cx="793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 eaLnBrk="0" hangingPunct="0"/>
            <a:r>
              <a:rPr lang="en-US"/>
              <a:t>Offset</a:t>
            </a:r>
          </a:p>
        </p:txBody>
      </p:sp>
      <p:sp>
        <p:nvSpPr>
          <p:cNvPr id="63502" name="Rectangle 15"/>
          <p:cNvSpPr>
            <a:spLocks noChangeArrowheads="1"/>
          </p:cNvSpPr>
          <p:nvPr/>
        </p:nvSpPr>
        <p:spPr bwMode="auto">
          <a:xfrm>
            <a:off x="6553200" y="38862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0" eaLnBrk="0" hangingPunct="0"/>
            <a:endParaRPr lang="he-IL"/>
          </a:p>
        </p:txBody>
      </p:sp>
      <p:sp>
        <p:nvSpPr>
          <p:cNvPr id="63503" name="Text Box 16"/>
          <p:cNvSpPr txBox="1">
            <a:spLocks noChangeArrowheads="1"/>
          </p:cNvSpPr>
          <p:nvPr/>
        </p:nvSpPr>
        <p:spPr bwMode="auto">
          <a:xfrm>
            <a:off x="6019800" y="3886200"/>
            <a:ext cx="593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 eaLnBrk="0" hangingPunct="0"/>
            <a:r>
              <a:rPr lang="en-US">
                <a:latin typeface="Courier New" pitchFamily="49" charset="0"/>
              </a:rPr>
              <a:t>-4 </a:t>
            </a:r>
          </a:p>
        </p:txBody>
      </p:sp>
      <p:sp>
        <p:nvSpPr>
          <p:cNvPr id="63504" name="Rectangle 17"/>
          <p:cNvSpPr>
            <a:spLocks noChangeArrowheads="1"/>
          </p:cNvSpPr>
          <p:nvPr/>
        </p:nvSpPr>
        <p:spPr bwMode="auto">
          <a:xfrm>
            <a:off x="6553200" y="4572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0" eaLnBrk="0" hangingPunct="0"/>
            <a:r>
              <a:rPr lang="en-US">
                <a:solidFill>
                  <a:srgbClr val="CC0000"/>
                </a:solidFill>
                <a:latin typeface="Courier New" pitchFamily="49" charset="0"/>
              </a:rPr>
              <a:t>456</a:t>
            </a:r>
          </a:p>
        </p:txBody>
      </p:sp>
      <p:sp>
        <p:nvSpPr>
          <p:cNvPr id="63505" name="Rectangle 18"/>
          <p:cNvSpPr>
            <a:spLocks noChangeArrowheads="1"/>
          </p:cNvSpPr>
          <p:nvPr/>
        </p:nvSpPr>
        <p:spPr bwMode="auto">
          <a:xfrm>
            <a:off x="6553200" y="8382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0" eaLnBrk="0" hangingPunct="0"/>
            <a:r>
              <a:rPr lang="en-US">
                <a:latin typeface="Courier New" pitchFamily="49" charset="0"/>
              </a:rPr>
              <a:t>456</a:t>
            </a:r>
          </a:p>
        </p:txBody>
      </p:sp>
      <p:sp>
        <p:nvSpPr>
          <p:cNvPr id="63506" name="Rectangle 19"/>
          <p:cNvSpPr>
            <a:spLocks noChangeArrowheads="1"/>
          </p:cNvSpPr>
          <p:nvPr/>
        </p:nvSpPr>
        <p:spPr bwMode="auto">
          <a:xfrm>
            <a:off x="6553200" y="12192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0" eaLnBrk="0" hangingPunct="0"/>
            <a:endParaRPr lang="he-IL">
              <a:latin typeface="Courier New" pitchFamily="49" charset="0"/>
            </a:endParaRPr>
          </a:p>
        </p:txBody>
      </p:sp>
      <p:sp>
        <p:nvSpPr>
          <p:cNvPr id="63507" name="Rectangle 20"/>
          <p:cNvSpPr>
            <a:spLocks noChangeArrowheads="1"/>
          </p:cNvSpPr>
          <p:nvPr/>
        </p:nvSpPr>
        <p:spPr bwMode="auto">
          <a:xfrm>
            <a:off x="6553200" y="16002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0" eaLnBrk="0" hangingPunct="0"/>
            <a:endParaRPr lang="he-IL">
              <a:latin typeface="Courier New" pitchFamily="49" charset="0"/>
            </a:endParaRPr>
          </a:p>
        </p:txBody>
      </p:sp>
      <p:sp>
        <p:nvSpPr>
          <p:cNvPr id="63508" name="Rectangle 21"/>
          <p:cNvSpPr>
            <a:spLocks noChangeArrowheads="1"/>
          </p:cNvSpPr>
          <p:nvPr/>
        </p:nvSpPr>
        <p:spPr bwMode="auto">
          <a:xfrm>
            <a:off x="6553200" y="19812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0" eaLnBrk="0" hangingPunct="0"/>
            <a:endParaRPr lang="he-IL">
              <a:latin typeface="Courier New" pitchFamily="49" charset="0"/>
            </a:endParaRPr>
          </a:p>
        </p:txBody>
      </p:sp>
      <p:sp>
        <p:nvSpPr>
          <p:cNvPr id="63509" name="Text Box 22"/>
          <p:cNvSpPr txBox="1">
            <a:spLocks noChangeArrowheads="1"/>
          </p:cNvSpPr>
          <p:nvPr/>
        </p:nvSpPr>
        <p:spPr bwMode="auto">
          <a:xfrm>
            <a:off x="7620000" y="3175"/>
            <a:ext cx="1022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 eaLnBrk="0" hangingPunct="0"/>
            <a:r>
              <a:rPr lang="en-US"/>
              <a:t>Address</a:t>
            </a:r>
          </a:p>
        </p:txBody>
      </p:sp>
      <p:sp>
        <p:nvSpPr>
          <p:cNvPr id="63510" name="Text Box 23"/>
          <p:cNvSpPr txBox="1">
            <a:spLocks noChangeArrowheads="1"/>
          </p:cNvSpPr>
          <p:nvPr/>
        </p:nvSpPr>
        <p:spPr bwMode="auto">
          <a:xfrm>
            <a:off x="7696200" y="4572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eaLnBrk="0" hangingPunct="0"/>
            <a:r>
              <a:rPr lang="en-US">
                <a:latin typeface="Courier New" pitchFamily="49" charset="0"/>
              </a:rPr>
              <a:t>0x124 </a:t>
            </a:r>
          </a:p>
        </p:txBody>
      </p:sp>
      <p:sp>
        <p:nvSpPr>
          <p:cNvPr id="63511" name="Text Box 24"/>
          <p:cNvSpPr txBox="1">
            <a:spLocks noChangeArrowheads="1"/>
          </p:cNvSpPr>
          <p:nvPr/>
        </p:nvSpPr>
        <p:spPr bwMode="auto">
          <a:xfrm>
            <a:off x="7696200" y="852488"/>
            <a:ext cx="1219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eaLnBrk="0" hangingPunct="0"/>
            <a:r>
              <a:rPr lang="en-US">
                <a:latin typeface="Courier New" pitchFamily="49" charset="0"/>
              </a:rPr>
              <a:t>0x120 </a:t>
            </a:r>
          </a:p>
        </p:txBody>
      </p:sp>
      <p:sp>
        <p:nvSpPr>
          <p:cNvPr id="63512" name="Text Box 25"/>
          <p:cNvSpPr txBox="1">
            <a:spLocks noChangeArrowheads="1"/>
          </p:cNvSpPr>
          <p:nvPr/>
        </p:nvSpPr>
        <p:spPr bwMode="auto">
          <a:xfrm>
            <a:off x="7696200" y="1247775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eaLnBrk="0" hangingPunct="0"/>
            <a:r>
              <a:rPr lang="en-US">
                <a:latin typeface="Courier New" pitchFamily="49" charset="0"/>
              </a:rPr>
              <a:t>0x11c </a:t>
            </a:r>
          </a:p>
        </p:txBody>
      </p:sp>
      <p:sp>
        <p:nvSpPr>
          <p:cNvPr id="63513" name="Text Box 26"/>
          <p:cNvSpPr txBox="1">
            <a:spLocks noChangeArrowheads="1"/>
          </p:cNvSpPr>
          <p:nvPr/>
        </p:nvSpPr>
        <p:spPr bwMode="auto">
          <a:xfrm>
            <a:off x="7696200" y="1643063"/>
            <a:ext cx="1219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eaLnBrk="0" hangingPunct="0"/>
            <a:r>
              <a:rPr lang="en-US">
                <a:latin typeface="Courier New" pitchFamily="49" charset="0"/>
              </a:rPr>
              <a:t>0x118 </a:t>
            </a:r>
          </a:p>
        </p:txBody>
      </p:sp>
      <p:sp>
        <p:nvSpPr>
          <p:cNvPr id="63514" name="Text Box 27"/>
          <p:cNvSpPr txBox="1">
            <a:spLocks noChangeArrowheads="1"/>
          </p:cNvSpPr>
          <p:nvPr/>
        </p:nvSpPr>
        <p:spPr bwMode="auto">
          <a:xfrm>
            <a:off x="7696200" y="203835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eaLnBrk="0" hangingPunct="0"/>
            <a:r>
              <a:rPr lang="en-US">
                <a:latin typeface="Courier New" pitchFamily="49" charset="0"/>
              </a:rPr>
              <a:t>0x114 </a:t>
            </a:r>
          </a:p>
        </p:txBody>
      </p:sp>
      <p:sp>
        <p:nvSpPr>
          <p:cNvPr id="63515" name="Text Box 28"/>
          <p:cNvSpPr txBox="1">
            <a:spLocks noChangeArrowheads="1"/>
          </p:cNvSpPr>
          <p:nvPr/>
        </p:nvSpPr>
        <p:spPr bwMode="auto">
          <a:xfrm>
            <a:off x="7696200" y="2433638"/>
            <a:ext cx="1219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eaLnBrk="0" hangingPunct="0"/>
            <a:r>
              <a:rPr lang="en-US">
                <a:latin typeface="Courier New" pitchFamily="49" charset="0"/>
              </a:rPr>
              <a:t>0x110 </a:t>
            </a:r>
          </a:p>
        </p:txBody>
      </p:sp>
      <p:sp>
        <p:nvSpPr>
          <p:cNvPr id="63516" name="Text Box 29"/>
          <p:cNvSpPr txBox="1">
            <a:spLocks noChangeArrowheads="1"/>
          </p:cNvSpPr>
          <p:nvPr/>
        </p:nvSpPr>
        <p:spPr bwMode="auto">
          <a:xfrm>
            <a:off x="7696200" y="2828925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eaLnBrk="0" hangingPunct="0"/>
            <a:r>
              <a:rPr lang="en-US">
                <a:latin typeface="Courier New" pitchFamily="49" charset="0"/>
              </a:rPr>
              <a:t>0x10c</a:t>
            </a:r>
          </a:p>
        </p:txBody>
      </p:sp>
      <p:sp>
        <p:nvSpPr>
          <p:cNvPr id="63517" name="Text Box 30"/>
          <p:cNvSpPr txBox="1">
            <a:spLocks noChangeArrowheads="1"/>
          </p:cNvSpPr>
          <p:nvPr/>
        </p:nvSpPr>
        <p:spPr bwMode="auto">
          <a:xfrm>
            <a:off x="7696200" y="3224213"/>
            <a:ext cx="1219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eaLnBrk="0" hangingPunct="0"/>
            <a:r>
              <a:rPr lang="en-US">
                <a:latin typeface="Courier New" pitchFamily="49" charset="0"/>
              </a:rPr>
              <a:t>0x108 </a:t>
            </a:r>
          </a:p>
        </p:txBody>
      </p:sp>
      <p:sp>
        <p:nvSpPr>
          <p:cNvPr id="63518" name="Text Box 31"/>
          <p:cNvSpPr txBox="1">
            <a:spLocks noChangeArrowheads="1"/>
          </p:cNvSpPr>
          <p:nvPr/>
        </p:nvSpPr>
        <p:spPr bwMode="auto">
          <a:xfrm>
            <a:off x="7696200" y="36195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eaLnBrk="0" hangingPunct="0"/>
            <a:r>
              <a:rPr lang="en-US">
                <a:latin typeface="Courier New" pitchFamily="49" charset="0"/>
              </a:rPr>
              <a:t>0x104 </a:t>
            </a:r>
          </a:p>
        </p:txBody>
      </p:sp>
      <p:sp>
        <p:nvSpPr>
          <p:cNvPr id="63519" name="Text Box 32"/>
          <p:cNvSpPr txBox="1">
            <a:spLocks noChangeArrowheads="1"/>
          </p:cNvSpPr>
          <p:nvPr/>
        </p:nvSpPr>
        <p:spPr bwMode="auto">
          <a:xfrm>
            <a:off x="7696200" y="4014788"/>
            <a:ext cx="1219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eaLnBrk="0" hangingPunct="0"/>
            <a:r>
              <a:rPr lang="en-US">
                <a:latin typeface="Courier New" pitchFamily="49" charset="0"/>
              </a:rPr>
              <a:t>0x100 </a:t>
            </a:r>
          </a:p>
        </p:txBody>
      </p:sp>
      <p:sp>
        <p:nvSpPr>
          <p:cNvPr id="63520" name="Rectangle 33"/>
          <p:cNvSpPr>
            <a:spLocks noChangeArrowheads="1"/>
          </p:cNvSpPr>
          <p:nvPr/>
        </p:nvSpPr>
        <p:spPr bwMode="auto">
          <a:xfrm>
            <a:off x="5029200" y="2362200"/>
            <a:ext cx="65405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5720" rIns="45720">
            <a:spAutoFit/>
          </a:bodyPr>
          <a:lstStyle/>
          <a:p>
            <a:pPr algn="ctr" rtl="0" eaLnBrk="0" hangingPunct="0">
              <a:lnSpc>
                <a:spcPct val="90000"/>
              </a:lnSpc>
            </a:pPr>
            <a:r>
              <a:rPr lang="en-US">
                <a:latin typeface="Courier New" pitchFamily="49" charset="0"/>
              </a:rPr>
              <a:t>yp</a:t>
            </a:r>
          </a:p>
        </p:txBody>
      </p:sp>
      <p:sp>
        <p:nvSpPr>
          <p:cNvPr id="63521" name="Rectangle 34"/>
          <p:cNvSpPr>
            <a:spLocks noChangeArrowheads="1"/>
          </p:cNvSpPr>
          <p:nvPr/>
        </p:nvSpPr>
        <p:spPr bwMode="auto">
          <a:xfrm>
            <a:off x="5029200" y="2743200"/>
            <a:ext cx="65405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5720" rIns="45720">
            <a:spAutoFit/>
          </a:bodyPr>
          <a:lstStyle/>
          <a:p>
            <a:pPr algn="ctr" rtl="0" eaLnBrk="0" hangingPunct="0">
              <a:lnSpc>
                <a:spcPct val="90000"/>
              </a:lnSpc>
            </a:pPr>
            <a:r>
              <a:rPr lang="en-US">
                <a:latin typeface="Courier New" pitchFamily="49" charset="0"/>
              </a:rPr>
              <a:t>xp</a:t>
            </a:r>
          </a:p>
        </p:txBody>
      </p:sp>
      <p:grpSp>
        <p:nvGrpSpPr>
          <p:cNvPr id="63522" name="Group 35"/>
          <p:cNvGrpSpPr>
            <a:grpSpLocks/>
          </p:cNvGrpSpPr>
          <p:nvPr/>
        </p:nvGrpSpPr>
        <p:grpSpPr bwMode="auto">
          <a:xfrm>
            <a:off x="533400" y="1524000"/>
            <a:ext cx="685800" cy="3581400"/>
            <a:chOff x="3984" y="1008"/>
            <a:chExt cx="1584" cy="2256"/>
          </a:xfrm>
        </p:grpSpPr>
        <p:sp>
          <p:nvSpPr>
            <p:cNvPr id="63532" name="Rectangle 36"/>
            <p:cNvSpPr>
              <a:spLocks noChangeArrowheads="1"/>
            </p:cNvSpPr>
            <p:nvPr/>
          </p:nvSpPr>
          <p:spPr bwMode="auto">
            <a:xfrm>
              <a:off x="3984" y="100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rtl="0" eaLnBrk="0" hangingPunct="0"/>
              <a:r>
                <a:rPr lang="en-US">
                  <a:latin typeface="Courier New" pitchFamily="49" charset="0"/>
                </a:rPr>
                <a:t>R1</a:t>
              </a:r>
            </a:p>
          </p:txBody>
        </p:sp>
        <p:sp>
          <p:nvSpPr>
            <p:cNvPr id="63533" name="Rectangle 37"/>
            <p:cNvSpPr>
              <a:spLocks noChangeArrowheads="1"/>
            </p:cNvSpPr>
            <p:nvPr/>
          </p:nvSpPr>
          <p:spPr bwMode="auto">
            <a:xfrm>
              <a:off x="3984" y="1296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rtl="0" eaLnBrk="0" hangingPunct="0"/>
              <a:r>
                <a:rPr lang="en-US">
                  <a:latin typeface="Courier New" pitchFamily="49" charset="0"/>
                </a:rPr>
                <a:t>R2</a:t>
              </a:r>
            </a:p>
          </p:txBody>
        </p:sp>
        <p:sp>
          <p:nvSpPr>
            <p:cNvPr id="63534" name="Rectangle 38"/>
            <p:cNvSpPr>
              <a:spLocks noChangeArrowheads="1"/>
            </p:cNvSpPr>
            <p:nvPr/>
          </p:nvSpPr>
          <p:spPr bwMode="auto">
            <a:xfrm>
              <a:off x="3984" y="1584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rtl="0" eaLnBrk="0" hangingPunct="0"/>
              <a:r>
                <a:rPr lang="en-US">
                  <a:latin typeface="Courier New" pitchFamily="49" charset="0"/>
                </a:rPr>
                <a:t>R3</a:t>
              </a:r>
            </a:p>
          </p:txBody>
        </p:sp>
        <p:sp>
          <p:nvSpPr>
            <p:cNvPr id="63535" name="Rectangle 39"/>
            <p:cNvSpPr>
              <a:spLocks noChangeArrowheads="1"/>
            </p:cNvSpPr>
            <p:nvPr/>
          </p:nvSpPr>
          <p:spPr bwMode="auto">
            <a:xfrm>
              <a:off x="3984" y="1872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rtl="0" eaLnBrk="0" hangingPunct="0"/>
              <a:r>
                <a:rPr lang="en-US">
                  <a:latin typeface="Courier New" pitchFamily="49" charset="0"/>
                </a:rPr>
                <a:t>R4</a:t>
              </a:r>
            </a:p>
          </p:txBody>
        </p:sp>
        <p:sp>
          <p:nvSpPr>
            <p:cNvPr id="63536" name="Rectangle 40"/>
            <p:cNvSpPr>
              <a:spLocks noChangeArrowheads="1"/>
            </p:cNvSpPr>
            <p:nvPr/>
          </p:nvSpPr>
          <p:spPr bwMode="auto">
            <a:xfrm>
              <a:off x="3984" y="2160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rtl="0" eaLnBrk="0" hangingPunct="0"/>
              <a:r>
                <a:rPr lang="en-US">
                  <a:latin typeface="Courier New" pitchFamily="49" charset="0"/>
                </a:rPr>
                <a:t>R5</a:t>
              </a:r>
            </a:p>
          </p:txBody>
        </p:sp>
        <p:sp>
          <p:nvSpPr>
            <p:cNvPr id="63537" name="Rectangle 41"/>
            <p:cNvSpPr>
              <a:spLocks noChangeArrowheads="1"/>
            </p:cNvSpPr>
            <p:nvPr/>
          </p:nvSpPr>
          <p:spPr bwMode="auto">
            <a:xfrm>
              <a:off x="3984" y="244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rtl="0" eaLnBrk="0" hangingPunct="0"/>
              <a:r>
                <a:rPr lang="en-US">
                  <a:latin typeface="Courier New" pitchFamily="49" charset="0"/>
                </a:rPr>
                <a:t>R6</a:t>
              </a:r>
            </a:p>
          </p:txBody>
        </p:sp>
        <p:sp>
          <p:nvSpPr>
            <p:cNvPr id="63538" name="Rectangle 42"/>
            <p:cNvSpPr>
              <a:spLocks noChangeArrowheads="1"/>
            </p:cNvSpPr>
            <p:nvPr/>
          </p:nvSpPr>
          <p:spPr bwMode="auto">
            <a:xfrm>
              <a:off x="3984" y="2736"/>
              <a:ext cx="1584" cy="240"/>
            </a:xfrm>
            <a:prstGeom prst="rect">
              <a:avLst/>
            </a:prstGeom>
            <a:solidFill>
              <a:schemeClr val="bg2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rtl="0" eaLnBrk="0" hangingPunct="0"/>
              <a:r>
                <a:rPr lang="en-US" dirty="0">
                  <a:latin typeface="Courier New" pitchFamily="49" charset="0"/>
                </a:rPr>
                <a:t>R7</a:t>
              </a:r>
            </a:p>
          </p:txBody>
        </p:sp>
        <p:sp>
          <p:nvSpPr>
            <p:cNvPr id="63539" name="Rectangle 43"/>
            <p:cNvSpPr>
              <a:spLocks noChangeArrowheads="1"/>
            </p:cNvSpPr>
            <p:nvPr/>
          </p:nvSpPr>
          <p:spPr bwMode="auto">
            <a:xfrm>
              <a:off x="3984" y="3024"/>
              <a:ext cx="1584" cy="240"/>
            </a:xfrm>
            <a:prstGeom prst="rect">
              <a:avLst/>
            </a:prstGeom>
            <a:solidFill>
              <a:schemeClr val="bg2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rtl="0" eaLnBrk="0" hangingPunct="0"/>
              <a:r>
                <a:rPr lang="en-US">
                  <a:latin typeface="Courier New" pitchFamily="49" charset="0"/>
                </a:rPr>
                <a:t>R8</a:t>
              </a:r>
            </a:p>
          </p:txBody>
        </p:sp>
      </p:grpSp>
      <p:grpSp>
        <p:nvGrpSpPr>
          <p:cNvPr id="63523" name="Group 44"/>
          <p:cNvGrpSpPr>
            <a:grpSpLocks/>
          </p:cNvGrpSpPr>
          <p:nvPr/>
        </p:nvGrpSpPr>
        <p:grpSpPr bwMode="auto">
          <a:xfrm>
            <a:off x="1219200" y="1524000"/>
            <a:ext cx="1066800" cy="3581400"/>
            <a:chOff x="3984" y="1008"/>
            <a:chExt cx="1584" cy="2256"/>
          </a:xfrm>
        </p:grpSpPr>
        <p:sp>
          <p:nvSpPr>
            <p:cNvPr id="63524" name="Rectangle 45"/>
            <p:cNvSpPr>
              <a:spLocks noChangeArrowheads="1"/>
            </p:cNvSpPr>
            <p:nvPr/>
          </p:nvSpPr>
          <p:spPr bwMode="auto">
            <a:xfrm>
              <a:off x="3984" y="100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rtl="0" eaLnBrk="0" hangingPunct="0"/>
              <a:r>
                <a:rPr lang="en-US">
                  <a:latin typeface="Courier New" pitchFamily="49" charset="0"/>
                </a:rPr>
                <a:t>456</a:t>
              </a:r>
            </a:p>
          </p:txBody>
        </p:sp>
        <p:sp>
          <p:nvSpPr>
            <p:cNvPr id="63525" name="Rectangle 46"/>
            <p:cNvSpPr>
              <a:spLocks noChangeArrowheads="1"/>
            </p:cNvSpPr>
            <p:nvPr/>
          </p:nvSpPr>
          <p:spPr bwMode="auto">
            <a:xfrm>
              <a:off x="3984" y="1296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rtl="0" eaLnBrk="0" hangingPunct="0"/>
              <a:r>
                <a:rPr lang="en-US">
                  <a:latin typeface="Courier New" pitchFamily="49" charset="0"/>
                </a:rPr>
                <a:t>0x124</a:t>
              </a:r>
            </a:p>
          </p:txBody>
        </p:sp>
        <p:sp>
          <p:nvSpPr>
            <p:cNvPr id="63526" name="Rectangle 47"/>
            <p:cNvSpPr>
              <a:spLocks noChangeArrowheads="1"/>
            </p:cNvSpPr>
            <p:nvPr/>
          </p:nvSpPr>
          <p:spPr bwMode="auto">
            <a:xfrm>
              <a:off x="3984" y="1584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rtl="0" eaLnBrk="0" hangingPunct="0"/>
              <a:r>
                <a:rPr lang="en-US">
                  <a:latin typeface="Courier New" pitchFamily="49" charset="0"/>
                </a:rPr>
                <a:t>0x120</a:t>
              </a:r>
            </a:p>
          </p:txBody>
        </p:sp>
        <p:sp>
          <p:nvSpPr>
            <p:cNvPr id="63527" name="Rectangle 48"/>
            <p:cNvSpPr>
              <a:spLocks noChangeArrowheads="1"/>
            </p:cNvSpPr>
            <p:nvPr/>
          </p:nvSpPr>
          <p:spPr bwMode="auto">
            <a:xfrm>
              <a:off x="3984" y="1872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rtl="0" eaLnBrk="0" hangingPunct="0"/>
              <a:r>
                <a:rPr lang="en-US">
                  <a:latin typeface="Courier New" pitchFamily="49" charset="0"/>
                </a:rPr>
                <a:t>123</a:t>
              </a:r>
            </a:p>
          </p:txBody>
        </p:sp>
        <p:sp>
          <p:nvSpPr>
            <p:cNvPr id="63528" name="Rectangle 49"/>
            <p:cNvSpPr>
              <a:spLocks noChangeArrowheads="1"/>
            </p:cNvSpPr>
            <p:nvPr/>
          </p:nvSpPr>
          <p:spPr bwMode="auto">
            <a:xfrm>
              <a:off x="3984" y="2160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rtl="0" eaLnBrk="0" hangingPunct="0"/>
              <a:endParaRPr lang="he-IL">
                <a:latin typeface="Courier New" pitchFamily="49" charset="0"/>
              </a:endParaRPr>
            </a:p>
          </p:txBody>
        </p:sp>
        <p:sp>
          <p:nvSpPr>
            <p:cNvPr id="63529" name="Rectangle 50"/>
            <p:cNvSpPr>
              <a:spLocks noChangeArrowheads="1"/>
            </p:cNvSpPr>
            <p:nvPr/>
          </p:nvSpPr>
          <p:spPr bwMode="auto">
            <a:xfrm>
              <a:off x="3984" y="244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rtl="0" eaLnBrk="0" hangingPunct="0"/>
              <a:endParaRPr lang="he-IL">
                <a:latin typeface="Courier New" pitchFamily="49" charset="0"/>
              </a:endParaRPr>
            </a:p>
          </p:txBody>
        </p:sp>
        <p:sp>
          <p:nvSpPr>
            <p:cNvPr id="63530" name="Rectangle 51"/>
            <p:cNvSpPr>
              <a:spLocks noChangeArrowheads="1"/>
            </p:cNvSpPr>
            <p:nvPr/>
          </p:nvSpPr>
          <p:spPr bwMode="auto">
            <a:xfrm>
              <a:off x="3984" y="2736"/>
              <a:ext cx="1584" cy="240"/>
            </a:xfrm>
            <a:prstGeom prst="rect">
              <a:avLst/>
            </a:prstGeom>
            <a:solidFill>
              <a:schemeClr val="bg2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rtl="0" eaLnBrk="0" hangingPunct="0"/>
              <a:endParaRPr lang="he-IL">
                <a:latin typeface="Courier New" pitchFamily="49" charset="0"/>
              </a:endParaRPr>
            </a:p>
          </p:txBody>
        </p:sp>
        <p:sp>
          <p:nvSpPr>
            <p:cNvPr id="63531" name="Rectangle 52"/>
            <p:cNvSpPr>
              <a:spLocks noChangeArrowheads="1"/>
            </p:cNvSpPr>
            <p:nvPr/>
          </p:nvSpPr>
          <p:spPr bwMode="auto">
            <a:xfrm>
              <a:off x="3984" y="3024"/>
              <a:ext cx="1584" cy="240"/>
            </a:xfrm>
            <a:prstGeom prst="rect">
              <a:avLst/>
            </a:prstGeom>
            <a:solidFill>
              <a:schemeClr val="bg2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rtl="0" eaLnBrk="0" hangingPunct="0"/>
              <a:r>
                <a:rPr lang="en-US">
                  <a:latin typeface="Courier New" pitchFamily="49" charset="0"/>
                </a:rPr>
                <a:t>0x104</a:t>
              </a:r>
            </a:p>
          </p:txBody>
        </p:sp>
      </p:grp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6375400" cy="573088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Understanding Swap</a:t>
            </a:r>
          </a:p>
        </p:txBody>
      </p:sp>
      <p:sp>
        <p:nvSpPr>
          <p:cNvPr id="64514" name="Rectangle 3"/>
          <p:cNvSpPr>
            <a:spLocks noChangeArrowheads="1"/>
          </p:cNvSpPr>
          <p:nvPr/>
        </p:nvSpPr>
        <p:spPr bwMode="auto">
          <a:xfrm>
            <a:off x="2590800" y="4419600"/>
            <a:ext cx="5943600" cy="207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 rtl="0" eaLnBrk="0" hangingPunct="0">
              <a:lnSpc>
                <a:spcPct val="120000"/>
              </a:lnSpc>
              <a:tabLst>
                <a:tab pos="457200" algn="l"/>
                <a:tab pos="1485900" algn="l"/>
                <a:tab pos="3149600" algn="l"/>
              </a:tabLst>
            </a:pPr>
            <a:r>
              <a:rPr lang="en-US">
                <a:latin typeface="Courier New" pitchFamily="49" charset="0"/>
              </a:rPr>
              <a:t>	move 12(R8),R3	R3 = yp</a:t>
            </a:r>
          </a:p>
          <a:p>
            <a:pPr algn="l" rtl="0" eaLnBrk="0" hangingPunct="0">
              <a:lnSpc>
                <a:spcPct val="120000"/>
              </a:lnSpc>
              <a:tabLst>
                <a:tab pos="457200" algn="l"/>
                <a:tab pos="1485900" algn="l"/>
                <a:tab pos="3149600" algn="l"/>
              </a:tabLst>
            </a:pPr>
            <a:r>
              <a:rPr lang="en-US">
                <a:latin typeface="Courier New" pitchFamily="49" charset="0"/>
              </a:rPr>
              <a:t>	move 8(R8),R2	R2 = xp</a:t>
            </a:r>
          </a:p>
          <a:p>
            <a:pPr algn="l" rtl="0" eaLnBrk="0" hangingPunct="0">
              <a:lnSpc>
                <a:spcPct val="120000"/>
              </a:lnSpc>
              <a:tabLst>
                <a:tab pos="457200" algn="l"/>
                <a:tab pos="1485900" algn="l"/>
                <a:tab pos="3149600" algn="l"/>
              </a:tabLst>
            </a:pPr>
            <a:r>
              <a:rPr lang="en-US">
                <a:latin typeface="Courier New" pitchFamily="49" charset="0"/>
              </a:rPr>
              <a:t>	move (R3),R1	R1 = *yp (t1)</a:t>
            </a:r>
          </a:p>
          <a:p>
            <a:pPr algn="l" rtl="0" eaLnBrk="0" hangingPunct="0">
              <a:lnSpc>
                <a:spcPct val="120000"/>
              </a:lnSpc>
              <a:tabLst>
                <a:tab pos="457200" algn="l"/>
                <a:tab pos="1485900" algn="l"/>
                <a:tab pos="3149600" algn="l"/>
              </a:tabLst>
            </a:pPr>
            <a:r>
              <a:rPr lang="en-US">
                <a:latin typeface="Courier New" pitchFamily="49" charset="0"/>
              </a:rPr>
              <a:t>	move (R2),R4	R4 = *xp (t0)</a:t>
            </a:r>
          </a:p>
          <a:p>
            <a:pPr algn="l" rtl="0" eaLnBrk="0" hangingPunct="0">
              <a:lnSpc>
                <a:spcPct val="120000"/>
              </a:lnSpc>
              <a:tabLst>
                <a:tab pos="457200" algn="l"/>
                <a:tab pos="1485900" algn="l"/>
                <a:tab pos="3149600" algn="l"/>
              </a:tabLst>
            </a:pPr>
            <a:r>
              <a:rPr lang="en-US">
                <a:latin typeface="Courier New" pitchFamily="49" charset="0"/>
              </a:rPr>
              <a:t>	move R1,(R2)	*xp = R1</a:t>
            </a:r>
          </a:p>
          <a:p>
            <a:pPr algn="l" rtl="0" eaLnBrk="0" hangingPunct="0">
              <a:lnSpc>
                <a:spcPct val="120000"/>
              </a:lnSpc>
              <a:tabLst>
                <a:tab pos="457200" algn="l"/>
                <a:tab pos="1485900" algn="l"/>
                <a:tab pos="3149600" algn="l"/>
              </a:tabLst>
            </a:pPr>
            <a:r>
              <a:rPr lang="en-US">
                <a:latin typeface="Courier New" pitchFamily="49" charset="0"/>
              </a:rPr>
              <a:t>	</a:t>
            </a:r>
            <a:r>
              <a:rPr lang="en-US">
                <a:solidFill>
                  <a:srgbClr val="CC0000"/>
                </a:solidFill>
                <a:latin typeface="Courier New" pitchFamily="49" charset="0"/>
              </a:rPr>
              <a:t>move R4,(R3)	*yp = R4</a:t>
            </a:r>
            <a:r>
              <a:rPr lang="en-US">
                <a:latin typeface="Courier New" pitchFamily="49" charset="0"/>
              </a:rPr>
              <a:t> </a:t>
            </a:r>
          </a:p>
        </p:txBody>
      </p:sp>
      <p:sp>
        <p:nvSpPr>
          <p:cNvPr id="64515" name="Rectangle 4"/>
          <p:cNvSpPr>
            <a:spLocks noChangeArrowheads="1"/>
          </p:cNvSpPr>
          <p:nvPr/>
        </p:nvSpPr>
        <p:spPr bwMode="auto">
          <a:xfrm>
            <a:off x="6553200" y="23622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0" eaLnBrk="0" hangingPunct="0"/>
            <a:r>
              <a:rPr lang="en-US">
                <a:latin typeface="Courier New" pitchFamily="49" charset="0"/>
              </a:rPr>
              <a:t>0x120</a:t>
            </a:r>
          </a:p>
        </p:txBody>
      </p:sp>
      <p:sp>
        <p:nvSpPr>
          <p:cNvPr id="64516" name="Rectangle 5"/>
          <p:cNvSpPr>
            <a:spLocks noChangeArrowheads="1"/>
          </p:cNvSpPr>
          <p:nvPr/>
        </p:nvSpPr>
        <p:spPr bwMode="auto">
          <a:xfrm>
            <a:off x="6553200" y="27432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0" eaLnBrk="0" hangingPunct="0"/>
            <a:r>
              <a:rPr lang="en-US">
                <a:latin typeface="Courier New" pitchFamily="49" charset="0"/>
              </a:rPr>
              <a:t>0x124</a:t>
            </a:r>
          </a:p>
        </p:txBody>
      </p:sp>
      <p:sp>
        <p:nvSpPr>
          <p:cNvPr id="64517" name="Rectangle 6"/>
          <p:cNvSpPr>
            <a:spLocks noChangeArrowheads="1"/>
          </p:cNvSpPr>
          <p:nvPr/>
        </p:nvSpPr>
        <p:spPr bwMode="auto">
          <a:xfrm>
            <a:off x="6553200" y="31242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0" eaLnBrk="0" hangingPunct="0"/>
            <a:r>
              <a:rPr lang="en-US"/>
              <a:t>Rtn adr</a:t>
            </a:r>
          </a:p>
        </p:txBody>
      </p:sp>
      <p:sp>
        <p:nvSpPr>
          <p:cNvPr id="64518" name="Rectangle 7"/>
          <p:cNvSpPr>
            <a:spLocks noChangeArrowheads="1"/>
          </p:cNvSpPr>
          <p:nvPr/>
        </p:nvSpPr>
        <p:spPr bwMode="auto">
          <a:xfrm>
            <a:off x="6553200" y="35052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0" eaLnBrk="0" hangingPunct="0"/>
            <a:endParaRPr lang="he-IL"/>
          </a:p>
        </p:txBody>
      </p:sp>
      <p:sp>
        <p:nvSpPr>
          <p:cNvPr id="64519" name="Line 8"/>
          <p:cNvSpPr>
            <a:spLocks noChangeShapeType="1"/>
          </p:cNvSpPr>
          <p:nvPr/>
        </p:nvSpPr>
        <p:spPr bwMode="auto">
          <a:xfrm>
            <a:off x="5715000" y="3733800"/>
            <a:ext cx="457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64520" name="Text Box 9"/>
          <p:cNvSpPr txBox="1">
            <a:spLocks noChangeArrowheads="1"/>
          </p:cNvSpPr>
          <p:nvPr/>
        </p:nvSpPr>
        <p:spPr bwMode="auto">
          <a:xfrm>
            <a:off x="4953000" y="35814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 eaLnBrk="0" hangingPunct="0"/>
            <a:r>
              <a:rPr lang="en-US">
                <a:latin typeface="Courier New" pitchFamily="49" charset="0"/>
              </a:rPr>
              <a:t>R8</a:t>
            </a:r>
          </a:p>
        </p:txBody>
      </p:sp>
      <p:sp>
        <p:nvSpPr>
          <p:cNvPr id="64521" name="Text Box 10"/>
          <p:cNvSpPr txBox="1">
            <a:spLocks noChangeArrowheads="1"/>
          </p:cNvSpPr>
          <p:nvPr/>
        </p:nvSpPr>
        <p:spPr bwMode="auto">
          <a:xfrm>
            <a:off x="6019800" y="3505200"/>
            <a:ext cx="593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 eaLnBrk="0" hangingPunct="0"/>
            <a:r>
              <a:rPr lang="en-US">
                <a:latin typeface="Courier New" pitchFamily="49" charset="0"/>
              </a:rPr>
              <a:t> 0 </a:t>
            </a:r>
          </a:p>
        </p:txBody>
      </p:sp>
      <p:sp>
        <p:nvSpPr>
          <p:cNvPr id="64522" name="Text Box 11"/>
          <p:cNvSpPr txBox="1">
            <a:spLocks noChangeArrowheads="1"/>
          </p:cNvSpPr>
          <p:nvPr/>
        </p:nvSpPr>
        <p:spPr bwMode="auto">
          <a:xfrm>
            <a:off x="6019800" y="3124200"/>
            <a:ext cx="593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 eaLnBrk="0" hangingPunct="0"/>
            <a:r>
              <a:rPr lang="en-US">
                <a:latin typeface="Courier New" pitchFamily="49" charset="0"/>
              </a:rPr>
              <a:t> 4 </a:t>
            </a:r>
          </a:p>
        </p:txBody>
      </p:sp>
      <p:sp>
        <p:nvSpPr>
          <p:cNvPr id="64523" name="Text Box 12"/>
          <p:cNvSpPr txBox="1">
            <a:spLocks noChangeArrowheads="1"/>
          </p:cNvSpPr>
          <p:nvPr/>
        </p:nvSpPr>
        <p:spPr bwMode="auto">
          <a:xfrm>
            <a:off x="6019800" y="2743200"/>
            <a:ext cx="593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 eaLnBrk="0" hangingPunct="0"/>
            <a:r>
              <a:rPr lang="en-US">
                <a:latin typeface="Courier New" pitchFamily="49" charset="0"/>
              </a:rPr>
              <a:t> 8 </a:t>
            </a:r>
          </a:p>
        </p:txBody>
      </p:sp>
      <p:sp>
        <p:nvSpPr>
          <p:cNvPr id="64524" name="Text Box 13"/>
          <p:cNvSpPr txBox="1">
            <a:spLocks noChangeArrowheads="1"/>
          </p:cNvSpPr>
          <p:nvPr/>
        </p:nvSpPr>
        <p:spPr bwMode="auto">
          <a:xfrm>
            <a:off x="6019800" y="2362200"/>
            <a:ext cx="593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 eaLnBrk="0" hangingPunct="0"/>
            <a:r>
              <a:rPr lang="en-US">
                <a:latin typeface="Courier New" pitchFamily="49" charset="0"/>
              </a:rPr>
              <a:t>12 </a:t>
            </a:r>
          </a:p>
        </p:txBody>
      </p:sp>
      <p:sp>
        <p:nvSpPr>
          <p:cNvPr id="64525" name="Text Box 14"/>
          <p:cNvSpPr txBox="1">
            <a:spLocks noChangeArrowheads="1"/>
          </p:cNvSpPr>
          <p:nvPr/>
        </p:nvSpPr>
        <p:spPr bwMode="auto">
          <a:xfrm>
            <a:off x="5638800" y="1908175"/>
            <a:ext cx="793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 eaLnBrk="0" hangingPunct="0"/>
            <a:r>
              <a:rPr lang="en-US"/>
              <a:t>Offset</a:t>
            </a:r>
          </a:p>
        </p:txBody>
      </p:sp>
      <p:sp>
        <p:nvSpPr>
          <p:cNvPr id="64526" name="Rectangle 15"/>
          <p:cNvSpPr>
            <a:spLocks noChangeArrowheads="1"/>
          </p:cNvSpPr>
          <p:nvPr/>
        </p:nvSpPr>
        <p:spPr bwMode="auto">
          <a:xfrm>
            <a:off x="6553200" y="38862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0" eaLnBrk="0" hangingPunct="0"/>
            <a:endParaRPr lang="he-IL"/>
          </a:p>
        </p:txBody>
      </p:sp>
      <p:sp>
        <p:nvSpPr>
          <p:cNvPr id="64527" name="Text Box 16"/>
          <p:cNvSpPr txBox="1">
            <a:spLocks noChangeArrowheads="1"/>
          </p:cNvSpPr>
          <p:nvPr/>
        </p:nvSpPr>
        <p:spPr bwMode="auto">
          <a:xfrm>
            <a:off x="6019800" y="3886200"/>
            <a:ext cx="593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 eaLnBrk="0" hangingPunct="0"/>
            <a:r>
              <a:rPr lang="en-US">
                <a:latin typeface="Courier New" pitchFamily="49" charset="0"/>
              </a:rPr>
              <a:t>-4 </a:t>
            </a:r>
          </a:p>
        </p:txBody>
      </p:sp>
      <p:sp>
        <p:nvSpPr>
          <p:cNvPr id="64528" name="Rectangle 17"/>
          <p:cNvSpPr>
            <a:spLocks noChangeArrowheads="1"/>
          </p:cNvSpPr>
          <p:nvPr/>
        </p:nvSpPr>
        <p:spPr bwMode="auto">
          <a:xfrm>
            <a:off x="6553200" y="4572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0" eaLnBrk="0" hangingPunct="0"/>
            <a:r>
              <a:rPr lang="en-US">
                <a:latin typeface="Courier New" pitchFamily="49" charset="0"/>
              </a:rPr>
              <a:t>456</a:t>
            </a:r>
          </a:p>
        </p:txBody>
      </p:sp>
      <p:sp>
        <p:nvSpPr>
          <p:cNvPr id="64529" name="Rectangle 18"/>
          <p:cNvSpPr>
            <a:spLocks noChangeArrowheads="1"/>
          </p:cNvSpPr>
          <p:nvPr/>
        </p:nvSpPr>
        <p:spPr bwMode="auto">
          <a:xfrm>
            <a:off x="6553200" y="8382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0" eaLnBrk="0" hangingPunct="0"/>
            <a:r>
              <a:rPr lang="en-US">
                <a:solidFill>
                  <a:srgbClr val="CC0000"/>
                </a:solidFill>
                <a:latin typeface="Courier New" pitchFamily="49" charset="0"/>
              </a:rPr>
              <a:t>123</a:t>
            </a:r>
          </a:p>
        </p:txBody>
      </p:sp>
      <p:sp>
        <p:nvSpPr>
          <p:cNvPr id="64530" name="Rectangle 19"/>
          <p:cNvSpPr>
            <a:spLocks noChangeArrowheads="1"/>
          </p:cNvSpPr>
          <p:nvPr/>
        </p:nvSpPr>
        <p:spPr bwMode="auto">
          <a:xfrm>
            <a:off x="6553200" y="12192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0" eaLnBrk="0" hangingPunct="0"/>
            <a:endParaRPr lang="he-IL">
              <a:latin typeface="Courier New" pitchFamily="49" charset="0"/>
            </a:endParaRPr>
          </a:p>
        </p:txBody>
      </p:sp>
      <p:sp>
        <p:nvSpPr>
          <p:cNvPr id="64531" name="Rectangle 20"/>
          <p:cNvSpPr>
            <a:spLocks noChangeArrowheads="1"/>
          </p:cNvSpPr>
          <p:nvPr/>
        </p:nvSpPr>
        <p:spPr bwMode="auto">
          <a:xfrm>
            <a:off x="6553200" y="16002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0" eaLnBrk="0" hangingPunct="0"/>
            <a:endParaRPr lang="he-IL">
              <a:latin typeface="Courier New" pitchFamily="49" charset="0"/>
            </a:endParaRPr>
          </a:p>
        </p:txBody>
      </p:sp>
      <p:sp>
        <p:nvSpPr>
          <p:cNvPr id="64532" name="Rectangle 21"/>
          <p:cNvSpPr>
            <a:spLocks noChangeArrowheads="1"/>
          </p:cNvSpPr>
          <p:nvPr/>
        </p:nvSpPr>
        <p:spPr bwMode="auto">
          <a:xfrm>
            <a:off x="6553200" y="19812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0" eaLnBrk="0" hangingPunct="0"/>
            <a:endParaRPr lang="he-IL">
              <a:latin typeface="Courier New" pitchFamily="49" charset="0"/>
            </a:endParaRPr>
          </a:p>
        </p:txBody>
      </p:sp>
      <p:sp>
        <p:nvSpPr>
          <p:cNvPr id="64533" name="Text Box 22"/>
          <p:cNvSpPr txBox="1">
            <a:spLocks noChangeArrowheads="1"/>
          </p:cNvSpPr>
          <p:nvPr/>
        </p:nvSpPr>
        <p:spPr bwMode="auto">
          <a:xfrm>
            <a:off x="7620000" y="3175"/>
            <a:ext cx="1022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 eaLnBrk="0" hangingPunct="0"/>
            <a:r>
              <a:rPr lang="en-US"/>
              <a:t>Address</a:t>
            </a:r>
          </a:p>
        </p:txBody>
      </p:sp>
      <p:sp>
        <p:nvSpPr>
          <p:cNvPr id="64534" name="Text Box 23"/>
          <p:cNvSpPr txBox="1">
            <a:spLocks noChangeArrowheads="1"/>
          </p:cNvSpPr>
          <p:nvPr/>
        </p:nvSpPr>
        <p:spPr bwMode="auto">
          <a:xfrm>
            <a:off x="7696200" y="4572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eaLnBrk="0" hangingPunct="0"/>
            <a:r>
              <a:rPr lang="en-US">
                <a:latin typeface="Courier New" pitchFamily="49" charset="0"/>
              </a:rPr>
              <a:t>0x124 </a:t>
            </a:r>
          </a:p>
        </p:txBody>
      </p:sp>
      <p:sp>
        <p:nvSpPr>
          <p:cNvPr id="64535" name="Text Box 24"/>
          <p:cNvSpPr txBox="1">
            <a:spLocks noChangeArrowheads="1"/>
          </p:cNvSpPr>
          <p:nvPr/>
        </p:nvSpPr>
        <p:spPr bwMode="auto">
          <a:xfrm>
            <a:off x="7696200" y="852488"/>
            <a:ext cx="1219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eaLnBrk="0" hangingPunct="0"/>
            <a:r>
              <a:rPr lang="en-US">
                <a:latin typeface="Courier New" pitchFamily="49" charset="0"/>
              </a:rPr>
              <a:t>0x120 </a:t>
            </a:r>
          </a:p>
        </p:txBody>
      </p:sp>
      <p:sp>
        <p:nvSpPr>
          <p:cNvPr id="64536" name="Text Box 25"/>
          <p:cNvSpPr txBox="1">
            <a:spLocks noChangeArrowheads="1"/>
          </p:cNvSpPr>
          <p:nvPr/>
        </p:nvSpPr>
        <p:spPr bwMode="auto">
          <a:xfrm>
            <a:off x="7696200" y="1247775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eaLnBrk="0" hangingPunct="0"/>
            <a:r>
              <a:rPr lang="en-US">
                <a:latin typeface="Courier New" pitchFamily="49" charset="0"/>
              </a:rPr>
              <a:t>0x11c </a:t>
            </a:r>
          </a:p>
        </p:txBody>
      </p:sp>
      <p:sp>
        <p:nvSpPr>
          <p:cNvPr id="64537" name="Text Box 26"/>
          <p:cNvSpPr txBox="1">
            <a:spLocks noChangeArrowheads="1"/>
          </p:cNvSpPr>
          <p:nvPr/>
        </p:nvSpPr>
        <p:spPr bwMode="auto">
          <a:xfrm>
            <a:off x="7696200" y="1643063"/>
            <a:ext cx="1219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eaLnBrk="0" hangingPunct="0"/>
            <a:r>
              <a:rPr lang="en-US">
                <a:latin typeface="Courier New" pitchFamily="49" charset="0"/>
              </a:rPr>
              <a:t>0x118 </a:t>
            </a:r>
          </a:p>
        </p:txBody>
      </p:sp>
      <p:sp>
        <p:nvSpPr>
          <p:cNvPr id="64538" name="Text Box 27"/>
          <p:cNvSpPr txBox="1">
            <a:spLocks noChangeArrowheads="1"/>
          </p:cNvSpPr>
          <p:nvPr/>
        </p:nvSpPr>
        <p:spPr bwMode="auto">
          <a:xfrm>
            <a:off x="7696200" y="203835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eaLnBrk="0" hangingPunct="0"/>
            <a:r>
              <a:rPr lang="en-US">
                <a:latin typeface="Courier New" pitchFamily="49" charset="0"/>
              </a:rPr>
              <a:t>0x114 </a:t>
            </a:r>
          </a:p>
        </p:txBody>
      </p:sp>
      <p:sp>
        <p:nvSpPr>
          <p:cNvPr id="64539" name="Text Box 28"/>
          <p:cNvSpPr txBox="1">
            <a:spLocks noChangeArrowheads="1"/>
          </p:cNvSpPr>
          <p:nvPr/>
        </p:nvSpPr>
        <p:spPr bwMode="auto">
          <a:xfrm>
            <a:off x="7696200" y="2433638"/>
            <a:ext cx="1219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eaLnBrk="0" hangingPunct="0"/>
            <a:r>
              <a:rPr lang="en-US">
                <a:latin typeface="Courier New" pitchFamily="49" charset="0"/>
              </a:rPr>
              <a:t>0x110 </a:t>
            </a:r>
          </a:p>
        </p:txBody>
      </p:sp>
      <p:sp>
        <p:nvSpPr>
          <p:cNvPr id="64540" name="Text Box 29"/>
          <p:cNvSpPr txBox="1">
            <a:spLocks noChangeArrowheads="1"/>
          </p:cNvSpPr>
          <p:nvPr/>
        </p:nvSpPr>
        <p:spPr bwMode="auto">
          <a:xfrm>
            <a:off x="7696200" y="2828925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eaLnBrk="0" hangingPunct="0"/>
            <a:r>
              <a:rPr lang="en-US">
                <a:latin typeface="Courier New" pitchFamily="49" charset="0"/>
              </a:rPr>
              <a:t>0x10c</a:t>
            </a:r>
          </a:p>
        </p:txBody>
      </p:sp>
      <p:sp>
        <p:nvSpPr>
          <p:cNvPr id="64541" name="Text Box 30"/>
          <p:cNvSpPr txBox="1">
            <a:spLocks noChangeArrowheads="1"/>
          </p:cNvSpPr>
          <p:nvPr/>
        </p:nvSpPr>
        <p:spPr bwMode="auto">
          <a:xfrm>
            <a:off x="7696200" y="3224213"/>
            <a:ext cx="1219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eaLnBrk="0" hangingPunct="0"/>
            <a:r>
              <a:rPr lang="en-US">
                <a:latin typeface="Courier New" pitchFamily="49" charset="0"/>
              </a:rPr>
              <a:t>0x108 </a:t>
            </a:r>
          </a:p>
        </p:txBody>
      </p:sp>
      <p:sp>
        <p:nvSpPr>
          <p:cNvPr id="64542" name="Text Box 31"/>
          <p:cNvSpPr txBox="1">
            <a:spLocks noChangeArrowheads="1"/>
          </p:cNvSpPr>
          <p:nvPr/>
        </p:nvSpPr>
        <p:spPr bwMode="auto">
          <a:xfrm>
            <a:off x="7696200" y="36195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eaLnBrk="0" hangingPunct="0"/>
            <a:r>
              <a:rPr lang="en-US">
                <a:latin typeface="Courier New" pitchFamily="49" charset="0"/>
              </a:rPr>
              <a:t>0x104 </a:t>
            </a:r>
          </a:p>
        </p:txBody>
      </p:sp>
      <p:sp>
        <p:nvSpPr>
          <p:cNvPr id="64543" name="Text Box 32"/>
          <p:cNvSpPr txBox="1">
            <a:spLocks noChangeArrowheads="1"/>
          </p:cNvSpPr>
          <p:nvPr/>
        </p:nvSpPr>
        <p:spPr bwMode="auto">
          <a:xfrm>
            <a:off x="7696200" y="4014788"/>
            <a:ext cx="1219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eaLnBrk="0" hangingPunct="0"/>
            <a:r>
              <a:rPr lang="en-US">
                <a:latin typeface="Courier New" pitchFamily="49" charset="0"/>
              </a:rPr>
              <a:t>0x100 </a:t>
            </a:r>
          </a:p>
        </p:txBody>
      </p:sp>
      <p:sp>
        <p:nvSpPr>
          <p:cNvPr id="64544" name="Rectangle 33"/>
          <p:cNvSpPr>
            <a:spLocks noChangeArrowheads="1"/>
          </p:cNvSpPr>
          <p:nvPr/>
        </p:nvSpPr>
        <p:spPr bwMode="auto">
          <a:xfrm>
            <a:off x="5029200" y="2362200"/>
            <a:ext cx="65405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5720" rIns="45720">
            <a:spAutoFit/>
          </a:bodyPr>
          <a:lstStyle/>
          <a:p>
            <a:pPr algn="ctr" rtl="0" eaLnBrk="0" hangingPunct="0">
              <a:lnSpc>
                <a:spcPct val="90000"/>
              </a:lnSpc>
            </a:pPr>
            <a:r>
              <a:rPr lang="en-US">
                <a:latin typeface="Courier New" pitchFamily="49" charset="0"/>
              </a:rPr>
              <a:t>yp</a:t>
            </a:r>
          </a:p>
        </p:txBody>
      </p:sp>
      <p:sp>
        <p:nvSpPr>
          <p:cNvPr id="64545" name="Rectangle 34"/>
          <p:cNvSpPr>
            <a:spLocks noChangeArrowheads="1"/>
          </p:cNvSpPr>
          <p:nvPr/>
        </p:nvSpPr>
        <p:spPr bwMode="auto">
          <a:xfrm>
            <a:off x="5029200" y="2743200"/>
            <a:ext cx="65405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5720" rIns="45720">
            <a:spAutoFit/>
          </a:bodyPr>
          <a:lstStyle/>
          <a:p>
            <a:pPr algn="ctr" rtl="0" eaLnBrk="0" hangingPunct="0">
              <a:lnSpc>
                <a:spcPct val="90000"/>
              </a:lnSpc>
            </a:pPr>
            <a:r>
              <a:rPr lang="en-US">
                <a:latin typeface="Courier New" pitchFamily="49" charset="0"/>
              </a:rPr>
              <a:t>xp</a:t>
            </a:r>
          </a:p>
        </p:txBody>
      </p:sp>
      <p:grpSp>
        <p:nvGrpSpPr>
          <p:cNvPr id="64546" name="Group 35"/>
          <p:cNvGrpSpPr>
            <a:grpSpLocks/>
          </p:cNvGrpSpPr>
          <p:nvPr/>
        </p:nvGrpSpPr>
        <p:grpSpPr bwMode="auto">
          <a:xfrm>
            <a:off x="533400" y="1524000"/>
            <a:ext cx="685800" cy="3581400"/>
            <a:chOff x="3984" y="1008"/>
            <a:chExt cx="1584" cy="2256"/>
          </a:xfrm>
        </p:grpSpPr>
        <p:sp>
          <p:nvSpPr>
            <p:cNvPr id="64556" name="Rectangle 36"/>
            <p:cNvSpPr>
              <a:spLocks noChangeArrowheads="1"/>
            </p:cNvSpPr>
            <p:nvPr/>
          </p:nvSpPr>
          <p:spPr bwMode="auto">
            <a:xfrm>
              <a:off x="3984" y="100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rtl="0" eaLnBrk="0" hangingPunct="0"/>
              <a:r>
                <a:rPr lang="en-US">
                  <a:latin typeface="Courier New" pitchFamily="49" charset="0"/>
                </a:rPr>
                <a:t>R1</a:t>
              </a:r>
            </a:p>
          </p:txBody>
        </p:sp>
        <p:sp>
          <p:nvSpPr>
            <p:cNvPr id="64557" name="Rectangle 37"/>
            <p:cNvSpPr>
              <a:spLocks noChangeArrowheads="1"/>
            </p:cNvSpPr>
            <p:nvPr/>
          </p:nvSpPr>
          <p:spPr bwMode="auto">
            <a:xfrm>
              <a:off x="3984" y="1296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rtl="0" eaLnBrk="0" hangingPunct="0"/>
              <a:r>
                <a:rPr lang="en-US">
                  <a:latin typeface="Courier New" pitchFamily="49" charset="0"/>
                </a:rPr>
                <a:t>R2</a:t>
              </a:r>
            </a:p>
          </p:txBody>
        </p:sp>
        <p:sp>
          <p:nvSpPr>
            <p:cNvPr id="64558" name="Rectangle 38"/>
            <p:cNvSpPr>
              <a:spLocks noChangeArrowheads="1"/>
            </p:cNvSpPr>
            <p:nvPr/>
          </p:nvSpPr>
          <p:spPr bwMode="auto">
            <a:xfrm>
              <a:off x="3984" y="1584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rtl="0" eaLnBrk="0" hangingPunct="0"/>
              <a:r>
                <a:rPr lang="en-US">
                  <a:latin typeface="Courier New" pitchFamily="49" charset="0"/>
                </a:rPr>
                <a:t>R3</a:t>
              </a:r>
            </a:p>
          </p:txBody>
        </p:sp>
        <p:sp>
          <p:nvSpPr>
            <p:cNvPr id="64559" name="Rectangle 39"/>
            <p:cNvSpPr>
              <a:spLocks noChangeArrowheads="1"/>
            </p:cNvSpPr>
            <p:nvPr/>
          </p:nvSpPr>
          <p:spPr bwMode="auto">
            <a:xfrm>
              <a:off x="3984" y="1872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rtl="0" eaLnBrk="0" hangingPunct="0"/>
              <a:r>
                <a:rPr lang="en-US">
                  <a:latin typeface="Courier New" pitchFamily="49" charset="0"/>
                </a:rPr>
                <a:t>R4</a:t>
              </a:r>
            </a:p>
          </p:txBody>
        </p:sp>
        <p:sp>
          <p:nvSpPr>
            <p:cNvPr id="64560" name="Rectangle 40"/>
            <p:cNvSpPr>
              <a:spLocks noChangeArrowheads="1"/>
            </p:cNvSpPr>
            <p:nvPr/>
          </p:nvSpPr>
          <p:spPr bwMode="auto">
            <a:xfrm>
              <a:off x="3984" y="2160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rtl="0" eaLnBrk="0" hangingPunct="0"/>
              <a:r>
                <a:rPr lang="en-US">
                  <a:latin typeface="Courier New" pitchFamily="49" charset="0"/>
                </a:rPr>
                <a:t>R5</a:t>
              </a:r>
            </a:p>
          </p:txBody>
        </p:sp>
        <p:sp>
          <p:nvSpPr>
            <p:cNvPr id="64561" name="Rectangle 41"/>
            <p:cNvSpPr>
              <a:spLocks noChangeArrowheads="1"/>
            </p:cNvSpPr>
            <p:nvPr/>
          </p:nvSpPr>
          <p:spPr bwMode="auto">
            <a:xfrm>
              <a:off x="3984" y="244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rtl="0" eaLnBrk="0" hangingPunct="0"/>
              <a:r>
                <a:rPr lang="en-US">
                  <a:latin typeface="Courier New" pitchFamily="49" charset="0"/>
                </a:rPr>
                <a:t>R6</a:t>
              </a:r>
            </a:p>
          </p:txBody>
        </p:sp>
        <p:sp>
          <p:nvSpPr>
            <p:cNvPr id="64562" name="Rectangle 42"/>
            <p:cNvSpPr>
              <a:spLocks noChangeArrowheads="1"/>
            </p:cNvSpPr>
            <p:nvPr/>
          </p:nvSpPr>
          <p:spPr bwMode="auto">
            <a:xfrm>
              <a:off x="3984" y="2736"/>
              <a:ext cx="1584" cy="240"/>
            </a:xfrm>
            <a:prstGeom prst="rect">
              <a:avLst/>
            </a:prstGeom>
            <a:solidFill>
              <a:schemeClr val="bg2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rtl="0" eaLnBrk="0" hangingPunct="0"/>
              <a:r>
                <a:rPr lang="en-US" dirty="0">
                  <a:latin typeface="Courier New" pitchFamily="49" charset="0"/>
                </a:rPr>
                <a:t>R7</a:t>
              </a:r>
            </a:p>
          </p:txBody>
        </p:sp>
        <p:sp>
          <p:nvSpPr>
            <p:cNvPr id="64563" name="Rectangle 43"/>
            <p:cNvSpPr>
              <a:spLocks noChangeArrowheads="1"/>
            </p:cNvSpPr>
            <p:nvPr/>
          </p:nvSpPr>
          <p:spPr bwMode="auto">
            <a:xfrm>
              <a:off x="3984" y="3024"/>
              <a:ext cx="1584" cy="240"/>
            </a:xfrm>
            <a:prstGeom prst="rect">
              <a:avLst/>
            </a:prstGeom>
            <a:solidFill>
              <a:schemeClr val="bg2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rtl="0" eaLnBrk="0" hangingPunct="0"/>
              <a:r>
                <a:rPr lang="en-US">
                  <a:latin typeface="Courier New" pitchFamily="49" charset="0"/>
                </a:rPr>
                <a:t>R8</a:t>
              </a:r>
            </a:p>
          </p:txBody>
        </p:sp>
      </p:grpSp>
      <p:grpSp>
        <p:nvGrpSpPr>
          <p:cNvPr id="64547" name="Group 44"/>
          <p:cNvGrpSpPr>
            <a:grpSpLocks/>
          </p:cNvGrpSpPr>
          <p:nvPr/>
        </p:nvGrpSpPr>
        <p:grpSpPr bwMode="auto">
          <a:xfrm>
            <a:off x="1219200" y="1524000"/>
            <a:ext cx="1066800" cy="3581400"/>
            <a:chOff x="3984" y="1008"/>
            <a:chExt cx="1584" cy="2256"/>
          </a:xfrm>
        </p:grpSpPr>
        <p:sp>
          <p:nvSpPr>
            <p:cNvPr id="64548" name="Rectangle 45"/>
            <p:cNvSpPr>
              <a:spLocks noChangeArrowheads="1"/>
            </p:cNvSpPr>
            <p:nvPr/>
          </p:nvSpPr>
          <p:spPr bwMode="auto">
            <a:xfrm>
              <a:off x="3984" y="100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rtl="0" eaLnBrk="0" hangingPunct="0"/>
              <a:r>
                <a:rPr lang="en-US">
                  <a:latin typeface="Courier New" pitchFamily="49" charset="0"/>
                </a:rPr>
                <a:t>456</a:t>
              </a:r>
            </a:p>
          </p:txBody>
        </p:sp>
        <p:sp>
          <p:nvSpPr>
            <p:cNvPr id="64549" name="Rectangle 46"/>
            <p:cNvSpPr>
              <a:spLocks noChangeArrowheads="1"/>
            </p:cNvSpPr>
            <p:nvPr/>
          </p:nvSpPr>
          <p:spPr bwMode="auto">
            <a:xfrm>
              <a:off x="3984" y="1296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rtl="0" eaLnBrk="0" hangingPunct="0"/>
              <a:r>
                <a:rPr lang="en-US">
                  <a:latin typeface="Courier New" pitchFamily="49" charset="0"/>
                </a:rPr>
                <a:t>0x124</a:t>
              </a:r>
            </a:p>
          </p:txBody>
        </p:sp>
        <p:sp>
          <p:nvSpPr>
            <p:cNvPr id="64550" name="Rectangle 47"/>
            <p:cNvSpPr>
              <a:spLocks noChangeArrowheads="1"/>
            </p:cNvSpPr>
            <p:nvPr/>
          </p:nvSpPr>
          <p:spPr bwMode="auto">
            <a:xfrm>
              <a:off x="3984" y="1584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rtl="0" eaLnBrk="0" hangingPunct="0"/>
              <a:r>
                <a:rPr lang="en-US">
                  <a:latin typeface="Courier New" pitchFamily="49" charset="0"/>
                </a:rPr>
                <a:t>0x120</a:t>
              </a:r>
            </a:p>
          </p:txBody>
        </p:sp>
        <p:sp>
          <p:nvSpPr>
            <p:cNvPr id="64551" name="Rectangle 48"/>
            <p:cNvSpPr>
              <a:spLocks noChangeArrowheads="1"/>
            </p:cNvSpPr>
            <p:nvPr/>
          </p:nvSpPr>
          <p:spPr bwMode="auto">
            <a:xfrm>
              <a:off x="3984" y="1872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rtl="0" eaLnBrk="0" hangingPunct="0"/>
              <a:r>
                <a:rPr lang="en-US">
                  <a:latin typeface="Courier New" pitchFamily="49" charset="0"/>
                </a:rPr>
                <a:t>123</a:t>
              </a:r>
            </a:p>
          </p:txBody>
        </p:sp>
        <p:sp>
          <p:nvSpPr>
            <p:cNvPr id="64552" name="Rectangle 49"/>
            <p:cNvSpPr>
              <a:spLocks noChangeArrowheads="1"/>
            </p:cNvSpPr>
            <p:nvPr/>
          </p:nvSpPr>
          <p:spPr bwMode="auto">
            <a:xfrm>
              <a:off x="3984" y="2160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rtl="0" eaLnBrk="0" hangingPunct="0"/>
              <a:endParaRPr lang="he-IL">
                <a:latin typeface="Courier New" pitchFamily="49" charset="0"/>
              </a:endParaRPr>
            </a:p>
          </p:txBody>
        </p:sp>
        <p:sp>
          <p:nvSpPr>
            <p:cNvPr id="64553" name="Rectangle 50"/>
            <p:cNvSpPr>
              <a:spLocks noChangeArrowheads="1"/>
            </p:cNvSpPr>
            <p:nvPr/>
          </p:nvSpPr>
          <p:spPr bwMode="auto">
            <a:xfrm>
              <a:off x="3984" y="244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rtl="0" eaLnBrk="0" hangingPunct="0"/>
              <a:endParaRPr lang="he-IL">
                <a:latin typeface="Courier New" pitchFamily="49" charset="0"/>
              </a:endParaRPr>
            </a:p>
          </p:txBody>
        </p:sp>
        <p:sp>
          <p:nvSpPr>
            <p:cNvPr id="64554" name="Rectangle 51"/>
            <p:cNvSpPr>
              <a:spLocks noChangeArrowheads="1"/>
            </p:cNvSpPr>
            <p:nvPr/>
          </p:nvSpPr>
          <p:spPr bwMode="auto">
            <a:xfrm>
              <a:off x="3984" y="2736"/>
              <a:ext cx="1584" cy="240"/>
            </a:xfrm>
            <a:prstGeom prst="rect">
              <a:avLst/>
            </a:prstGeom>
            <a:solidFill>
              <a:schemeClr val="bg2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rtl="0" eaLnBrk="0" hangingPunct="0"/>
              <a:endParaRPr lang="he-IL">
                <a:latin typeface="Courier New" pitchFamily="49" charset="0"/>
              </a:endParaRPr>
            </a:p>
          </p:txBody>
        </p:sp>
        <p:sp>
          <p:nvSpPr>
            <p:cNvPr id="64555" name="Rectangle 52"/>
            <p:cNvSpPr>
              <a:spLocks noChangeArrowheads="1"/>
            </p:cNvSpPr>
            <p:nvPr/>
          </p:nvSpPr>
          <p:spPr bwMode="auto">
            <a:xfrm>
              <a:off x="3984" y="3024"/>
              <a:ext cx="1584" cy="240"/>
            </a:xfrm>
            <a:prstGeom prst="rect">
              <a:avLst/>
            </a:prstGeom>
            <a:solidFill>
              <a:schemeClr val="bg2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rtl="0" eaLnBrk="0" hangingPunct="0"/>
              <a:r>
                <a:rPr lang="en-US">
                  <a:latin typeface="Courier New" pitchFamily="49" charset="0"/>
                </a:rPr>
                <a:t>0x104</a:t>
              </a:r>
            </a:p>
          </p:txBody>
        </p:sp>
      </p:grp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7264400" cy="573088"/>
          </a:xfrm>
        </p:spPr>
        <p:txBody>
          <a:bodyPr/>
          <a:lstStyle/>
          <a:p>
            <a:pPr algn="r" rtl="1" eaLnBrk="1" hangingPunct="1">
              <a:defRPr/>
            </a:pPr>
            <a:r>
              <a:rPr lang="he-IL">
                <a:cs typeface="Arial" pitchFamily="34" charset="0"/>
              </a:rPr>
              <a:t>פעולות אריתמטיות – שני אופרנדים</a:t>
            </a:r>
            <a:endParaRPr lang="en-US">
              <a:cs typeface="Arial" pitchFamily="34" charset="0"/>
            </a:endParaRPr>
          </a:p>
        </p:txBody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458200" cy="5224462"/>
          </a:xfrm>
        </p:spPr>
        <p:txBody>
          <a:bodyPr/>
          <a:lstStyle/>
          <a:p>
            <a:pPr marL="560388" lvl="1" indent="-222250" defTabSz="895350" eaLnBrk="1" hangingPunct="1">
              <a:buFont typeface="Wingdings" pitchFamily="2" charset="2"/>
              <a:buNone/>
              <a:tabLst>
                <a:tab pos="1704975" algn="l"/>
                <a:tab pos="3676650" algn="l"/>
              </a:tabLst>
              <a:defRPr/>
            </a:pPr>
            <a:r>
              <a:rPr lang="he-IL" sz="2800" u="sng" dirty="0">
                <a:cs typeface="Arial" pitchFamily="34" charset="0"/>
              </a:rPr>
              <a:t>תבנית</a:t>
            </a:r>
            <a:r>
              <a:rPr lang="en-US" sz="2800" dirty="0"/>
              <a:t>		</a:t>
            </a:r>
            <a:r>
              <a:rPr lang="he-IL" sz="2800" u="sng" dirty="0">
                <a:cs typeface="Arial" pitchFamily="34" charset="0"/>
              </a:rPr>
              <a:t>מחשב את...</a:t>
            </a:r>
            <a:endParaRPr lang="en-US" sz="2800" u="sng" dirty="0">
              <a:cs typeface="Arial" pitchFamily="34" charset="0"/>
            </a:endParaRPr>
          </a:p>
          <a:p>
            <a:pPr marL="223838" indent="-223838" defTabSz="895350" eaLnBrk="1" hangingPunct="1">
              <a:tabLst>
                <a:tab pos="1704975" algn="l"/>
                <a:tab pos="3676650" algn="l"/>
              </a:tabLst>
              <a:defRPr/>
            </a:pPr>
            <a:endParaRPr lang="en-US" dirty="0"/>
          </a:p>
          <a:p>
            <a:pPr marL="560388" lvl="1" indent="-222250" defTabSz="895350" eaLnBrk="1" hangingPunct="1">
              <a:buFont typeface="Wingdings" pitchFamily="2" charset="2"/>
              <a:buNone/>
              <a:tabLst>
                <a:tab pos="1704975" algn="l"/>
                <a:tab pos="3498850" algn="l"/>
              </a:tabLst>
              <a:defRPr/>
            </a:pPr>
            <a:r>
              <a:rPr lang="en-US" dirty="0">
                <a:latin typeface="Courier New" pitchFamily="49" charset="0"/>
              </a:rPr>
              <a:t>add </a:t>
            </a:r>
            <a:r>
              <a:rPr lang="en-US" dirty="0"/>
              <a:t>   	</a:t>
            </a:r>
            <a:r>
              <a:rPr lang="en-US" i="1" dirty="0" err="1"/>
              <a:t>Src</a:t>
            </a:r>
            <a:r>
              <a:rPr lang="en-US" dirty="0" err="1"/>
              <a:t>,</a:t>
            </a:r>
            <a:r>
              <a:rPr lang="en-US" i="1" dirty="0" err="1"/>
              <a:t>Dest</a:t>
            </a:r>
            <a:r>
              <a:rPr lang="en-US" dirty="0"/>
              <a:t>	</a:t>
            </a:r>
            <a:r>
              <a:rPr lang="en-US" i="1" dirty="0" err="1"/>
              <a:t>Dest</a:t>
            </a:r>
            <a:r>
              <a:rPr lang="en-US" dirty="0">
                <a:latin typeface="Courier New" pitchFamily="49" charset="0"/>
              </a:rPr>
              <a:t> = </a:t>
            </a:r>
            <a:r>
              <a:rPr lang="en-US" i="1" dirty="0" err="1"/>
              <a:t>Dest</a:t>
            </a:r>
            <a:r>
              <a:rPr lang="en-US" dirty="0">
                <a:latin typeface="Courier New" pitchFamily="49" charset="0"/>
              </a:rPr>
              <a:t> + </a:t>
            </a:r>
            <a:r>
              <a:rPr lang="en-US" i="1" dirty="0" err="1"/>
              <a:t>Src</a:t>
            </a:r>
            <a:endParaRPr lang="en-US" i="1" dirty="0"/>
          </a:p>
          <a:p>
            <a:pPr marL="560388" lvl="1" indent="-222250" defTabSz="895350" eaLnBrk="1" hangingPunct="1">
              <a:buFont typeface="Wingdings" pitchFamily="2" charset="2"/>
              <a:buNone/>
              <a:tabLst>
                <a:tab pos="1704975" algn="l"/>
                <a:tab pos="3498850" algn="l"/>
              </a:tabLst>
              <a:defRPr/>
            </a:pPr>
            <a:r>
              <a:rPr lang="en-US" dirty="0">
                <a:latin typeface="Courier New" pitchFamily="49" charset="0"/>
              </a:rPr>
              <a:t>subtract	</a:t>
            </a:r>
            <a:r>
              <a:rPr lang="en-US" i="1" dirty="0" err="1"/>
              <a:t>Src</a:t>
            </a:r>
            <a:r>
              <a:rPr lang="en-US" dirty="0" err="1"/>
              <a:t>,</a:t>
            </a:r>
            <a:r>
              <a:rPr lang="en-US" i="1" dirty="0" err="1"/>
              <a:t>Dest</a:t>
            </a:r>
            <a:r>
              <a:rPr lang="en-US" dirty="0"/>
              <a:t>	</a:t>
            </a:r>
            <a:r>
              <a:rPr lang="en-US" i="1" dirty="0" err="1"/>
              <a:t>Dest</a:t>
            </a:r>
            <a:r>
              <a:rPr lang="en-US" dirty="0">
                <a:latin typeface="Courier New" pitchFamily="49" charset="0"/>
              </a:rPr>
              <a:t> = </a:t>
            </a:r>
            <a:r>
              <a:rPr lang="en-US" i="1" dirty="0" err="1"/>
              <a:t>Dest</a:t>
            </a:r>
            <a:r>
              <a:rPr lang="en-US" dirty="0">
                <a:latin typeface="Courier New" pitchFamily="49" charset="0"/>
              </a:rPr>
              <a:t> - </a:t>
            </a:r>
            <a:r>
              <a:rPr lang="en-US" i="1" dirty="0" err="1"/>
              <a:t>Src</a:t>
            </a:r>
            <a:endParaRPr lang="en-US" i="1" dirty="0"/>
          </a:p>
          <a:p>
            <a:pPr marL="560388" lvl="1" indent="-222250" defTabSz="895350" eaLnBrk="1" hangingPunct="1">
              <a:buFont typeface="Wingdings" pitchFamily="2" charset="2"/>
              <a:buNone/>
              <a:tabLst>
                <a:tab pos="1704975" algn="l"/>
                <a:tab pos="3498850" algn="l"/>
              </a:tabLst>
              <a:defRPr/>
            </a:pPr>
            <a:r>
              <a:rPr lang="en-US" dirty="0">
                <a:latin typeface="Courier New" pitchFamily="49" charset="0"/>
              </a:rPr>
              <a:t>multiply</a:t>
            </a:r>
            <a:r>
              <a:rPr lang="en-US" dirty="0"/>
              <a:t> 	</a:t>
            </a:r>
            <a:r>
              <a:rPr lang="en-US" i="1" dirty="0" err="1"/>
              <a:t>Src</a:t>
            </a:r>
            <a:r>
              <a:rPr lang="en-US" dirty="0" err="1"/>
              <a:t>,</a:t>
            </a:r>
            <a:r>
              <a:rPr lang="en-US" i="1" dirty="0" err="1"/>
              <a:t>Dest</a:t>
            </a:r>
            <a:r>
              <a:rPr lang="en-US" dirty="0"/>
              <a:t>	</a:t>
            </a:r>
            <a:r>
              <a:rPr lang="en-US" i="1" dirty="0" err="1"/>
              <a:t>Dest</a:t>
            </a:r>
            <a:r>
              <a:rPr lang="en-US" dirty="0">
                <a:latin typeface="Courier New" pitchFamily="49" charset="0"/>
              </a:rPr>
              <a:t> = </a:t>
            </a:r>
            <a:r>
              <a:rPr lang="en-US" i="1" dirty="0" err="1"/>
              <a:t>Dest</a:t>
            </a:r>
            <a:r>
              <a:rPr lang="en-US" dirty="0">
                <a:latin typeface="Courier New" pitchFamily="49" charset="0"/>
              </a:rPr>
              <a:t> * </a:t>
            </a:r>
            <a:r>
              <a:rPr lang="en-US" i="1" dirty="0" err="1"/>
              <a:t>Src</a:t>
            </a:r>
            <a:endParaRPr lang="en-US" dirty="0"/>
          </a:p>
          <a:p>
            <a:pPr marL="560388" lvl="1" indent="-222250" defTabSz="895350" eaLnBrk="1" hangingPunct="1">
              <a:buFont typeface="Wingdings" pitchFamily="2" charset="2"/>
              <a:buNone/>
              <a:tabLst>
                <a:tab pos="1704975" algn="l"/>
                <a:tab pos="3498850" algn="l"/>
                <a:tab pos="6461125" algn="l"/>
              </a:tabLst>
              <a:defRPr/>
            </a:pPr>
            <a:r>
              <a:rPr lang="en-US" dirty="0" err="1">
                <a:latin typeface="Courier New" pitchFamily="49" charset="0"/>
              </a:rPr>
              <a:t>shiftal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/>
              <a:t> 	</a:t>
            </a:r>
            <a:r>
              <a:rPr lang="en-US" i="1" dirty="0" err="1"/>
              <a:t>Src</a:t>
            </a:r>
            <a:r>
              <a:rPr lang="en-US" dirty="0" err="1"/>
              <a:t>,</a:t>
            </a:r>
            <a:r>
              <a:rPr lang="en-US" i="1" dirty="0" err="1"/>
              <a:t>Dest</a:t>
            </a:r>
            <a:r>
              <a:rPr lang="en-US" dirty="0"/>
              <a:t>	</a:t>
            </a:r>
            <a:r>
              <a:rPr lang="en-US" i="1" dirty="0" err="1"/>
              <a:t>Dest</a:t>
            </a:r>
            <a:r>
              <a:rPr lang="en-US" dirty="0">
                <a:latin typeface="Courier New" pitchFamily="49" charset="0"/>
              </a:rPr>
              <a:t> = </a:t>
            </a:r>
            <a:r>
              <a:rPr lang="en-US" i="1" dirty="0" err="1"/>
              <a:t>Dest</a:t>
            </a:r>
            <a:r>
              <a:rPr lang="en-US" dirty="0">
                <a:latin typeface="Courier New" pitchFamily="49" charset="0"/>
              </a:rPr>
              <a:t> &lt;&lt; </a:t>
            </a:r>
            <a:r>
              <a:rPr lang="en-US" i="1" dirty="0" err="1"/>
              <a:t>Src</a:t>
            </a:r>
            <a:r>
              <a:rPr lang="en-US" i="1" dirty="0"/>
              <a:t>	</a:t>
            </a:r>
            <a:r>
              <a:rPr lang="en-US" sz="1800" dirty="0">
                <a:solidFill>
                  <a:schemeClr val="accent1"/>
                </a:solidFill>
              </a:rPr>
              <a:t>Also called  </a:t>
            </a:r>
            <a:r>
              <a:rPr lang="en-US" sz="1800" dirty="0" err="1">
                <a:solidFill>
                  <a:srgbClr val="002060"/>
                </a:solidFill>
                <a:latin typeface="Courier New" pitchFamily="49" charset="0"/>
              </a:rPr>
              <a:t>shll</a:t>
            </a:r>
            <a:endParaRPr lang="en-US" sz="1800" dirty="0">
              <a:solidFill>
                <a:srgbClr val="002060"/>
              </a:solidFill>
            </a:endParaRPr>
          </a:p>
          <a:p>
            <a:pPr marL="560388" lvl="1" indent="-222250" defTabSz="895350" eaLnBrk="1" hangingPunct="1">
              <a:buFont typeface="Wingdings" pitchFamily="2" charset="2"/>
              <a:buNone/>
              <a:tabLst>
                <a:tab pos="1704975" algn="l"/>
                <a:tab pos="3498850" algn="l"/>
                <a:tab pos="6461125" algn="l"/>
              </a:tabLst>
              <a:defRPr/>
            </a:pPr>
            <a:r>
              <a:rPr lang="en-US" dirty="0" err="1">
                <a:latin typeface="Courier New" pitchFamily="49" charset="0"/>
              </a:rPr>
              <a:t>shiftar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/>
              <a:t> 	</a:t>
            </a:r>
            <a:r>
              <a:rPr lang="en-US" i="1" dirty="0" err="1"/>
              <a:t>Src</a:t>
            </a:r>
            <a:r>
              <a:rPr lang="en-US" dirty="0" err="1"/>
              <a:t>,</a:t>
            </a:r>
            <a:r>
              <a:rPr lang="en-US" i="1" dirty="0" err="1"/>
              <a:t>Dest</a:t>
            </a:r>
            <a:r>
              <a:rPr lang="en-US" dirty="0"/>
              <a:t>	</a:t>
            </a:r>
            <a:r>
              <a:rPr lang="en-US" i="1" dirty="0" err="1"/>
              <a:t>Dest</a:t>
            </a:r>
            <a:r>
              <a:rPr lang="en-US" dirty="0">
                <a:latin typeface="Courier New" pitchFamily="49" charset="0"/>
              </a:rPr>
              <a:t> = </a:t>
            </a:r>
            <a:r>
              <a:rPr lang="en-US" i="1" dirty="0" err="1"/>
              <a:t>Dest</a:t>
            </a:r>
            <a:r>
              <a:rPr lang="en-US" dirty="0">
                <a:latin typeface="Courier New" pitchFamily="49" charset="0"/>
              </a:rPr>
              <a:t> &gt;&gt; </a:t>
            </a:r>
            <a:r>
              <a:rPr lang="en-US" i="1" dirty="0" err="1"/>
              <a:t>Src</a:t>
            </a:r>
            <a:r>
              <a:rPr lang="en-US" i="1" dirty="0"/>
              <a:t>	</a:t>
            </a:r>
            <a:r>
              <a:rPr lang="en-US" sz="1800" dirty="0">
                <a:solidFill>
                  <a:schemeClr val="accent1"/>
                </a:solidFill>
              </a:rPr>
              <a:t>Arithmetic</a:t>
            </a:r>
          </a:p>
          <a:p>
            <a:pPr marL="560388" lvl="1" indent="-222250" defTabSz="895350" eaLnBrk="1" hangingPunct="1">
              <a:buFont typeface="Wingdings" pitchFamily="2" charset="2"/>
              <a:buNone/>
              <a:tabLst>
                <a:tab pos="1704975" algn="l"/>
                <a:tab pos="3498850" algn="l"/>
                <a:tab pos="6461125" algn="l"/>
              </a:tabLst>
              <a:defRPr/>
            </a:pPr>
            <a:r>
              <a:rPr lang="en-US" dirty="0" err="1">
                <a:latin typeface="Courier New" pitchFamily="49" charset="0"/>
              </a:rPr>
              <a:t>shiftr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/>
              <a:t> 	</a:t>
            </a:r>
            <a:r>
              <a:rPr lang="en-US" i="1" dirty="0" err="1"/>
              <a:t>Src</a:t>
            </a:r>
            <a:r>
              <a:rPr lang="en-US" dirty="0" err="1"/>
              <a:t>,</a:t>
            </a:r>
            <a:r>
              <a:rPr lang="en-US" i="1" dirty="0" err="1"/>
              <a:t>Dest</a:t>
            </a:r>
            <a:r>
              <a:rPr lang="en-US" dirty="0"/>
              <a:t>	</a:t>
            </a:r>
            <a:r>
              <a:rPr lang="en-US" i="1" dirty="0" err="1"/>
              <a:t>Dest</a:t>
            </a:r>
            <a:r>
              <a:rPr lang="en-US" dirty="0">
                <a:latin typeface="Courier New" pitchFamily="49" charset="0"/>
              </a:rPr>
              <a:t> = </a:t>
            </a:r>
            <a:r>
              <a:rPr lang="en-US" i="1" dirty="0" err="1"/>
              <a:t>Dest</a:t>
            </a:r>
            <a:r>
              <a:rPr lang="en-US" dirty="0">
                <a:latin typeface="Courier New" pitchFamily="49" charset="0"/>
              </a:rPr>
              <a:t> &gt;&gt; </a:t>
            </a:r>
            <a:r>
              <a:rPr lang="en-US" i="1" dirty="0" err="1"/>
              <a:t>Src</a:t>
            </a:r>
            <a:r>
              <a:rPr lang="en-US" dirty="0"/>
              <a:t>	</a:t>
            </a:r>
            <a:r>
              <a:rPr lang="en-US" sz="1800" dirty="0">
                <a:solidFill>
                  <a:schemeClr val="accent1"/>
                </a:solidFill>
              </a:rPr>
              <a:t>Logical</a:t>
            </a:r>
          </a:p>
          <a:p>
            <a:pPr marL="560388" lvl="1" indent="-222250" defTabSz="895350" eaLnBrk="1" hangingPunct="1">
              <a:buFont typeface="Wingdings" pitchFamily="2" charset="2"/>
              <a:buNone/>
              <a:tabLst>
                <a:tab pos="1704975" algn="l"/>
                <a:tab pos="3498850" algn="l"/>
              </a:tabLst>
              <a:defRPr/>
            </a:pPr>
            <a:r>
              <a:rPr lang="en-US" dirty="0" err="1">
                <a:latin typeface="Courier New" pitchFamily="49" charset="0"/>
              </a:rPr>
              <a:t>xor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/>
              <a:t> 	</a:t>
            </a:r>
            <a:r>
              <a:rPr lang="en-US" i="1" dirty="0" err="1"/>
              <a:t>Src</a:t>
            </a:r>
            <a:r>
              <a:rPr lang="en-US" dirty="0" err="1"/>
              <a:t>,</a:t>
            </a:r>
            <a:r>
              <a:rPr lang="en-US" i="1" dirty="0" err="1"/>
              <a:t>Dest</a:t>
            </a:r>
            <a:r>
              <a:rPr lang="en-US" dirty="0"/>
              <a:t>	</a:t>
            </a:r>
            <a:r>
              <a:rPr lang="en-US" i="1" dirty="0" err="1"/>
              <a:t>Dest</a:t>
            </a:r>
            <a:r>
              <a:rPr lang="en-US" dirty="0">
                <a:latin typeface="Courier New" pitchFamily="49" charset="0"/>
              </a:rPr>
              <a:t> = </a:t>
            </a:r>
            <a:r>
              <a:rPr lang="en-US" i="1" dirty="0" err="1"/>
              <a:t>Dest</a:t>
            </a:r>
            <a:r>
              <a:rPr lang="en-US" dirty="0">
                <a:latin typeface="Courier New" pitchFamily="49" charset="0"/>
              </a:rPr>
              <a:t> ^ </a:t>
            </a:r>
            <a:r>
              <a:rPr lang="en-US" i="1" dirty="0" err="1"/>
              <a:t>Src</a:t>
            </a:r>
            <a:endParaRPr lang="en-US" dirty="0"/>
          </a:p>
          <a:p>
            <a:pPr marL="560388" lvl="1" indent="-222250" defTabSz="895350" eaLnBrk="1" hangingPunct="1">
              <a:buFont typeface="Wingdings" pitchFamily="2" charset="2"/>
              <a:buNone/>
              <a:tabLst>
                <a:tab pos="1704975" algn="l"/>
                <a:tab pos="3498850" algn="l"/>
              </a:tabLst>
              <a:defRPr/>
            </a:pPr>
            <a:r>
              <a:rPr lang="en-US" dirty="0">
                <a:latin typeface="Courier New" pitchFamily="49" charset="0"/>
              </a:rPr>
              <a:t>and </a:t>
            </a:r>
            <a:r>
              <a:rPr lang="en-US" dirty="0"/>
              <a:t> 	</a:t>
            </a:r>
            <a:r>
              <a:rPr lang="en-US" i="1" dirty="0" err="1"/>
              <a:t>Src</a:t>
            </a:r>
            <a:r>
              <a:rPr lang="en-US" dirty="0" err="1"/>
              <a:t>,</a:t>
            </a:r>
            <a:r>
              <a:rPr lang="en-US" i="1" dirty="0" err="1"/>
              <a:t>Dest</a:t>
            </a:r>
            <a:r>
              <a:rPr lang="en-US" dirty="0"/>
              <a:t>	</a:t>
            </a:r>
            <a:r>
              <a:rPr lang="en-US" i="1" dirty="0" err="1"/>
              <a:t>Dest</a:t>
            </a:r>
            <a:r>
              <a:rPr lang="en-US" dirty="0">
                <a:latin typeface="Courier New" pitchFamily="49" charset="0"/>
              </a:rPr>
              <a:t> = </a:t>
            </a:r>
            <a:r>
              <a:rPr lang="en-US" i="1" dirty="0" err="1"/>
              <a:t>Dest</a:t>
            </a:r>
            <a:r>
              <a:rPr lang="en-US" dirty="0">
                <a:latin typeface="Courier New" pitchFamily="49" charset="0"/>
              </a:rPr>
              <a:t> &amp; </a:t>
            </a:r>
            <a:r>
              <a:rPr lang="en-US" i="1" dirty="0" err="1"/>
              <a:t>Src</a:t>
            </a:r>
            <a:endParaRPr lang="en-US" dirty="0"/>
          </a:p>
          <a:p>
            <a:pPr marL="560388" lvl="1" indent="-222250" defTabSz="895350" eaLnBrk="1" hangingPunct="1">
              <a:buFont typeface="Wingdings" pitchFamily="2" charset="2"/>
              <a:buNone/>
              <a:tabLst>
                <a:tab pos="1704975" algn="l"/>
                <a:tab pos="3498850" algn="l"/>
              </a:tabLst>
              <a:defRPr/>
            </a:pPr>
            <a:r>
              <a:rPr lang="en-US" dirty="0">
                <a:latin typeface="Courier New" pitchFamily="49" charset="0"/>
              </a:rPr>
              <a:t>or  </a:t>
            </a:r>
            <a:r>
              <a:rPr lang="en-US" dirty="0"/>
              <a:t> 	</a:t>
            </a:r>
            <a:r>
              <a:rPr lang="en-US" i="1" dirty="0" err="1"/>
              <a:t>Src</a:t>
            </a:r>
            <a:r>
              <a:rPr lang="en-US" dirty="0" err="1"/>
              <a:t>,</a:t>
            </a:r>
            <a:r>
              <a:rPr lang="en-US" i="1" dirty="0" err="1"/>
              <a:t>Dest</a:t>
            </a:r>
            <a:r>
              <a:rPr lang="en-US" dirty="0"/>
              <a:t>	</a:t>
            </a:r>
            <a:r>
              <a:rPr lang="en-US" i="1" dirty="0" err="1"/>
              <a:t>Dest</a:t>
            </a:r>
            <a:r>
              <a:rPr lang="en-US" dirty="0">
                <a:latin typeface="Courier New" pitchFamily="49" charset="0"/>
              </a:rPr>
              <a:t> = </a:t>
            </a:r>
            <a:r>
              <a:rPr lang="en-US" i="1" dirty="0" err="1"/>
              <a:t>Dest</a:t>
            </a:r>
            <a:r>
              <a:rPr lang="en-US" dirty="0">
                <a:latin typeface="Courier New" pitchFamily="49" charset="0"/>
              </a:rPr>
              <a:t> | </a:t>
            </a:r>
            <a:r>
              <a:rPr lang="en-US" i="1" dirty="0" err="1"/>
              <a:t>Src</a:t>
            </a:r>
            <a:endParaRPr lang="en-US" dirty="0"/>
          </a:p>
        </p:txBody>
      </p:sp>
    </p:spTree>
  </p:cSld>
  <p:clrMapOvr>
    <a:masterClrMapping/>
  </p:clrMapOvr>
  <p:transition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7188200" cy="573088"/>
          </a:xfrm>
        </p:spPr>
        <p:txBody>
          <a:bodyPr/>
          <a:lstStyle/>
          <a:p>
            <a:pPr algn="r" rtl="1" eaLnBrk="1" hangingPunct="1">
              <a:defRPr/>
            </a:pPr>
            <a:r>
              <a:rPr lang="he-IL">
                <a:cs typeface="Arial" pitchFamily="34" charset="0"/>
              </a:rPr>
              <a:t>פעולות אריתמטיות – אופרנד אחד</a:t>
            </a:r>
            <a:endParaRPr lang="en-US">
              <a:cs typeface="Arial" pitchFamily="34" charset="0"/>
            </a:endParaRP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60388" lvl="1" indent="-222250" defTabSz="895350" eaLnBrk="1" hangingPunct="1">
              <a:buFont typeface="Wingdings" pitchFamily="2" charset="2"/>
              <a:buNone/>
              <a:tabLst>
                <a:tab pos="1971675" algn="l"/>
                <a:tab pos="3771900" algn="l"/>
              </a:tabLst>
              <a:defRPr/>
            </a:pPr>
            <a:r>
              <a:rPr lang="he-IL" sz="2800" u="sng">
                <a:cs typeface="Arial" pitchFamily="34" charset="0"/>
              </a:rPr>
              <a:t>תבנית</a:t>
            </a:r>
            <a:r>
              <a:rPr lang="en-US" sz="2800"/>
              <a:t>	</a:t>
            </a:r>
            <a:r>
              <a:rPr lang="he-IL" sz="2800" u="sng">
                <a:cs typeface="Arial" pitchFamily="34" charset="0"/>
              </a:rPr>
              <a:t>מחשב את...</a:t>
            </a:r>
            <a:r>
              <a:rPr lang="he-IL" sz="2800">
                <a:cs typeface="Arial" pitchFamily="34" charset="0"/>
              </a:rPr>
              <a:t>                </a:t>
            </a:r>
            <a:r>
              <a:rPr lang="en-US" sz="2800" u="sng">
                <a:cs typeface="Arial" pitchFamily="34" charset="0"/>
              </a:rPr>
              <a:t>	</a:t>
            </a:r>
          </a:p>
          <a:p>
            <a:pPr marL="223838" indent="-223838" defTabSz="895350" eaLnBrk="1" hangingPunct="1">
              <a:tabLst>
                <a:tab pos="1971675" algn="l"/>
                <a:tab pos="3771900" algn="l"/>
              </a:tabLst>
              <a:defRPr/>
            </a:pPr>
            <a:r>
              <a:rPr lang="en-US"/>
              <a:t> </a:t>
            </a:r>
          </a:p>
          <a:p>
            <a:pPr marL="560388" lvl="1" indent="-222250" defTabSz="895350" eaLnBrk="1" hangingPunct="1">
              <a:buFont typeface="Wingdings" pitchFamily="2" charset="2"/>
              <a:buNone/>
              <a:tabLst>
                <a:tab pos="1971675" algn="l"/>
                <a:tab pos="3771900" algn="l"/>
              </a:tabLst>
              <a:defRPr/>
            </a:pPr>
            <a:r>
              <a:rPr lang="en-US">
                <a:latin typeface="Courier New" pitchFamily="49" charset="0"/>
              </a:rPr>
              <a:t>increment</a:t>
            </a:r>
            <a:r>
              <a:rPr lang="en-US"/>
              <a:t> 	</a:t>
            </a:r>
            <a:r>
              <a:rPr lang="en-US" i="1"/>
              <a:t>Dest</a:t>
            </a:r>
            <a:r>
              <a:rPr lang="en-US"/>
              <a:t>	</a:t>
            </a:r>
            <a:r>
              <a:rPr lang="en-US" i="1"/>
              <a:t>Dest</a:t>
            </a:r>
            <a:r>
              <a:rPr lang="en-US">
                <a:latin typeface="Courier New" pitchFamily="49" charset="0"/>
              </a:rPr>
              <a:t> = </a:t>
            </a:r>
            <a:r>
              <a:rPr lang="en-US" i="1"/>
              <a:t>Dest</a:t>
            </a:r>
            <a:r>
              <a:rPr lang="en-US">
                <a:latin typeface="Courier New" pitchFamily="49" charset="0"/>
              </a:rPr>
              <a:t> + 1</a:t>
            </a:r>
          </a:p>
          <a:p>
            <a:pPr marL="560388" lvl="1" indent="-222250" defTabSz="895350" eaLnBrk="1" hangingPunct="1">
              <a:buFont typeface="Wingdings" pitchFamily="2" charset="2"/>
              <a:buNone/>
              <a:tabLst>
                <a:tab pos="1971675" algn="l"/>
                <a:tab pos="3771900" algn="l"/>
              </a:tabLst>
              <a:defRPr/>
            </a:pPr>
            <a:r>
              <a:rPr lang="en-US">
                <a:latin typeface="Courier New" pitchFamily="49" charset="0"/>
              </a:rPr>
              <a:t>decrement</a:t>
            </a:r>
            <a:r>
              <a:rPr lang="en-US"/>
              <a:t> 	</a:t>
            </a:r>
            <a:r>
              <a:rPr lang="en-US" i="1"/>
              <a:t>Dest</a:t>
            </a:r>
            <a:r>
              <a:rPr lang="en-US"/>
              <a:t>	</a:t>
            </a:r>
            <a:r>
              <a:rPr lang="en-US" i="1"/>
              <a:t>Dest</a:t>
            </a:r>
            <a:r>
              <a:rPr lang="en-US">
                <a:latin typeface="Courier New" pitchFamily="49" charset="0"/>
              </a:rPr>
              <a:t> = </a:t>
            </a:r>
            <a:r>
              <a:rPr lang="en-US" i="1"/>
              <a:t>Dest</a:t>
            </a:r>
            <a:r>
              <a:rPr lang="en-US">
                <a:latin typeface="Courier New" pitchFamily="49" charset="0"/>
              </a:rPr>
              <a:t> - 1</a:t>
            </a:r>
          </a:p>
          <a:p>
            <a:pPr marL="560388" lvl="1" indent="-222250" defTabSz="895350" eaLnBrk="1" hangingPunct="1">
              <a:buFont typeface="Wingdings" pitchFamily="2" charset="2"/>
              <a:buNone/>
              <a:tabLst>
                <a:tab pos="1971675" algn="l"/>
                <a:tab pos="3771900" algn="l"/>
              </a:tabLst>
              <a:defRPr/>
            </a:pPr>
            <a:r>
              <a:rPr lang="en-US">
                <a:latin typeface="Courier New" pitchFamily="49" charset="0"/>
              </a:rPr>
              <a:t>negate</a:t>
            </a:r>
            <a:r>
              <a:rPr lang="en-US"/>
              <a:t>       	</a:t>
            </a:r>
            <a:r>
              <a:rPr lang="en-US" i="1"/>
              <a:t>Dest</a:t>
            </a:r>
            <a:r>
              <a:rPr lang="en-US"/>
              <a:t>	</a:t>
            </a:r>
            <a:r>
              <a:rPr lang="en-US" i="1"/>
              <a:t>Dest</a:t>
            </a:r>
            <a:r>
              <a:rPr lang="en-US">
                <a:latin typeface="Courier New" pitchFamily="49" charset="0"/>
              </a:rPr>
              <a:t> = - </a:t>
            </a:r>
            <a:r>
              <a:rPr lang="en-US" i="1"/>
              <a:t>Dest</a:t>
            </a:r>
            <a:endParaRPr lang="en-US">
              <a:latin typeface="Courier New" pitchFamily="49" charset="0"/>
            </a:endParaRPr>
          </a:p>
          <a:p>
            <a:pPr marL="560388" lvl="1" indent="-222250" defTabSz="895350" eaLnBrk="1" hangingPunct="1">
              <a:buFont typeface="Wingdings" pitchFamily="2" charset="2"/>
              <a:buNone/>
              <a:tabLst>
                <a:tab pos="1971675" algn="l"/>
                <a:tab pos="3771900" algn="l"/>
              </a:tabLst>
              <a:defRPr/>
            </a:pPr>
            <a:r>
              <a:rPr lang="en-US">
                <a:latin typeface="Courier New" pitchFamily="49" charset="0"/>
              </a:rPr>
              <a:t>not</a:t>
            </a:r>
            <a:r>
              <a:rPr lang="en-US"/>
              <a:t>              	</a:t>
            </a:r>
            <a:r>
              <a:rPr lang="en-US" i="1"/>
              <a:t>Dest</a:t>
            </a:r>
            <a:r>
              <a:rPr lang="en-US"/>
              <a:t>	</a:t>
            </a:r>
            <a:r>
              <a:rPr lang="en-US" i="1"/>
              <a:t>Dest</a:t>
            </a:r>
            <a:r>
              <a:rPr lang="en-US">
                <a:latin typeface="Courier New" pitchFamily="49" charset="0"/>
              </a:rPr>
              <a:t> = ~ </a:t>
            </a:r>
            <a:r>
              <a:rPr lang="en-US" i="1"/>
              <a:t>Dest</a:t>
            </a:r>
            <a:endParaRPr lang="en-US"/>
          </a:p>
        </p:txBody>
      </p:sp>
    </p:spTree>
  </p:cSld>
  <p:clrMapOvr>
    <a:masterClrMapping/>
  </p:clrMapOvr>
  <p:transition spd="med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5905500" cy="573088"/>
          </a:xfrm>
        </p:spPr>
        <p:txBody>
          <a:bodyPr/>
          <a:lstStyle/>
          <a:p>
            <a:pPr algn="r" rtl="1" eaLnBrk="1" hangingPunct="1">
              <a:defRPr/>
            </a:pPr>
            <a:r>
              <a:rPr lang="he-IL">
                <a:cs typeface="Arial" pitchFamily="34" charset="0"/>
              </a:rPr>
              <a:t>דוגמה נוספת</a:t>
            </a:r>
            <a:endParaRPr lang="en-US">
              <a:cs typeface="Arial" pitchFamily="34" charset="0"/>
            </a:endParaRPr>
          </a:p>
        </p:txBody>
      </p:sp>
      <p:sp>
        <p:nvSpPr>
          <p:cNvPr id="67586" name="Rectangle 3"/>
          <p:cNvSpPr>
            <a:spLocks noChangeArrowheads="1"/>
          </p:cNvSpPr>
          <p:nvPr/>
        </p:nvSpPr>
        <p:spPr bwMode="auto">
          <a:xfrm>
            <a:off x="381000" y="1447800"/>
            <a:ext cx="3733800" cy="2298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 rtl="0" eaLnBrk="0" hangingPunct="0">
              <a:tabLst>
                <a:tab pos="457200" algn="l"/>
                <a:tab pos="1485900" algn="l"/>
              </a:tabLst>
            </a:pP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 logical(</a:t>
            </a: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 x, </a:t>
            </a: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 y)</a:t>
            </a:r>
          </a:p>
          <a:p>
            <a:pPr algn="l" rtl="0"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{</a:t>
            </a:r>
          </a:p>
          <a:p>
            <a:pPr algn="l" rtl="0"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 t1 = </a:t>
            </a:r>
            <a:r>
              <a:rPr lang="en-US" dirty="0" err="1">
                <a:latin typeface="Courier New" pitchFamily="49" charset="0"/>
              </a:rPr>
              <a:t>x^y</a:t>
            </a:r>
            <a:r>
              <a:rPr lang="en-US" dirty="0">
                <a:latin typeface="Courier New" pitchFamily="49" charset="0"/>
              </a:rPr>
              <a:t>;</a:t>
            </a:r>
          </a:p>
          <a:p>
            <a:pPr algn="l" rtl="0"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 t2 = t1 &gt;&gt; 17;</a:t>
            </a:r>
          </a:p>
          <a:p>
            <a:pPr algn="l" rtl="0"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 mask = (1&lt;&lt;13) - 7;</a:t>
            </a:r>
          </a:p>
          <a:p>
            <a:pPr algn="l" rtl="0"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rval</a:t>
            </a:r>
            <a:r>
              <a:rPr lang="en-US" dirty="0">
                <a:latin typeface="Courier New" pitchFamily="49" charset="0"/>
              </a:rPr>
              <a:t> = t2 &amp; mask;</a:t>
            </a:r>
          </a:p>
          <a:p>
            <a:pPr algn="l" rtl="0"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return </a:t>
            </a:r>
            <a:r>
              <a:rPr lang="en-US" dirty="0" err="1">
                <a:latin typeface="Courier New" pitchFamily="49" charset="0"/>
              </a:rPr>
              <a:t>rval</a:t>
            </a:r>
            <a:r>
              <a:rPr lang="en-US" dirty="0">
                <a:latin typeface="Courier New" pitchFamily="49" charset="0"/>
              </a:rPr>
              <a:t>;</a:t>
            </a:r>
          </a:p>
          <a:p>
            <a:pPr algn="l" rtl="0"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}</a:t>
            </a:r>
          </a:p>
        </p:txBody>
      </p:sp>
      <p:sp>
        <p:nvSpPr>
          <p:cNvPr id="67587" name="Rectangle 4"/>
          <p:cNvSpPr>
            <a:spLocks noChangeArrowheads="1"/>
          </p:cNvSpPr>
          <p:nvPr/>
        </p:nvSpPr>
        <p:spPr bwMode="auto">
          <a:xfrm>
            <a:off x="457200" y="4087966"/>
            <a:ext cx="41148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algn="l" rtl="0"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logical (Body only):</a:t>
            </a:r>
          </a:p>
          <a:p>
            <a:pPr algn="l" rtl="0"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	</a:t>
            </a:r>
          </a:p>
          <a:p>
            <a:pPr algn="l" rtl="0"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	move 8(R8),R1</a:t>
            </a:r>
          </a:p>
          <a:p>
            <a:pPr algn="l" rtl="0"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</a:rPr>
              <a:t>xor</a:t>
            </a:r>
            <a:r>
              <a:rPr lang="en-US" dirty="0">
                <a:latin typeface="Courier New" pitchFamily="49" charset="0"/>
              </a:rPr>
              <a:t> 12(R8),R1</a:t>
            </a:r>
          </a:p>
          <a:p>
            <a:pPr algn="l" rtl="0"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</a:rPr>
              <a:t>shiftar</a:t>
            </a:r>
            <a:r>
              <a:rPr lang="en-US" dirty="0">
                <a:latin typeface="Courier New" pitchFamily="49" charset="0"/>
              </a:rPr>
              <a:t> $17,R1</a:t>
            </a:r>
          </a:p>
          <a:p>
            <a:pPr algn="l" rtl="0"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	and $8185,R1</a:t>
            </a:r>
          </a:p>
          <a:p>
            <a:pPr algn="l" rtl="0" eaLnBrk="0" hangingPunct="0">
              <a:tabLst>
                <a:tab pos="457200" algn="l"/>
                <a:tab pos="1485900" algn="l"/>
              </a:tabLst>
            </a:pPr>
            <a:endParaRPr lang="en-US" dirty="0">
              <a:latin typeface="Courier New" pitchFamily="49" charset="0"/>
            </a:endParaRPr>
          </a:p>
          <a:p>
            <a:pPr algn="l" rtl="0" eaLnBrk="0" hangingPunct="0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	</a:t>
            </a:r>
          </a:p>
        </p:txBody>
      </p:sp>
      <p:sp>
        <p:nvSpPr>
          <p:cNvPr id="166923" name="Rectangle 11"/>
          <p:cNvSpPr>
            <a:spLocks noChangeArrowheads="1"/>
          </p:cNvSpPr>
          <p:nvPr/>
        </p:nvSpPr>
        <p:spPr bwMode="auto">
          <a:xfrm>
            <a:off x="3923928" y="4611483"/>
            <a:ext cx="29718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algn="l" rtl="0" eaLnBrk="0" hangingPunct="0">
              <a:tabLst>
                <a:tab pos="114300" algn="l"/>
                <a:tab pos="3149600" algn="l"/>
                <a:tab pos="4978400" algn="l"/>
              </a:tabLst>
            </a:pPr>
            <a:r>
              <a:rPr lang="en-US" dirty="0">
                <a:latin typeface="Courier New" pitchFamily="49" charset="0"/>
              </a:rPr>
              <a:t>R1 = x</a:t>
            </a:r>
          </a:p>
          <a:p>
            <a:pPr algn="l" rtl="0" eaLnBrk="0" hangingPunct="0">
              <a:tabLst>
                <a:tab pos="114300" algn="l"/>
                <a:tab pos="2151063" algn="l"/>
                <a:tab pos="4978400" algn="l"/>
              </a:tabLst>
            </a:pPr>
            <a:r>
              <a:rPr lang="en-US" dirty="0">
                <a:latin typeface="Courier New" pitchFamily="49" charset="0"/>
              </a:rPr>
              <a:t>R1 = </a:t>
            </a:r>
            <a:r>
              <a:rPr lang="en-US" dirty="0" err="1">
                <a:latin typeface="Courier New" pitchFamily="49" charset="0"/>
              </a:rPr>
              <a:t>x^y</a:t>
            </a:r>
            <a:r>
              <a:rPr lang="en-US" dirty="0">
                <a:latin typeface="Courier New" pitchFamily="49" charset="0"/>
              </a:rPr>
              <a:t>	(t1)</a:t>
            </a:r>
          </a:p>
          <a:p>
            <a:pPr algn="l" rtl="0" eaLnBrk="0" hangingPunct="0">
              <a:tabLst>
                <a:tab pos="114300" algn="l"/>
                <a:tab pos="2151063" algn="l"/>
                <a:tab pos="4978400" algn="l"/>
              </a:tabLst>
            </a:pPr>
            <a:r>
              <a:rPr lang="en-US" dirty="0">
                <a:latin typeface="Courier New" pitchFamily="49" charset="0"/>
              </a:rPr>
              <a:t>R1 = t1&gt;&gt;17	(t2)</a:t>
            </a:r>
          </a:p>
          <a:p>
            <a:pPr algn="l" rtl="0" eaLnBrk="0" hangingPunct="0">
              <a:tabLst>
                <a:tab pos="114300" algn="l"/>
                <a:tab pos="3149600" algn="l"/>
                <a:tab pos="4978400" algn="l"/>
              </a:tabLst>
            </a:pPr>
            <a:r>
              <a:rPr lang="en-US" dirty="0">
                <a:latin typeface="Courier New" pitchFamily="49" charset="0"/>
              </a:rPr>
              <a:t>R1 = t2 &amp; 8185</a:t>
            </a:r>
          </a:p>
        </p:txBody>
      </p:sp>
      <p:sp>
        <p:nvSpPr>
          <p:cNvPr id="67591" name="AutoShape 13"/>
          <p:cNvSpPr>
            <a:spLocks noChangeArrowheads="1"/>
          </p:cNvSpPr>
          <p:nvPr/>
        </p:nvSpPr>
        <p:spPr bwMode="auto">
          <a:xfrm>
            <a:off x="1475656" y="6182288"/>
            <a:ext cx="1584176" cy="383356"/>
          </a:xfrm>
          <a:prstGeom prst="wedgeRectCallout">
            <a:avLst>
              <a:gd name="adj1" fmla="val -30946"/>
              <a:gd name="adj2" fmla="val -148553"/>
            </a:avLst>
          </a:prstGeom>
          <a:noFill/>
          <a:ln w="19050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lIns="45720" rIns="45720" anchor="ctr"/>
          <a:lstStyle/>
          <a:p>
            <a:pPr algn="l" rtl="0" eaLnBrk="0" hangingPunct="0">
              <a:lnSpc>
                <a:spcPct val="90000"/>
              </a:lnSpc>
            </a:pPr>
            <a:r>
              <a:rPr lang="en-US" dirty="0"/>
              <a:t>2</a:t>
            </a:r>
            <a:r>
              <a:rPr lang="en-US" baseline="30000" dirty="0"/>
              <a:t>13</a:t>
            </a:r>
            <a:r>
              <a:rPr lang="en-US" dirty="0"/>
              <a:t> – 7 = 8185</a:t>
            </a:r>
            <a:endParaRPr lang="he-I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573088"/>
          </a:xfrm>
        </p:spPr>
        <p:txBody>
          <a:bodyPr/>
          <a:lstStyle/>
          <a:p>
            <a:pPr algn="r" rtl="1" eaLnBrk="1" hangingPunct="1">
              <a:defRPr/>
            </a:pPr>
            <a:r>
              <a:rPr lang="he-IL">
                <a:cs typeface="Arial" pitchFamily="34" charset="0"/>
              </a:rPr>
              <a:t>היסטוריה של </a:t>
            </a:r>
            <a:r>
              <a:rPr lang="en-US">
                <a:cs typeface="Arial" pitchFamily="34" charset="0"/>
              </a:rPr>
              <a:t>x86</a:t>
            </a: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55000" cy="5486400"/>
          </a:xfrm>
        </p:spPr>
        <p:txBody>
          <a:bodyPr/>
          <a:lstStyle/>
          <a:p>
            <a:pPr marL="223838" indent="-223838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u="sng" dirty="0"/>
              <a:t>Name</a:t>
            </a:r>
            <a:r>
              <a:rPr lang="en-US" dirty="0"/>
              <a:t>	</a:t>
            </a:r>
            <a:r>
              <a:rPr lang="en-US" u="sng" dirty="0"/>
              <a:t>Date</a:t>
            </a:r>
            <a:r>
              <a:rPr lang="en-US" dirty="0"/>
              <a:t>	</a:t>
            </a:r>
            <a:r>
              <a:rPr lang="en-US" u="sng" dirty="0"/>
              <a:t>Transistors</a:t>
            </a:r>
          </a:p>
          <a:p>
            <a:pPr marL="223838" indent="-223838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/>
              <a:t>8086	1978	29K</a:t>
            </a:r>
          </a:p>
          <a:p>
            <a:pPr marL="560388" lvl="1" indent="-222250" algn="r" defTabSz="895350" rtl="1" eaLnBrk="1" hangingPunct="1">
              <a:tabLst>
                <a:tab pos="2120900" algn="l"/>
                <a:tab pos="3606800" algn="l"/>
              </a:tabLst>
              <a:defRPr/>
            </a:pPr>
            <a:r>
              <a:rPr lang="he-IL" dirty="0">
                <a:cs typeface="Arial" pitchFamily="34" charset="0"/>
              </a:rPr>
              <a:t>מעבד 16 סיביות. הבסיס של </a:t>
            </a:r>
            <a:r>
              <a:rPr lang="en-US" dirty="0"/>
              <a:t>IBM PC &amp; DOS</a:t>
            </a:r>
            <a:endParaRPr lang="he-IL" dirty="0">
              <a:cs typeface="Arial" pitchFamily="34" charset="0"/>
            </a:endParaRPr>
          </a:p>
          <a:p>
            <a:pPr marL="560388" lvl="1" indent="-222250" algn="r" defTabSz="895350" rtl="1" eaLnBrk="1" hangingPunct="1">
              <a:tabLst>
                <a:tab pos="2120900" algn="l"/>
                <a:tab pos="3606800" algn="l"/>
              </a:tabLst>
              <a:defRPr/>
            </a:pPr>
            <a:r>
              <a:rPr lang="he-IL" dirty="0">
                <a:cs typeface="Arial" pitchFamily="34" charset="0"/>
              </a:rPr>
              <a:t>מוגבל ל </a:t>
            </a:r>
            <a:r>
              <a:rPr lang="en-US" dirty="0">
                <a:cs typeface="Arial" pitchFamily="34" charset="0"/>
              </a:rPr>
              <a:t>1 MB</a:t>
            </a:r>
            <a:r>
              <a:rPr lang="he-IL" dirty="0">
                <a:cs typeface="Arial" pitchFamily="34" charset="0"/>
              </a:rPr>
              <a:t> זיכרון. ממילא </a:t>
            </a:r>
            <a:r>
              <a:rPr lang="en-US" dirty="0">
                <a:cs typeface="Arial" pitchFamily="34" charset="0"/>
              </a:rPr>
              <a:t>DOS </a:t>
            </a:r>
            <a:r>
              <a:rPr lang="he-IL" dirty="0">
                <a:cs typeface="Arial" pitchFamily="34" charset="0"/>
              </a:rPr>
              <a:t> נתנה רק  מרחב זיכרון של </a:t>
            </a:r>
            <a:r>
              <a:rPr lang="en-US" dirty="0">
                <a:cs typeface="Arial" pitchFamily="34" charset="0"/>
              </a:rPr>
              <a:t>640k</a:t>
            </a:r>
          </a:p>
          <a:p>
            <a:pPr marL="223838" indent="-223838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/>
              <a:t>80286	1982	134K</a:t>
            </a:r>
          </a:p>
          <a:p>
            <a:pPr marL="560388" lvl="1" indent="-222250" algn="r" defTabSz="895350" rtl="1" eaLnBrk="1" hangingPunct="1">
              <a:tabLst>
                <a:tab pos="2120900" algn="l"/>
                <a:tab pos="3606800" algn="l"/>
              </a:tabLst>
              <a:defRPr/>
            </a:pPr>
            <a:r>
              <a:rPr lang="he-IL" dirty="0">
                <a:cs typeface="Arial" pitchFamily="34" charset="0"/>
              </a:rPr>
              <a:t>הבסיס של </a:t>
            </a:r>
            <a:r>
              <a:rPr lang="en-US" dirty="0"/>
              <a:t>IBM PC-AT and Windows</a:t>
            </a:r>
          </a:p>
          <a:p>
            <a:pPr marL="223838" indent="-223838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/>
              <a:t>386	1985	275K	</a:t>
            </a:r>
          </a:p>
          <a:p>
            <a:pPr marL="560388" lvl="1" indent="-222250" algn="r" defTabSz="895350" rtl="1" eaLnBrk="1" hangingPunct="1">
              <a:tabLst>
                <a:tab pos="2120900" algn="l"/>
                <a:tab pos="3606800" algn="l"/>
              </a:tabLst>
              <a:defRPr/>
            </a:pPr>
            <a:r>
              <a:rPr lang="he-IL" dirty="0">
                <a:cs typeface="Arial" pitchFamily="34" charset="0"/>
              </a:rPr>
              <a:t>הרחבה ל 32 סיביות. הוסיפו   </a:t>
            </a:r>
            <a:r>
              <a:rPr lang="en-US" dirty="0"/>
              <a:t>“flat addressing”</a:t>
            </a:r>
            <a:r>
              <a:rPr lang="he-IL" dirty="0">
                <a:cs typeface="Arial" pitchFamily="34" charset="0"/>
              </a:rPr>
              <a:t> (כלומר, צורה אחידה לכתובות)</a:t>
            </a:r>
            <a:endParaRPr lang="en-US" dirty="0">
              <a:cs typeface="Arial" pitchFamily="34" charset="0"/>
            </a:endParaRPr>
          </a:p>
          <a:p>
            <a:pPr marL="560388" lvl="1" indent="-222250" algn="r" defTabSz="895350" rtl="1" eaLnBrk="1" hangingPunct="1">
              <a:tabLst>
                <a:tab pos="2120900" algn="l"/>
                <a:tab pos="3606800" algn="l"/>
              </a:tabLst>
              <a:defRPr/>
            </a:pPr>
            <a:r>
              <a:rPr lang="he-IL" dirty="0">
                <a:cs typeface="Arial" pitchFamily="34" charset="0"/>
              </a:rPr>
              <a:t>מסוגל להריץ את </a:t>
            </a:r>
            <a:r>
              <a:rPr lang="en-US" dirty="0"/>
              <a:t>Unix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573088"/>
          </a:xfrm>
        </p:spPr>
        <p:txBody>
          <a:bodyPr/>
          <a:lstStyle/>
          <a:p>
            <a:pPr algn="r" rtl="1" eaLnBrk="1" hangingPunct="1">
              <a:defRPr/>
            </a:pPr>
            <a:r>
              <a:rPr lang="he-IL">
                <a:cs typeface="Arial" pitchFamily="34" charset="0"/>
              </a:rPr>
              <a:t>היסטוריה של </a:t>
            </a:r>
            <a:r>
              <a:rPr lang="en-US">
                <a:cs typeface="Arial" pitchFamily="34" charset="0"/>
              </a:rPr>
              <a:t>x86</a:t>
            </a:r>
          </a:p>
        </p:txBody>
      </p:sp>
      <p:sp>
        <p:nvSpPr>
          <p:cNvPr id="14438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476246" y="1079756"/>
            <a:ext cx="8307387" cy="5224462"/>
          </a:xfrm>
        </p:spPr>
        <p:txBody>
          <a:bodyPr/>
          <a:lstStyle/>
          <a:p>
            <a:pPr marL="223838" indent="-223838" defTabSz="895350" eaLnBrk="1" hangingPunct="1">
              <a:tabLst>
                <a:tab pos="2157413" algn="l"/>
              </a:tabLst>
              <a:defRPr/>
            </a:pPr>
            <a:r>
              <a:rPr lang="en-US" u="sng" dirty="0"/>
              <a:t>Name</a:t>
            </a:r>
            <a:r>
              <a:rPr lang="en-US" dirty="0"/>
              <a:t>	</a:t>
            </a:r>
            <a:r>
              <a:rPr lang="en-US" u="sng" dirty="0"/>
              <a:t>Date</a:t>
            </a:r>
            <a:r>
              <a:rPr lang="en-US" dirty="0"/>
              <a:t>	</a:t>
            </a:r>
            <a:r>
              <a:rPr lang="en-US" u="sng" dirty="0"/>
              <a:t>Transistors</a:t>
            </a:r>
            <a:endParaRPr lang="en-US" dirty="0"/>
          </a:p>
          <a:p>
            <a:pPr marL="223838" indent="-223838" defTabSz="895350" eaLnBrk="1" hangingPunct="1">
              <a:tabLst>
                <a:tab pos="2157413" algn="l"/>
              </a:tabLst>
              <a:defRPr/>
            </a:pPr>
            <a:r>
              <a:rPr lang="en-US" dirty="0"/>
              <a:t>486	1989	1.9M	</a:t>
            </a:r>
          </a:p>
          <a:p>
            <a:pPr marL="223838" indent="-223838" defTabSz="895350" eaLnBrk="1" hangingPunct="1">
              <a:tabLst>
                <a:tab pos="2157413" algn="l"/>
              </a:tabLst>
              <a:defRPr/>
            </a:pPr>
            <a:r>
              <a:rPr lang="en-US" dirty="0"/>
              <a:t>Pentium	1993	3.1M</a:t>
            </a:r>
          </a:p>
          <a:p>
            <a:pPr marL="223838" indent="-223838" defTabSz="895350" eaLnBrk="1" hangingPunct="1">
              <a:tabLst>
                <a:tab pos="2157413" algn="l"/>
              </a:tabLst>
              <a:defRPr/>
            </a:pPr>
            <a:r>
              <a:rPr lang="en-US" dirty="0" err="1"/>
              <a:t>PentiumPro</a:t>
            </a:r>
            <a:r>
              <a:rPr lang="en-US" dirty="0"/>
              <a:t>	1995	6.5M</a:t>
            </a:r>
          </a:p>
          <a:p>
            <a:pPr marL="560388" lvl="1" indent="-222250" algn="r" defTabSz="895350" rtl="1" eaLnBrk="1" hangingPunct="1">
              <a:tabLst>
                <a:tab pos="2349500" algn="l"/>
              </a:tabLst>
              <a:defRPr/>
            </a:pPr>
            <a:r>
              <a:rPr lang="he-IL" dirty="0">
                <a:cs typeface="Arial" pitchFamily="34" charset="0"/>
              </a:rPr>
              <a:t>הוסיפו פקודות </a:t>
            </a:r>
            <a:r>
              <a:rPr lang="en-US" dirty="0"/>
              <a:t>conditional move </a:t>
            </a:r>
            <a:endParaRPr lang="en-US" dirty="0">
              <a:cs typeface="Arial" pitchFamily="34" charset="0"/>
            </a:endParaRPr>
          </a:p>
          <a:p>
            <a:pPr marL="560388" lvl="1" indent="-222250" algn="r" defTabSz="895350" rtl="1" eaLnBrk="1" hangingPunct="1">
              <a:tabLst>
                <a:tab pos="2349500" algn="l"/>
              </a:tabLst>
              <a:defRPr/>
            </a:pPr>
            <a:r>
              <a:rPr lang="he-IL" dirty="0">
                <a:cs typeface="Arial" pitchFamily="34" charset="0"/>
              </a:rPr>
              <a:t>שינויים רבים במיקרו-ארכיטקטורה</a:t>
            </a:r>
            <a:endParaRPr lang="en-US" dirty="0">
              <a:cs typeface="Arial" pitchFamily="34" charset="0"/>
            </a:endParaRPr>
          </a:p>
          <a:p>
            <a:pPr marL="223838" indent="-223838" defTabSz="895350" eaLnBrk="1" hangingPunct="1">
              <a:tabLst>
                <a:tab pos="2157413" algn="l"/>
              </a:tabLst>
              <a:defRPr/>
            </a:pPr>
            <a:r>
              <a:rPr lang="en-US" dirty="0"/>
              <a:t>Pentium/MMX	1997	4.5M</a:t>
            </a:r>
          </a:p>
          <a:p>
            <a:pPr marL="560388" lvl="1" indent="-222250" algn="r" defTabSz="895350" rtl="1" eaLnBrk="1" hangingPunct="1">
              <a:tabLst>
                <a:tab pos="2349500" algn="l"/>
              </a:tabLst>
              <a:defRPr/>
            </a:pPr>
            <a:r>
              <a:rPr lang="he-IL" dirty="0">
                <a:cs typeface="Arial" pitchFamily="34" charset="0"/>
              </a:rPr>
              <a:t>הוסיפו קבוצת פקודות חדשה לטיפול </a:t>
            </a:r>
            <a:r>
              <a:rPr lang="he-IL" dirty="0" err="1">
                <a:cs typeface="Arial" pitchFamily="34" charset="0"/>
              </a:rPr>
              <a:t>בוקטורים</a:t>
            </a:r>
            <a:r>
              <a:rPr lang="he-IL" dirty="0">
                <a:cs typeface="Arial" pitchFamily="34" charset="0"/>
              </a:rPr>
              <a:t> באורך 64 סיביות. מיועד לתוכניות </a:t>
            </a:r>
            <a:r>
              <a:rPr lang="en-US" dirty="0">
                <a:cs typeface="Arial" pitchFamily="34" charset="0"/>
              </a:rPr>
              <a:t>multimedia</a:t>
            </a:r>
            <a:r>
              <a:rPr lang="he-IL" dirty="0">
                <a:cs typeface="Arial" pitchFamily="34" charset="0"/>
              </a:rPr>
              <a:t>. </a:t>
            </a:r>
          </a:p>
          <a:p>
            <a:pPr marL="223838" indent="-223838" defTabSz="895350" eaLnBrk="1" hangingPunct="1">
              <a:tabLst>
                <a:tab pos="2349500" algn="l"/>
              </a:tabLst>
              <a:defRPr/>
            </a:pPr>
            <a:endParaRPr lang="en-US" dirty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573088"/>
          </a:xfrm>
        </p:spPr>
        <p:txBody>
          <a:bodyPr/>
          <a:lstStyle/>
          <a:p>
            <a:pPr algn="r" rtl="1" eaLnBrk="1" hangingPunct="1">
              <a:defRPr/>
            </a:pPr>
            <a:r>
              <a:rPr lang="he-IL">
                <a:cs typeface="Arial" pitchFamily="34" charset="0"/>
              </a:rPr>
              <a:t>היסטוריה של </a:t>
            </a:r>
            <a:r>
              <a:rPr lang="en-US">
                <a:cs typeface="Arial" pitchFamily="34" charset="0"/>
              </a:rPr>
              <a:t>x86</a:t>
            </a:r>
          </a:p>
        </p:txBody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6246" y="1052736"/>
            <a:ext cx="8307387" cy="5224462"/>
          </a:xfrm>
        </p:spPr>
        <p:txBody>
          <a:bodyPr/>
          <a:lstStyle/>
          <a:p>
            <a:pPr marL="223838" indent="-223838" defTabSz="895350" eaLnBrk="1" hangingPunct="1">
              <a:tabLst>
                <a:tab pos="2157413" algn="l"/>
              </a:tabLst>
              <a:defRPr/>
            </a:pPr>
            <a:r>
              <a:rPr lang="en-US" u="sng" dirty="0"/>
              <a:t>Name</a:t>
            </a:r>
            <a:r>
              <a:rPr lang="en-US" dirty="0"/>
              <a:t>	</a:t>
            </a:r>
            <a:r>
              <a:rPr lang="en-US" u="sng" dirty="0"/>
              <a:t>Date</a:t>
            </a:r>
            <a:r>
              <a:rPr lang="en-US" dirty="0"/>
              <a:t>	</a:t>
            </a:r>
            <a:r>
              <a:rPr lang="en-US" u="sng" dirty="0"/>
              <a:t>Transistors</a:t>
            </a:r>
            <a:endParaRPr lang="en-US" dirty="0"/>
          </a:p>
          <a:p>
            <a:pPr marL="223838" indent="-223838" defTabSz="895350" eaLnBrk="1" hangingPunct="1">
              <a:tabLst>
                <a:tab pos="2157413" algn="l"/>
              </a:tabLst>
              <a:defRPr/>
            </a:pPr>
            <a:r>
              <a:rPr lang="en-US" dirty="0"/>
              <a:t>Pentium III	1999	8.2M</a:t>
            </a:r>
          </a:p>
          <a:p>
            <a:pPr marL="560388" lvl="1" indent="-222250" algn="r" defTabSz="895350" rtl="1" eaLnBrk="1" hangingPunct="1">
              <a:tabLst>
                <a:tab pos="2349500" algn="l"/>
              </a:tabLst>
              <a:defRPr/>
            </a:pPr>
            <a:r>
              <a:rPr lang="he-IL" dirty="0">
                <a:cs typeface="Arial" pitchFamily="34" charset="0"/>
              </a:rPr>
              <a:t>הוסיפו פקודות</a:t>
            </a:r>
            <a:br>
              <a:rPr lang="en-US" dirty="0">
                <a:cs typeface="Arial" pitchFamily="34" charset="0"/>
              </a:rPr>
            </a:br>
            <a:r>
              <a:rPr lang="he-IL" dirty="0">
                <a:cs typeface="Arial" pitchFamily="34" charset="0"/>
              </a:rPr>
              <a:t> </a:t>
            </a:r>
            <a:r>
              <a:rPr lang="en-US" dirty="0"/>
              <a:t>streaming SIMD (Single Instruction, Multiple Data) </a:t>
            </a:r>
            <a:r>
              <a:rPr lang="he-IL" dirty="0">
                <a:cs typeface="Arial" pitchFamily="34" charset="0"/>
              </a:rPr>
              <a:t>. הכוונה לפעולות על וקטורים שלמים של </a:t>
            </a:r>
            <a:r>
              <a:rPr lang="en-US" dirty="0">
                <a:cs typeface="Arial" pitchFamily="34" charset="0"/>
              </a:rPr>
              <a:t>integers</a:t>
            </a:r>
            <a:r>
              <a:rPr lang="he-IL" dirty="0">
                <a:cs typeface="Arial" pitchFamily="34" charset="0"/>
              </a:rPr>
              <a:t> או </a:t>
            </a:r>
            <a:r>
              <a:rPr lang="en-US" dirty="0">
                <a:cs typeface="Arial" pitchFamily="34" charset="0"/>
              </a:rPr>
              <a:t>floating-points</a:t>
            </a:r>
            <a:r>
              <a:rPr lang="he-IL" dirty="0">
                <a:cs typeface="Arial" pitchFamily="34" charset="0"/>
              </a:rPr>
              <a:t>. כל </a:t>
            </a:r>
            <a:r>
              <a:rPr lang="en-US" dirty="0">
                <a:cs typeface="Arial" pitchFamily="34" charset="0"/>
              </a:rPr>
              <a:t>datum</a:t>
            </a:r>
            <a:r>
              <a:rPr lang="he-IL" dirty="0">
                <a:cs typeface="Arial" pitchFamily="34" charset="0"/>
              </a:rPr>
              <a:t> (ה </a:t>
            </a:r>
            <a:r>
              <a:rPr lang="en-US" dirty="0">
                <a:cs typeface="Arial" pitchFamily="34" charset="0"/>
              </a:rPr>
              <a:t>data</a:t>
            </a:r>
            <a:r>
              <a:rPr lang="he-IL" dirty="0">
                <a:cs typeface="Arial" pitchFamily="34" charset="0"/>
              </a:rPr>
              <a:t> עליה עובדת הפקודה) הוא בגודל </a:t>
            </a:r>
            <a:r>
              <a:rPr lang="en-US" dirty="0">
                <a:cs typeface="Arial" pitchFamily="34" charset="0"/>
              </a:rPr>
              <a:t>1,2</a:t>
            </a:r>
            <a:r>
              <a:rPr lang="he-IL" dirty="0">
                <a:cs typeface="Arial" pitchFamily="34" charset="0"/>
              </a:rPr>
              <a:t> או 4 בתים. </a:t>
            </a:r>
          </a:p>
          <a:p>
            <a:pPr marL="560388" lvl="1" indent="-222250" algn="r" defTabSz="895350" rtl="1" eaLnBrk="1" hangingPunct="1">
              <a:tabLst>
                <a:tab pos="2349500" algn="l"/>
              </a:tabLst>
              <a:defRPr/>
            </a:pPr>
            <a:endParaRPr lang="en-US" dirty="0">
              <a:cs typeface="Arial" pitchFamily="34" charset="0"/>
            </a:endParaRPr>
          </a:p>
          <a:p>
            <a:pPr marL="223838" indent="-223838" defTabSz="895350" eaLnBrk="1" hangingPunct="1">
              <a:tabLst>
                <a:tab pos="2157413" algn="l"/>
              </a:tabLst>
              <a:defRPr/>
            </a:pPr>
            <a:r>
              <a:rPr lang="en-US" dirty="0"/>
              <a:t>Pentium 4	2001	42M</a:t>
            </a:r>
          </a:p>
          <a:p>
            <a:pPr marL="560388" lvl="1" indent="-222250" algn="r" defTabSz="895350" rtl="1" eaLnBrk="1" hangingPunct="1">
              <a:tabLst>
                <a:tab pos="2349500" algn="l"/>
              </a:tabLst>
              <a:defRPr/>
            </a:pPr>
            <a:r>
              <a:rPr lang="he-IL" dirty="0">
                <a:cs typeface="Arial" pitchFamily="34" charset="0"/>
              </a:rPr>
              <a:t>144 פקודות חדשות ל </a:t>
            </a:r>
            <a:r>
              <a:rPr lang="en-US" dirty="0"/>
              <a:t>streaming SIMD mode</a:t>
            </a:r>
            <a:r>
              <a:rPr lang="he-IL" dirty="0">
                <a:ea typeface="Arial Unicode MS" pitchFamily="34" charset="-128"/>
                <a:cs typeface="Arial Unicode MS" pitchFamily="34" charset="-128"/>
              </a:rPr>
              <a:t> לצורך טיפול גם ב </a:t>
            </a:r>
            <a:r>
              <a:rPr lang="en-US" dirty="0">
                <a:ea typeface="Arial Unicode MS" pitchFamily="34" charset="-128"/>
                <a:cs typeface="Arial Unicode MS" pitchFamily="34" charset="-128"/>
              </a:rPr>
              <a:t>datum </a:t>
            </a:r>
            <a:r>
              <a:rPr lang="he-IL" dirty="0">
                <a:ea typeface="Arial Unicode MS" pitchFamily="34" charset="-128"/>
                <a:cs typeface="Arial Unicode MS" pitchFamily="34" charset="-128"/>
              </a:rPr>
              <a:t>בגודל 8 בתים.</a:t>
            </a:r>
            <a:endParaRPr lang="en-US" dirty="0">
              <a:ea typeface="Arial Unicode MS" pitchFamily="34" charset="-128"/>
              <a:cs typeface="Arial Unicode MS" pitchFamily="34" charset="-128"/>
            </a:endParaRPr>
          </a:p>
          <a:p>
            <a:pPr marL="560388" lvl="1" indent="-222250" algn="r" defTabSz="895350" rtl="1" eaLnBrk="1" hangingPunct="1">
              <a:tabLst>
                <a:tab pos="2349500" algn="l"/>
              </a:tabLst>
              <a:defRPr/>
            </a:pPr>
            <a:r>
              <a:rPr lang="he-IL" dirty="0">
                <a:ea typeface="Arial Unicode MS" pitchFamily="34" charset="-128"/>
                <a:cs typeface="Arial Unicode MS" pitchFamily="34" charset="-128"/>
              </a:rPr>
              <a:t>החל מ </a:t>
            </a:r>
            <a:r>
              <a:rPr lang="en-US" dirty="0">
                <a:ea typeface="Arial Unicode MS" pitchFamily="34" charset="-128"/>
                <a:cs typeface="Arial Unicode MS" pitchFamily="34" charset="-128"/>
              </a:rPr>
              <a:t>Pentium 4E </a:t>
            </a:r>
            <a:r>
              <a:rPr lang="he-IL" dirty="0">
                <a:ea typeface="Arial Unicode MS" pitchFamily="34" charset="-128"/>
                <a:cs typeface="Arial Unicode MS" pitchFamily="34" charset="-128"/>
              </a:rPr>
              <a:t> תמיכה ב </a:t>
            </a:r>
            <a:r>
              <a:rPr lang="en-US" dirty="0" err="1">
                <a:ea typeface="Arial Unicode MS" pitchFamily="34" charset="-128"/>
                <a:cs typeface="Arial Unicode MS" pitchFamily="34" charset="-128"/>
              </a:rPr>
              <a:t>hyperthreading</a:t>
            </a:r>
            <a:r>
              <a:rPr lang="he-IL" dirty="0">
                <a:ea typeface="Arial Unicode MS" pitchFamily="34" charset="-128"/>
                <a:cs typeface="Arial Unicode MS" pitchFamily="34" charset="-128"/>
              </a:rPr>
              <a:t>.</a:t>
            </a:r>
            <a:endParaRPr lang="en-US" dirty="0">
              <a:ea typeface="Arial Unicode MS" pitchFamily="34" charset="-128"/>
              <a:cs typeface="Arial Unicode MS" pitchFamily="34" charset="-128"/>
            </a:endParaRPr>
          </a:p>
          <a:p>
            <a:pPr marL="223838" indent="-223838" defTabSz="895350" eaLnBrk="1" hangingPunct="1">
              <a:tabLst>
                <a:tab pos="2349500" algn="l"/>
              </a:tabLst>
              <a:defRPr/>
            </a:pPr>
            <a:r>
              <a:rPr lang="en-US" dirty="0">
                <a:cs typeface="Arial" pitchFamily="34" charset="0"/>
              </a:rPr>
              <a:t>Celeron / Atom </a:t>
            </a:r>
          </a:p>
          <a:p>
            <a:pPr marL="223838" indent="-223838" defTabSz="895350" eaLnBrk="1" hangingPunct="1">
              <a:tabLst>
                <a:tab pos="2349500" algn="l"/>
              </a:tabLst>
              <a:defRPr/>
            </a:pPr>
            <a:r>
              <a:rPr lang="en-US" dirty="0">
                <a:cs typeface="Arial" pitchFamily="34" charset="0"/>
              </a:rPr>
              <a:t>i3 / i5 / </a:t>
            </a:r>
            <a:r>
              <a:rPr lang="en-US">
                <a:cs typeface="Arial" pitchFamily="34" charset="0"/>
              </a:rPr>
              <a:t>i7 / i9- </a:t>
            </a:r>
            <a:r>
              <a:rPr lang="en-US" dirty="0">
                <a:cs typeface="Arial" pitchFamily="34" charset="0"/>
              </a:rPr>
              <a:t>multicore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47650"/>
            <a:ext cx="8716962" cy="781050"/>
          </a:xfrm>
        </p:spPr>
        <p:txBody>
          <a:bodyPr/>
          <a:lstStyle/>
          <a:p>
            <a:pPr algn="r" rtl="1">
              <a:defRPr/>
            </a:pPr>
            <a:r>
              <a:rPr lang="he-IL" dirty="0"/>
              <a:t>השפה הנפוצה ביותר כיום:  </a:t>
            </a:r>
            <a:r>
              <a:rPr lang="en-US" dirty="0"/>
              <a:t>x86-64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Font typeface="Arial" panose="020B0604020202020204" pitchFamily="34" charset="0"/>
              <a:buChar char="•"/>
              <a:defRPr/>
            </a:pPr>
            <a:r>
              <a:rPr lang="he-IL" dirty="0"/>
              <a:t>פותח במקור על ידי </a:t>
            </a:r>
            <a:r>
              <a:rPr lang="en-US" dirty="0"/>
              <a:t>AMD</a:t>
            </a:r>
            <a:r>
              <a:rPr lang="he-IL" dirty="0"/>
              <a:t> ואומץ מאוחר יותר על ידי </a:t>
            </a:r>
            <a:r>
              <a:rPr lang="en-US" dirty="0"/>
              <a:t>Intel</a:t>
            </a:r>
            <a:endParaRPr lang="he-IL" dirty="0"/>
          </a:p>
          <a:p>
            <a:pPr algn="r" rtl="1">
              <a:buFont typeface="Arial" panose="020B0604020202020204" pitchFamily="34" charset="0"/>
              <a:buChar char="•"/>
              <a:defRPr/>
            </a:pPr>
            <a:r>
              <a:rPr lang="he-IL" dirty="0"/>
              <a:t>מאפשר מהירות גבוהה יותר מכמה סיבות:</a:t>
            </a:r>
          </a:p>
          <a:p>
            <a:pPr lvl="1" algn="r" rtl="1">
              <a:buFont typeface="Arial" panose="020B0604020202020204" pitchFamily="34" charset="0"/>
              <a:buChar char="•"/>
              <a:defRPr/>
            </a:pPr>
            <a:r>
              <a:rPr lang="he-IL" dirty="0"/>
              <a:t>מרחב כתובות גדול הרבה יותר, לכן תומך בזיכרון גדול יותר אם מותקן.</a:t>
            </a:r>
          </a:p>
          <a:p>
            <a:pPr lvl="1" algn="r" rtl="1">
              <a:buFont typeface="Arial" panose="020B0604020202020204" pitchFamily="34" charset="0"/>
              <a:buChar char="•"/>
              <a:defRPr/>
            </a:pPr>
            <a:r>
              <a:rPr lang="he-IL" dirty="0"/>
              <a:t>פקודות חדשות</a:t>
            </a:r>
          </a:p>
          <a:p>
            <a:pPr lvl="1" algn="r" rtl="1">
              <a:buFont typeface="Arial" panose="020B0604020202020204" pitchFamily="34" charset="0"/>
              <a:buChar char="•"/>
              <a:defRPr/>
            </a:pPr>
            <a:r>
              <a:rPr lang="he-IL" dirty="0"/>
              <a:t>תמיכה במספר גדול יותר של רגיסטרים</a:t>
            </a:r>
          </a:p>
          <a:p>
            <a:pPr lvl="2" algn="r" rtl="1">
              <a:buFont typeface="Arial" panose="020B0604020202020204" pitchFamily="34" charset="0"/>
              <a:buChar char="•"/>
              <a:defRPr/>
            </a:pPr>
            <a:r>
              <a:rPr lang="he-IL" dirty="0"/>
              <a:t>הידור ל 32 סיביות מוגבל ל 8 רגיסטרים.</a:t>
            </a:r>
          </a:p>
          <a:p>
            <a:pPr lvl="1" algn="r" rtl="1">
              <a:buFont typeface="Arial" panose="020B0604020202020204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04813" y="247650"/>
            <a:ext cx="8415337" cy="781050"/>
          </a:xfrm>
        </p:spPr>
        <p:txBody>
          <a:bodyPr/>
          <a:lstStyle/>
          <a:p>
            <a:pPr algn="r" rtl="1" eaLnBrk="1" hangingPunct="1">
              <a:defRPr/>
            </a:pPr>
            <a:r>
              <a:rPr lang="he-IL">
                <a:ea typeface="Arial Unicode MS" pitchFamily="34" charset="-128"/>
                <a:cs typeface="Arial Unicode MS" pitchFamily="34" charset="-128"/>
              </a:rPr>
              <a:t>מְאַיין וְלְאַן</a:t>
            </a:r>
            <a:r>
              <a:rPr lang="en-US">
                <a:ea typeface="Arial Unicode MS" pitchFamily="34" charset="-128"/>
                <a:cs typeface="Arial Unicode MS" pitchFamily="34" charset="-128"/>
              </a:rPr>
              <a:t> ? </a:t>
            </a:r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 eaLnBrk="1" hangingPunct="1">
              <a:buFont typeface="Wingdings" pitchFamily="2" charset="2"/>
              <a:buChar char="l"/>
              <a:defRPr/>
            </a:pPr>
            <a:r>
              <a:rPr lang="he-IL">
                <a:ea typeface="Arial Unicode MS" pitchFamily="34" charset="-128"/>
                <a:cs typeface="Arial Unicode MS" pitchFamily="34" charset="-128"/>
              </a:rPr>
              <a:t>מאיין הסיבוך? חלק גדול מהסיבוך של המעבדים המודרניים נובע מהצורך שלהם להיות 'תואמים אחורנית'.</a:t>
            </a:r>
          </a:p>
          <a:p>
            <a:pPr lvl="1" algn="r" rtl="1" eaLnBrk="1" hangingPunct="1">
              <a:defRPr/>
            </a:pPr>
            <a:r>
              <a:rPr lang="he-IL">
                <a:ea typeface="Arial Unicode MS" pitchFamily="34" charset="-128"/>
                <a:cs typeface="Arial Unicode MS" pitchFamily="34" charset="-128"/>
              </a:rPr>
              <a:t>תוכנית שהוּדְרה על מחשב ישן יותר או עם מהדר ישן יותר עדיין רצה על המעבד החדש יותר. </a:t>
            </a:r>
          </a:p>
          <a:p>
            <a:pPr algn="r" rtl="1" eaLnBrk="1" hangingPunct="1">
              <a:buFont typeface="Wingdings" pitchFamily="2" charset="2"/>
              <a:buChar char="l"/>
              <a:defRPr/>
            </a:pPr>
            <a:endParaRPr lang="he-IL">
              <a:ea typeface="Arial Unicode MS" pitchFamily="34" charset="-128"/>
              <a:cs typeface="Arial Unicode MS" pitchFamily="34" charset="-128"/>
            </a:endParaRPr>
          </a:p>
          <a:p>
            <a:pPr algn="r" rtl="1" eaLnBrk="1" hangingPunct="1">
              <a:buFont typeface="Wingdings" pitchFamily="2" charset="2"/>
              <a:buChar char="l"/>
              <a:defRPr/>
            </a:pPr>
            <a:endParaRPr lang="he-IL">
              <a:ea typeface="Arial Unicode MS" pitchFamily="34" charset="-128"/>
              <a:cs typeface="Arial Unicode MS" pitchFamily="34" charset="-128"/>
            </a:endParaRPr>
          </a:p>
          <a:p>
            <a:pPr algn="r" rtl="1" eaLnBrk="1" hangingPunct="1">
              <a:buFont typeface="Wingdings" pitchFamily="2" charset="2"/>
              <a:buChar char="l"/>
              <a:defRPr/>
            </a:pPr>
            <a:r>
              <a:rPr lang="he-IL">
                <a:ea typeface="Arial Unicode MS" pitchFamily="34" charset="-128"/>
                <a:cs typeface="Arial Unicode MS" pitchFamily="34" charset="-128"/>
              </a:rPr>
              <a:t>לאן הלאה?</a:t>
            </a:r>
          </a:p>
          <a:p>
            <a:pPr lvl="1" algn="r" rtl="1" eaLnBrk="1" hangingPunct="1">
              <a:defRPr/>
            </a:pPr>
            <a:r>
              <a:rPr lang="he-IL">
                <a:ea typeface="Arial Unicode MS" pitchFamily="34" charset="-128"/>
                <a:cs typeface="Arial Unicode MS" pitchFamily="34" charset="-128"/>
              </a:rPr>
              <a:t>מעבדים מרובי ליבה</a:t>
            </a:r>
          </a:p>
          <a:p>
            <a:pPr algn="r" rtl="1" eaLnBrk="1" hangingPunct="1">
              <a:defRPr/>
            </a:pPr>
            <a:endParaRPr lang="en-US"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2527300" y="260350"/>
            <a:ext cx="6045200" cy="573088"/>
          </a:xfrm>
        </p:spPr>
        <p:txBody>
          <a:bodyPr/>
          <a:lstStyle/>
          <a:p>
            <a:pPr algn="r" rtl="1" eaLnBrk="1" hangingPunct="1">
              <a:defRPr/>
            </a:pPr>
            <a:r>
              <a:rPr lang="he-IL" dirty="0">
                <a:cs typeface="Arial" pitchFamily="34" charset="0"/>
              </a:rPr>
              <a:t>שפה חדשה:</a:t>
            </a:r>
            <a:r>
              <a:rPr lang="en-US" dirty="0">
                <a:cs typeface="Arial" pitchFamily="34" charset="0"/>
              </a:rPr>
              <a:t> </a:t>
            </a:r>
            <a:r>
              <a:rPr lang="he-IL" dirty="0">
                <a:cs typeface="Arial" pitchFamily="34" charset="0"/>
              </a:rPr>
              <a:t> </a:t>
            </a:r>
            <a:r>
              <a:rPr lang="en-US" dirty="0">
                <a:cs typeface="Arial" pitchFamily="34" charset="0"/>
              </a:rPr>
              <a:t>IA64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3838" indent="-223838" defTabSz="895350" eaLnBrk="1" hangingPunct="1">
              <a:tabLst>
                <a:tab pos="2349500" algn="l"/>
              </a:tabLst>
              <a:defRPr/>
            </a:pPr>
            <a:r>
              <a:rPr lang="en-US" dirty="0"/>
              <a:t>	</a:t>
            </a:r>
            <a:r>
              <a:rPr lang="en-US" u="sng" dirty="0"/>
              <a:t>Name</a:t>
            </a:r>
            <a:r>
              <a:rPr lang="en-US" dirty="0"/>
              <a:t>	</a:t>
            </a:r>
            <a:r>
              <a:rPr lang="en-US" u="sng" dirty="0"/>
              <a:t>Date</a:t>
            </a:r>
            <a:r>
              <a:rPr lang="en-US" dirty="0"/>
              <a:t>	</a:t>
            </a:r>
            <a:r>
              <a:rPr lang="en-US" u="sng" dirty="0"/>
              <a:t>Transistors</a:t>
            </a:r>
            <a:endParaRPr lang="en-US" dirty="0"/>
          </a:p>
          <a:p>
            <a:pPr marL="223838" indent="-223838" defTabSz="895350" eaLnBrk="1" hangingPunct="1">
              <a:tabLst>
                <a:tab pos="2349500" algn="l"/>
              </a:tabLst>
              <a:defRPr/>
            </a:pPr>
            <a:r>
              <a:rPr lang="en-US" dirty="0"/>
              <a:t>Itanium	2001	10M</a:t>
            </a:r>
          </a:p>
          <a:p>
            <a:pPr marL="560388" lvl="1" indent="-222250" algn="r" defTabSz="895350" rtl="1" eaLnBrk="1" hangingPunct="1">
              <a:tabLst>
                <a:tab pos="2349500" algn="l"/>
              </a:tabLst>
              <a:defRPr/>
            </a:pPr>
            <a:r>
              <a:rPr lang="he-IL" dirty="0">
                <a:cs typeface="Arial" pitchFamily="34" charset="0"/>
              </a:rPr>
              <a:t>ארכיטקטורת </a:t>
            </a:r>
            <a:r>
              <a:rPr lang="en-US" dirty="0">
                <a:cs typeface="Arial" pitchFamily="34" charset="0"/>
              </a:rPr>
              <a:t>64 </a:t>
            </a:r>
            <a:r>
              <a:rPr lang="he-IL" dirty="0">
                <a:cs typeface="Arial" pitchFamily="34" charset="0"/>
              </a:rPr>
              <a:t> סיביות</a:t>
            </a:r>
            <a:endParaRPr lang="en-US" dirty="0">
              <a:cs typeface="Arial" pitchFamily="34" charset="0"/>
            </a:endParaRPr>
          </a:p>
          <a:p>
            <a:pPr marL="560388" lvl="1" indent="-222250" algn="r" defTabSz="895350" rtl="1" eaLnBrk="1" hangingPunct="1">
              <a:tabLst>
                <a:tab pos="2349500" algn="l"/>
              </a:tabLst>
              <a:defRPr/>
            </a:pPr>
            <a:r>
              <a:rPr lang="he-IL" dirty="0">
                <a:cs typeface="Arial" pitchFamily="34" charset="0"/>
              </a:rPr>
              <a:t>שפה שונה לגמרי, עם התמקדות מוחלטת בביצועים (בניגוד לנוחות אימפלמנטציה של מהדרים, למשל)</a:t>
            </a:r>
          </a:p>
          <a:p>
            <a:pPr marL="560388" lvl="1" indent="-222250" algn="r" defTabSz="895350" rtl="1" eaLnBrk="1" hangingPunct="1">
              <a:tabLst>
                <a:tab pos="2349500" algn="l"/>
              </a:tabLst>
              <a:defRPr/>
            </a:pPr>
            <a:r>
              <a:rPr lang="he-IL" dirty="0">
                <a:cs typeface="Arial" pitchFamily="34" charset="0"/>
              </a:rPr>
              <a:t>אחד המאפיינים המרכזיים:</a:t>
            </a:r>
            <a:r>
              <a:rPr lang="en-US" dirty="0">
                <a:cs typeface="Arial" pitchFamily="34" charset="0"/>
              </a:rPr>
              <a:t> </a:t>
            </a:r>
            <a:r>
              <a:rPr lang="he-IL" dirty="0">
                <a:cs typeface="Arial" pitchFamily="34" charset="0"/>
              </a:rPr>
              <a:t>מכיל פקודות לביצוע </a:t>
            </a:r>
            <a:r>
              <a:rPr lang="he-IL" u="sng" dirty="0">
                <a:cs typeface="Arial" pitchFamily="34" charset="0"/>
              </a:rPr>
              <a:t>במקביל</a:t>
            </a:r>
            <a:r>
              <a:rPr lang="he-IL" dirty="0">
                <a:cs typeface="Arial" pitchFamily="34" charset="0"/>
              </a:rPr>
              <a:t>. המהדר יכול להחליט ששתי פעולות אינן תלויות ולהכריז עליהן ככאלה עם פקודות </a:t>
            </a:r>
            <a:r>
              <a:rPr lang="en-US" dirty="0">
                <a:cs typeface="Arial" pitchFamily="34" charset="0"/>
              </a:rPr>
              <a:t>IA64</a:t>
            </a:r>
            <a:r>
              <a:rPr lang="he-IL" dirty="0">
                <a:cs typeface="Arial" pitchFamily="34" charset="0"/>
              </a:rPr>
              <a:t>.</a:t>
            </a:r>
          </a:p>
          <a:p>
            <a:pPr marL="839788" lvl="2" indent="-165100" algn="r" defTabSz="895350" rtl="1" eaLnBrk="1" hangingPunct="1">
              <a:tabLst>
                <a:tab pos="2349500" algn="l"/>
              </a:tabLst>
              <a:defRPr/>
            </a:pPr>
            <a:r>
              <a:rPr lang="he-IL" dirty="0">
                <a:cs typeface="Arial" pitchFamily="34" charset="0"/>
              </a:rPr>
              <a:t> בניגוד  לארכיטקטורת </a:t>
            </a:r>
            <a:r>
              <a:rPr lang="en-US" dirty="0">
                <a:cs typeface="Arial" pitchFamily="34" charset="0"/>
              </a:rPr>
              <a:t>IA32</a:t>
            </a:r>
            <a:r>
              <a:rPr lang="he-IL" dirty="0">
                <a:cs typeface="Arial" pitchFamily="34" charset="0"/>
              </a:rPr>
              <a:t> ששם הדבר נעשה באופן מוגבל וברמת החומרה.</a:t>
            </a:r>
          </a:p>
          <a:p>
            <a:pPr marL="560388" lvl="1" indent="-222250" algn="r" defTabSz="895350" rtl="1" eaLnBrk="1" hangingPunct="1">
              <a:tabLst>
                <a:tab pos="2349500" algn="l"/>
              </a:tabLst>
              <a:defRPr/>
            </a:pPr>
            <a:r>
              <a:rPr lang="he-IL" dirty="0">
                <a:cs typeface="Arial" pitchFamily="34" charset="0"/>
              </a:rPr>
              <a:t>יודע להריץ גם </a:t>
            </a:r>
            <a:r>
              <a:rPr lang="he-IL" dirty="0" err="1">
                <a:cs typeface="Arial" pitchFamily="34" charset="0"/>
              </a:rPr>
              <a:t>תוכניות</a:t>
            </a:r>
            <a:r>
              <a:rPr lang="he-IL" dirty="0">
                <a:cs typeface="Arial" pitchFamily="34" charset="0"/>
              </a:rPr>
              <a:t> </a:t>
            </a:r>
            <a:r>
              <a:rPr lang="en-US" dirty="0"/>
              <a:t>IA32 </a:t>
            </a:r>
            <a:r>
              <a:rPr lang="he-IL" dirty="0">
                <a:cs typeface="Arial" pitchFamily="34" charset="0"/>
              </a:rPr>
              <a:t> (</a:t>
            </a:r>
            <a:r>
              <a:rPr lang="en-US" dirty="0"/>
              <a:t>On-board “x86 engine”</a:t>
            </a:r>
            <a:r>
              <a:rPr lang="he-IL" dirty="0">
                <a:cs typeface="Arial" pitchFamily="34" charset="0"/>
              </a:rPr>
              <a:t>)</a:t>
            </a:r>
            <a:endParaRPr lang="en-US" dirty="0"/>
          </a:p>
          <a:p>
            <a:pPr marL="223838" indent="-223838" defTabSz="895350" eaLnBrk="1" hangingPunct="1">
              <a:tabLst>
                <a:tab pos="2349500" algn="l"/>
              </a:tabLst>
              <a:defRPr/>
            </a:pPr>
            <a:r>
              <a:rPr lang="en-US" dirty="0"/>
              <a:t>Itanium 2	2002	221M</a:t>
            </a:r>
          </a:p>
          <a:p>
            <a:pPr marL="560388" lvl="1" indent="-222250" algn="r" defTabSz="895350" rtl="1" eaLnBrk="1" hangingPunct="1">
              <a:tabLst>
                <a:tab pos="2349500" algn="l"/>
              </a:tabLst>
              <a:defRPr/>
            </a:pPr>
            <a:r>
              <a:rPr lang="he-IL" dirty="0">
                <a:cs typeface="Arial" pitchFamily="34" charset="0"/>
              </a:rPr>
              <a:t>האצה משמעותית בביצועים</a:t>
            </a:r>
          </a:p>
          <a:p>
            <a:pPr marL="0" lvl="1" indent="0" algn="l" defTabSz="895350" eaLnBrk="1" hangingPunct="1">
              <a:buNone/>
              <a:tabLst>
                <a:tab pos="2349500" algn="l"/>
              </a:tabLst>
              <a:defRPr/>
            </a:pP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  <a:cs typeface="+mn-cs"/>
              </a:rPr>
              <a:t>Poulson 	2012	…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RSTOFER@CDDEBJQLEVW0Y5HA" val="4806"/>
</p:tagLst>
</file>

<file path=ppt/theme/theme1.xml><?xml version="1.0" encoding="utf-8"?>
<a:theme xmlns:a="http://schemas.openxmlformats.org/drawingml/2006/main" name="class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class02">
      <a:majorFont>
        <a:latin typeface="Arial Unicode MS"/>
        <a:ea typeface=""/>
        <a:cs typeface=""/>
      </a:majorFont>
      <a:minorFont>
        <a:latin typeface="Arial Unicode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Unicode MS" pitchFamily="34" charset="-128"/>
          </a:defRPr>
        </a:defPPr>
      </a:lstStyle>
    </a:lnDef>
  </a:objectDefaults>
  <a:extraClrSchemeLst>
    <a:extraClrScheme>
      <a:clrScheme name="class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C:\Shared Files\Classes\CS 213 F'02\Lectures\class02.ppt</Template>
  <TotalTime>18201</TotalTime>
  <Pages>35</Pages>
  <Words>4246</Words>
  <Application>Microsoft Office PowerPoint</Application>
  <PresentationFormat>Letter Paper (8.5x11 in)</PresentationFormat>
  <Paragraphs>818</Paragraphs>
  <Slides>37</Slides>
  <Notes>19</Notes>
  <HiddenSlides>1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5" baseType="lpstr">
      <vt:lpstr>Arial Unicode MS</vt:lpstr>
      <vt:lpstr>Wingdings</vt:lpstr>
      <vt:lpstr>Tahoma</vt:lpstr>
      <vt:lpstr>Arial</vt:lpstr>
      <vt:lpstr>Century Gothic</vt:lpstr>
      <vt:lpstr>Courier New</vt:lpstr>
      <vt:lpstr>Times New Roman</vt:lpstr>
      <vt:lpstr>class02</vt:lpstr>
      <vt:lpstr>שפת מכונה – מבוא    </vt:lpstr>
      <vt:lpstr>מעבדי IA32</vt:lpstr>
      <vt:lpstr>PowerPoint Presentation</vt:lpstr>
      <vt:lpstr>היסטוריה של x86</vt:lpstr>
      <vt:lpstr>היסטוריה של x86</vt:lpstr>
      <vt:lpstr>היסטוריה של x86</vt:lpstr>
      <vt:lpstr>השפה הנפוצה ביותר כיום:  x86-64</vt:lpstr>
      <vt:lpstr>מְאַיין וְלְאַן ? </vt:lpstr>
      <vt:lpstr>שפה חדשה:  IA64</vt:lpstr>
      <vt:lpstr>תזכורת: מתוכנית ב C לתוכנית ברת הרצה</vt:lpstr>
      <vt:lpstr>המידע מנקודת המבט של assembly...</vt:lpstr>
      <vt:lpstr>מאפיינים של Assembly</vt:lpstr>
      <vt:lpstr>הידור (תרגום ל Assembly)</vt:lpstr>
      <vt:lpstr>הידור (תרגום ל Assembly)</vt:lpstr>
      <vt:lpstr>הידור (תרגום ל Assembly)</vt:lpstr>
      <vt:lpstr>המחסנית (stack)</vt:lpstr>
      <vt:lpstr>פקודות תחילת/סוף פונקציה</vt:lpstr>
      <vt:lpstr>כיצד זה באמת נראה...</vt:lpstr>
      <vt:lpstr>החיבור ב sum...</vt:lpstr>
      <vt:lpstr>פקודת move: הזזת מידע</vt:lpstr>
      <vt:lpstr>שילובים אפשריים ב move</vt:lpstr>
      <vt:lpstr>שיטות מיעון פשוטות</vt:lpstr>
      <vt:lpstr>שיטת מיעון המתייחסת למערכים</vt:lpstr>
      <vt:lpstr>הפקודה leal</vt:lpstr>
      <vt:lpstr>דוגמה לשימוש בשיטות מיעון פשוטות</vt:lpstr>
      <vt:lpstr>ננסה להבין איך  Swapמבוצעת</vt:lpstr>
      <vt:lpstr>ננסה להבין איך  Swapמבוצעת</vt:lpstr>
      <vt:lpstr>Understanding Swap</vt:lpstr>
      <vt:lpstr>Understanding Swap</vt:lpstr>
      <vt:lpstr>Understanding Swap</vt:lpstr>
      <vt:lpstr>Understanding Swap</vt:lpstr>
      <vt:lpstr>Understanding Swap</vt:lpstr>
      <vt:lpstr>Understanding Swap</vt:lpstr>
      <vt:lpstr>Understanding Swap</vt:lpstr>
      <vt:lpstr>פעולות אריתמטיות – שני אופרנדים</vt:lpstr>
      <vt:lpstr>פעולות אריתמטיות – אופרנד אחד</vt:lpstr>
      <vt:lpstr>דוגמה נוספת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Machine Level Programming I</dc:title>
  <dc:creator>Randal E. Bryant and David R. O'Hallaron</dc:creator>
  <cp:lastModifiedBy>Ofer Strichman</cp:lastModifiedBy>
  <cp:revision>181</cp:revision>
  <cp:lastPrinted>2012-04-15T07:20:51Z</cp:lastPrinted>
  <dcterms:created xsi:type="dcterms:W3CDTF">1998-08-11T09:19:24Z</dcterms:created>
  <dcterms:modified xsi:type="dcterms:W3CDTF">2024-07-04T05:42:21Z</dcterms:modified>
</cp:coreProperties>
</file>